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98" r:id="rId2"/>
    <p:sldId id="479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403" r:id="rId14"/>
    <p:sldId id="405" r:id="rId15"/>
    <p:sldId id="406" r:id="rId16"/>
    <p:sldId id="449" r:id="rId17"/>
    <p:sldId id="493" r:id="rId18"/>
    <p:sldId id="494" r:id="rId19"/>
    <p:sldId id="495" r:id="rId20"/>
    <p:sldId id="409" r:id="rId21"/>
    <p:sldId id="450" r:id="rId22"/>
    <p:sldId id="501" r:id="rId23"/>
    <p:sldId id="472" r:id="rId24"/>
    <p:sldId id="440" r:id="rId25"/>
    <p:sldId id="441" r:id="rId26"/>
    <p:sldId id="425" r:id="rId27"/>
    <p:sldId id="474" r:id="rId28"/>
    <p:sldId id="417" r:id="rId29"/>
    <p:sldId id="460" r:id="rId30"/>
    <p:sldId id="484" r:id="rId31"/>
    <p:sldId id="483" r:id="rId32"/>
    <p:sldId id="497" r:id="rId33"/>
    <p:sldId id="452" r:id="rId34"/>
    <p:sldId id="480" r:id="rId35"/>
    <p:sldId id="481" r:id="rId36"/>
    <p:sldId id="461" r:id="rId37"/>
    <p:sldId id="482" r:id="rId38"/>
    <p:sldId id="498" r:id="rId39"/>
    <p:sldId id="500" r:id="rId40"/>
    <p:sldId id="433" r:id="rId41"/>
    <p:sldId id="471" r:id="rId42"/>
    <p:sldId id="434" r:id="rId43"/>
    <p:sldId id="476" r:id="rId44"/>
    <p:sldId id="477" r:id="rId45"/>
    <p:sldId id="478" r:id="rId46"/>
    <p:sldId id="431" r:id="rId4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1AF2A"/>
    <a:srgbClr val="FFFFCC"/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3204" autoAdjust="0"/>
  </p:normalViewPr>
  <p:slideViewPr>
    <p:cSldViewPr>
      <p:cViewPr varScale="1">
        <p:scale>
          <a:sx n="62" d="100"/>
          <a:sy n="62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NTU\Network\&#21312;&#32178;\&#24180;&#24230;&#22577;&#21578;\102\ipv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NTU\Network\&#21312;&#32178;\&#24180;&#24230;&#22577;&#21578;\103\ipv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NTU\Network\&#21312;&#32178;\&#24180;&#24230;&#22577;&#21578;\103\ipv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工作表1!$A$7:$A$8</c:f>
              <c:strCache>
                <c:ptCount val="2"/>
                <c:pt idx="0">
                  <c:v>ipv6 ready</c:v>
                </c:pt>
                <c:pt idx="1">
                  <c:v>ipv6 not ready</c:v>
                </c:pt>
              </c:strCache>
            </c:strRef>
          </c:cat>
          <c:val>
            <c:numRef>
              <c:f>工作表1!$B$7:$B$8</c:f>
              <c:numCache>
                <c:formatCode>General</c:formatCode>
                <c:ptCount val="2"/>
                <c:pt idx="0">
                  <c:v>19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大學院校</c:v>
                </c:pt>
                <c:pt idx="1">
                  <c:v>高中職</c:v>
                </c:pt>
                <c:pt idx="2">
                  <c:v>國中小學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C04853A-949F-4FE5-947D-E8BFE3712741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90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860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E3A2859-F19A-4959-B0B6-50200E2554F6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46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61A6EE5-E313-4854-B2F5-4B1539806EDF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eaLnBrk="1" hangingPunct="1"/>
              <a:t>3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12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D8C33DB-9166-483C-B376-B258CB1F59D5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13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E11BDBA-1278-478F-B570-46394EE4F4D1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102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9B6963B-4160-4995-BF09-699F192A7F15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eaLnBrk="1" hangingPunct="1"/>
              <a:t>26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76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0411149-92B9-4436-AFA2-789C82A5DD77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28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BBBE-516D-4060-8ECB-AB65A264E5E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31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16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頁尾文字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179-AE0C-4866-9FDB-7DCC04C94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921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80559"/>
            <a:ext cx="7391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3" y="6411881"/>
            <a:ext cx="1088506" cy="47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ert.ntu.edu.tw/Module/ASOC/index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277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103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臺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北區網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I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年度報告</a:t>
            </a:r>
          </a:p>
        </p:txBody>
      </p:sp>
      <p:sp>
        <p:nvSpPr>
          <p:cNvPr id="3075" name="Rectangle 3"/>
          <p:cNvSpPr txBox="1">
            <a:spLocks noRot="1" noChangeArrowheads="1"/>
          </p:cNvSpPr>
          <p:nvPr/>
        </p:nvSpPr>
        <p:spPr bwMode="auto">
          <a:xfrm>
            <a:off x="2051050" y="2420938"/>
            <a:ext cx="636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單位：國立</a:t>
            </a:r>
            <a:r>
              <a:rPr lang="zh-TW" altLang="en-US" sz="3200" dirty="0" smtClean="0"/>
              <a:t>臺灣大學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計資中心主任：顏嗣鈞教授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 smtClean="0"/>
              <a:t>報告人：游忠憲、游子興</a:t>
            </a:r>
            <a:endParaRPr lang="zh-TW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dirty="0"/>
              <a:t>Email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chyue@ntu.edu.tw/davisyou@ntu.edu.tw</a:t>
            </a:r>
            <a:endParaRPr lang="en-US" altLang="zh-TW" sz="2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電話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02-33665013/</a:t>
            </a:r>
            <a:r>
              <a:rPr lang="en-US" altLang="zh-TW" sz="3200" dirty="0"/>
              <a:t>02-33665008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日期：</a:t>
            </a:r>
            <a:r>
              <a:rPr lang="en-US" altLang="zh-TW" sz="3200" dirty="0" smtClean="0"/>
              <a:t>2014/12/4</a:t>
            </a:r>
            <a:endParaRPr lang="en-US" altLang="zh-TW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BOT: </a:t>
            </a:r>
            <a:r>
              <a:rPr lang="en-US" altLang="zh-TW" dirty="0" err="1"/>
              <a:t>PlugX</a:t>
            </a:r>
            <a:r>
              <a:rPr lang="en-US" altLang="zh-TW" dirty="0"/>
              <a:t> </a:t>
            </a:r>
            <a:r>
              <a:rPr lang="en-US" altLang="zh-TW" dirty="0" smtClean="0"/>
              <a:t>Trojan</a:t>
            </a:r>
            <a:r>
              <a:rPr lang="zh-TW" altLang="en-US" dirty="0"/>
              <a:t>分析說明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5" y="1409327"/>
            <a:ext cx="6089811" cy="46863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29" y="2071120"/>
            <a:ext cx="3811541" cy="9624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29" y="1881739"/>
            <a:ext cx="4553585" cy="37724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5" y="2666893"/>
            <a:ext cx="8564170" cy="15242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78" y="1280042"/>
            <a:ext cx="3878243" cy="58221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69" y="2160717"/>
            <a:ext cx="5630061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BOT: </a:t>
            </a:r>
            <a:r>
              <a:rPr lang="en-US" altLang="zh-TW" dirty="0" err="1"/>
              <a:t>PlugX</a:t>
            </a:r>
            <a:r>
              <a:rPr lang="en-US" altLang="zh-TW" dirty="0"/>
              <a:t> </a:t>
            </a:r>
            <a:r>
              <a:rPr lang="en-US" altLang="zh-TW" dirty="0" smtClean="0"/>
              <a:t>Trojan</a:t>
            </a:r>
            <a:r>
              <a:rPr lang="zh-TW" altLang="en-US" dirty="0" smtClean="0"/>
              <a:t>解決辦法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目前尚與遊戲公司聯繫中。因阻擋事件會導致遊戲無法建立連線，目前也未於</a:t>
            </a:r>
            <a:r>
              <a:rPr lang="zh-TW" altLang="en-US" dirty="0"/>
              <a:t>設備上阻擋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8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北區</a:t>
            </a:r>
            <a:r>
              <a:rPr lang="en-US" altLang="zh-TW" dirty="0" smtClean="0"/>
              <a:t>ASOC</a:t>
            </a:r>
            <a:r>
              <a:rPr lang="zh-TW" altLang="en-US" dirty="0" smtClean="0"/>
              <a:t>資</a:t>
            </a:r>
            <a:r>
              <a:rPr lang="zh-TW" altLang="en-US" dirty="0"/>
              <a:t>安技術分析報告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cert.ntu.edu.tw/Module/ASOC/index.php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23538"/>
            <a:ext cx="8572535" cy="41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66825"/>
            <a:ext cx="6896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三、網路中心運作情形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4891960"/>
            <a:ext cx="8229600" cy="148936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共計</a:t>
            </a:r>
            <a:r>
              <a:rPr lang="en-US" altLang="zh-TW" dirty="0" smtClean="0"/>
              <a:t>50</a:t>
            </a:r>
            <a:r>
              <a:rPr lang="zh-TW" altLang="en-US" dirty="0" smtClean="0"/>
              <a:t>個連線學校</a:t>
            </a:r>
          </a:p>
          <a:p>
            <a:r>
              <a:rPr lang="zh-TW" altLang="en-US" dirty="0" smtClean="0"/>
              <a:t>區網中心連線設備兩台：</a:t>
            </a:r>
          </a:p>
          <a:p>
            <a:pPr lvl="1"/>
            <a:r>
              <a:rPr lang="zh-TW" altLang="en-US" dirty="0" smtClean="0"/>
              <a:t>區網主幹 </a:t>
            </a:r>
            <a:r>
              <a:rPr lang="en-US" altLang="zh-TW" dirty="0" smtClean="0"/>
              <a:t>Router: Cisco 6509</a:t>
            </a:r>
          </a:p>
          <a:p>
            <a:pPr lvl="1"/>
            <a:r>
              <a:rPr lang="zh-TW" altLang="en-US" dirty="0" smtClean="0"/>
              <a:t>區網 </a:t>
            </a:r>
            <a:r>
              <a:rPr lang="en-US" altLang="zh-TW" dirty="0" smtClean="0"/>
              <a:t>Switch: Cisco 2960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74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五邊形 107"/>
          <p:cNvSpPr/>
          <p:nvPr/>
        </p:nvSpPr>
        <p:spPr bwMode="auto">
          <a:xfrm>
            <a:off x="5416530" y="5221176"/>
            <a:ext cx="2467838" cy="287919"/>
          </a:xfrm>
          <a:prstGeom prst="homePlate">
            <a:avLst/>
          </a:prstGeom>
          <a:solidFill>
            <a:srgbClr val="99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9" name="矩形 108"/>
          <p:cNvSpPr/>
          <p:nvPr/>
        </p:nvSpPr>
        <p:spPr bwMode="auto">
          <a:xfrm>
            <a:off x="5364087" y="4941168"/>
            <a:ext cx="2350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年度第二次區網會議</a:t>
            </a:r>
          </a:p>
          <a:p>
            <a:pPr eaLnBrk="1" hangingPunct="1">
              <a:defRPr/>
            </a:pPr>
            <a:endParaRPr lang="zh-TW" alt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5" name="五邊形 104"/>
          <p:cNvSpPr/>
          <p:nvPr/>
        </p:nvSpPr>
        <p:spPr bwMode="auto">
          <a:xfrm>
            <a:off x="3275856" y="3581815"/>
            <a:ext cx="2437232" cy="272825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3222644" y="3289714"/>
            <a:ext cx="2213452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區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網網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頁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主機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虛擬化</a:t>
            </a:r>
          </a:p>
        </p:txBody>
      </p:sp>
      <p:sp>
        <p:nvSpPr>
          <p:cNvPr id="112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103</a:t>
            </a:r>
            <a:r>
              <a:rPr lang="zh-TW" altLang="en-US" dirty="0" smtClean="0"/>
              <a:t>年度臺北區網</a:t>
            </a:r>
            <a:r>
              <a:rPr lang="en-US" altLang="zh-TW" dirty="0" smtClean="0"/>
              <a:t>I</a:t>
            </a:r>
            <a:r>
              <a:rPr lang="zh-TW" altLang="en-US" dirty="0" smtClean="0"/>
              <a:t>重要事項記錄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3610744" y="6400800"/>
            <a:ext cx="914400" cy="283464"/>
          </a:xfrm>
        </p:spPr>
        <p:txBody>
          <a:bodyPr/>
          <a:lstStyle/>
          <a:p>
            <a:fld id="{D93790E0-A73F-4A53-83D9-1E4712857E21}" type="slidenum">
              <a:rPr lang="en-US" altLang="zh-TW" smtClean="0"/>
              <a:pPr/>
              <a:t>14</a:t>
            </a:fld>
            <a:endParaRPr lang="en-US" altLang="zh-TW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6262823" y="6663119"/>
            <a:ext cx="0" cy="6241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5541715" y="6591409"/>
            <a:ext cx="0" cy="6241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827584" y="566488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755576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一月</a:t>
            </a:r>
          </a:p>
        </p:txBody>
      </p:sp>
      <p:cxnSp>
        <p:nvCxnSpPr>
          <p:cNvPr id="26" name="直線接點 25"/>
          <p:cNvCxnSpPr/>
          <p:nvPr/>
        </p:nvCxnSpPr>
        <p:spPr>
          <a:xfrm flipV="1">
            <a:off x="1609204" y="566488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385450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二月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2163242" y="566488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019935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三月</a:t>
            </a:r>
          </a:p>
        </p:txBody>
      </p:sp>
      <p:cxnSp>
        <p:nvCxnSpPr>
          <p:cNvPr id="30" name="直線接點 29"/>
          <p:cNvCxnSpPr/>
          <p:nvPr/>
        </p:nvCxnSpPr>
        <p:spPr>
          <a:xfrm flipV="1">
            <a:off x="2863329" y="566488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719345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四月</a:t>
            </a:r>
          </a:p>
        </p:txBody>
      </p:sp>
      <p:cxnSp>
        <p:nvCxnSpPr>
          <p:cNvPr id="32" name="直線接點 31"/>
          <p:cNvCxnSpPr/>
          <p:nvPr/>
        </p:nvCxnSpPr>
        <p:spPr>
          <a:xfrm flipV="1">
            <a:off x="3428479" y="566488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356005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五月</a:t>
            </a: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276141" y="566488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3920657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六月</a:t>
            </a:r>
          </a:p>
        </p:txBody>
      </p:sp>
      <p:cxnSp>
        <p:nvCxnSpPr>
          <p:cNvPr id="36" name="直線接點 35"/>
          <p:cNvCxnSpPr/>
          <p:nvPr/>
        </p:nvCxnSpPr>
        <p:spPr>
          <a:xfrm flipV="1">
            <a:off x="4921237" y="6247578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494564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七月</a:t>
            </a:r>
          </a:p>
        </p:txBody>
      </p:sp>
      <p:cxnSp>
        <p:nvCxnSpPr>
          <p:cNvPr id="38" name="直線接點 37"/>
          <p:cNvCxnSpPr/>
          <p:nvPr/>
        </p:nvCxnSpPr>
        <p:spPr>
          <a:xfrm flipV="1">
            <a:off x="5486387" y="6247578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5142544" y="6176995"/>
            <a:ext cx="2741824" cy="249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八月</a:t>
            </a:r>
          </a:p>
        </p:txBody>
      </p:sp>
      <p:grpSp>
        <p:nvGrpSpPr>
          <p:cNvPr id="11330" name="群組 46"/>
          <p:cNvGrpSpPr>
            <a:grpSpLocks/>
          </p:cNvGrpSpPr>
          <p:nvPr/>
        </p:nvGrpSpPr>
        <p:grpSpPr bwMode="auto">
          <a:xfrm>
            <a:off x="1259633" y="1769410"/>
            <a:ext cx="3940874" cy="584200"/>
            <a:chOff x="2149056" y="2252620"/>
            <a:chExt cx="3941536" cy="584589"/>
          </a:xfrm>
        </p:grpSpPr>
        <p:sp>
          <p:nvSpPr>
            <p:cNvPr id="100" name="五邊形 99"/>
            <p:cNvSpPr/>
            <p:nvPr/>
          </p:nvSpPr>
          <p:spPr>
            <a:xfrm>
              <a:off x="2229724" y="2544916"/>
              <a:ext cx="3772007" cy="292293"/>
            </a:xfrm>
            <a:prstGeom prst="homePlate">
              <a:avLst/>
            </a:prstGeom>
            <a:solidFill>
              <a:srgbClr val="99CCFF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149056" y="2252620"/>
              <a:ext cx="3941536" cy="584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103</a:t>
              </a:r>
              <a:r>
                <a:rPr lang="zh-TW" altLang="en-US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年</a:t>
              </a:r>
              <a:r>
                <a:rPr lang="en-US" altLang="zh-TW" sz="16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2</a:t>
              </a:r>
              <a:r>
                <a:rPr lang="zh-TW" altLang="en-US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月</a:t>
              </a:r>
              <a:endPara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eaLnBrk="1" hangingPunct="1">
                <a:defRPr/>
              </a:pPr>
              <a:r>
                <a:rPr lang="en-US" altLang="zh-TW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The Dude </a:t>
              </a:r>
              <a:r>
                <a:rPr lang="zh-TW" altLang="en-US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網管軟體教育訓練累計共四場</a:t>
              </a:r>
              <a:endPara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101" name="五邊形 100"/>
          <p:cNvSpPr/>
          <p:nvPr/>
        </p:nvSpPr>
        <p:spPr bwMode="auto">
          <a:xfrm>
            <a:off x="3153556" y="3070530"/>
            <a:ext cx="2388159" cy="299327"/>
          </a:xfrm>
          <a:prstGeom prst="homePlate">
            <a:avLst/>
          </a:prstGeom>
          <a:solidFill>
            <a:srgbClr val="99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139641" y="2785658"/>
            <a:ext cx="2573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區網網頁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主機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硬碟損毀</a:t>
            </a:r>
            <a:endParaRPr lang="zh-TW" alt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335" name="文字方塊 102"/>
          <p:cNvSpPr txBox="1">
            <a:spLocks noChangeArrowheads="1"/>
          </p:cNvSpPr>
          <p:nvPr/>
        </p:nvSpPr>
        <p:spPr bwMode="auto">
          <a:xfrm>
            <a:off x="611560" y="6021288"/>
            <a:ext cx="2470705" cy="27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103</a:t>
            </a:r>
            <a:r>
              <a:rPr lang="zh-TW" altLang="en-US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16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16446" name="群組 48"/>
          <p:cNvGrpSpPr>
            <a:grpSpLocks/>
          </p:cNvGrpSpPr>
          <p:nvPr/>
        </p:nvGrpSpPr>
        <p:grpSpPr bwMode="auto">
          <a:xfrm>
            <a:off x="1947738" y="2281602"/>
            <a:ext cx="2408238" cy="584775"/>
            <a:chOff x="3275856" y="3454022"/>
            <a:chExt cx="7216838" cy="526279"/>
          </a:xfrm>
        </p:grpSpPr>
        <p:sp>
          <p:nvSpPr>
            <p:cNvPr id="102" name="五邊形 101"/>
            <p:cNvSpPr/>
            <p:nvPr/>
          </p:nvSpPr>
          <p:spPr>
            <a:xfrm>
              <a:off x="3281867" y="3725744"/>
              <a:ext cx="7210827" cy="229591"/>
            </a:xfrm>
            <a:prstGeom prst="homePlate">
              <a:avLst/>
            </a:prstGeom>
            <a:solidFill>
              <a:srgbClr val="FFFF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275856" y="3454022"/>
              <a:ext cx="4857570" cy="526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103</a:t>
              </a:r>
              <a:r>
                <a:rPr lang="zh-TW" altLang="en-US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年</a:t>
              </a:r>
              <a:r>
                <a:rPr lang="en-US" altLang="zh-TW" sz="16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3</a:t>
              </a:r>
              <a:r>
                <a:rPr lang="zh-TW" altLang="en-US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月</a:t>
              </a:r>
              <a:endPara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eaLnBrk="1" hangingPunct="1">
                <a:defRPr/>
              </a:pPr>
              <a:r>
                <a:rPr lang="zh-TW" altLang="en-US" sz="16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區網</a:t>
              </a:r>
              <a:r>
                <a:rPr lang="zh-TW" altLang="en-US" sz="16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委員會改選</a:t>
              </a:r>
              <a:endPara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106" name="五邊形 105"/>
          <p:cNvSpPr/>
          <p:nvPr/>
        </p:nvSpPr>
        <p:spPr bwMode="auto">
          <a:xfrm>
            <a:off x="3877214" y="4147013"/>
            <a:ext cx="2206954" cy="283889"/>
          </a:xfrm>
          <a:prstGeom prst="homePlate">
            <a:avLst/>
          </a:prstGeom>
          <a:solidFill>
            <a:srgbClr val="99C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7" name="矩形 106"/>
          <p:cNvSpPr/>
          <p:nvPr/>
        </p:nvSpPr>
        <p:spPr bwMode="auto">
          <a:xfrm>
            <a:off x="3815853" y="3854640"/>
            <a:ext cx="2124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教育版 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ISMS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稽核通過</a:t>
            </a:r>
            <a:endParaRPr lang="zh-TW" alt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111" name="直線接點 110"/>
          <p:cNvCxnSpPr/>
          <p:nvPr/>
        </p:nvCxnSpPr>
        <p:spPr>
          <a:xfrm flipV="1">
            <a:off x="9782746" y="6713538"/>
            <a:ext cx="0" cy="723900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V="1">
            <a:off x="9200133" y="6713538"/>
            <a:ext cx="0" cy="723900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五邊形 93"/>
          <p:cNvSpPr/>
          <p:nvPr/>
        </p:nvSpPr>
        <p:spPr bwMode="auto">
          <a:xfrm>
            <a:off x="4458418" y="4725954"/>
            <a:ext cx="2011271" cy="270099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4355009" y="4430903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7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年度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區網教育訓練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5713088" y="6165304"/>
            <a:ext cx="2741824" cy="249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九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289152" y="6237014"/>
            <a:ext cx="2165760" cy="137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870736" y="6237014"/>
            <a:ext cx="1584176" cy="137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十一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7662824" y="6165304"/>
            <a:ext cx="961245" cy="209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十二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6" name="五邊形 85"/>
          <p:cNvSpPr/>
          <p:nvPr/>
        </p:nvSpPr>
        <p:spPr bwMode="auto">
          <a:xfrm>
            <a:off x="6156176" y="5805876"/>
            <a:ext cx="2520280" cy="28742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119910" y="5509096"/>
            <a:ext cx="255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建置網路品質監控系統</a:t>
            </a:r>
            <a:endParaRPr lang="zh-TW" alt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1" name="五邊形 50"/>
          <p:cNvSpPr/>
          <p:nvPr/>
        </p:nvSpPr>
        <p:spPr bwMode="auto">
          <a:xfrm>
            <a:off x="935858" y="1562134"/>
            <a:ext cx="2420147" cy="28742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827584" y="1265354"/>
            <a:ext cx="2556546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en-US" altLang="zh-TW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103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年度第一次區網會議</a:t>
            </a:r>
            <a:endParaRPr lang="zh-TW" alt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38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</a:t>
            </a:r>
            <a:r>
              <a:rPr lang="zh-TW" altLang="en-US" dirty="0"/>
              <a:t>網重要事項</a:t>
            </a:r>
            <a:r>
              <a:rPr lang="zh-TW" altLang="en-US" dirty="0" smtClean="0"/>
              <a:t>記錄 </a:t>
            </a:r>
            <a:r>
              <a:rPr lang="en-US" altLang="zh-TW" dirty="0" smtClean="0"/>
              <a:t>Cont.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推廣與建置網路品質</a:t>
            </a:r>
            <a:r>
              <a:rPr lang="zh-TW" altLang="en-US" sz="2800" dirty="0" smtClean="0"/>
              <a:t>管理軟體 </a:t>
            </a:r>
            <a:r>
              <a:rPr lang="en-US" altLang="zh-TW" sz="2800" dirty="0" smtClean="0"/>
              <a:t>The Dude</a:t>
            </a:r>
            <a:endParaRPr lang="zh-TW" altLang="en-US" sz="2800" dirty="0" smtClean="0"/>
          </a:p>
          <a:p>
            <a:pPr lvl="1"/>
            <a:r>
              <a:rPr lang="zh-TW" altLang="en-US" sz="2400" dirty="0"/>
              <a:t>提供視覺化之網路拓樸架構圖，可即時觀測網路流量並提供</a:t>
            </a:r>
            <a:r>
              <a:rPr lang="zh-TW" altLang="en-US" sz="2400" dirty="0" smtClean="0"/>
              <a:t>網路異常</a:t>
            </a:r>
            <a:r>
              <a:rPr lang="zh-TW" altLang="en-US" sz="2400" dirty="0"/>
              <a:t>警示</a:t>
            </a:r>
            <a:r>
              <a:rPr lang="zh-TW" altLang="en-US" sz="2400" dirty="0" smtClean="0"/>
              <a:t>服務，並已建置於</a:t>
            </a:r>
            <a:r>
              <a:rPr lang="zh-TW" altLang="en-US" sz="2400" dirty="0"/>
              <a:t>台北區</a:t>
            </a:r>
            <a:r>
              <a:rPr lang="zh-TW" altLang="en-US" sz="2400" dirty="0" smtClean="0"/>
              <a:t>網、台大骨幹</a:t>
            </a:r>
            <a:r>
              <a:rPr lang="zh-TW" altLang="en-US" sz="2400" dirty="0"/>
              <a:t>網路</a:t>
            </a:r>
            <a:r>
              <a:rPr lang="zh-TW" altLang="en-US" sz="2400" dirty="0" smtClean="0"/>
              <a:t>、</a:t>
            </a:r>
            <a:r>
              <a:rPr lang="zh-TW" altLang="en-US" sz="2400" dirty="0"/>
              <a:t>宿舍、圖書館</a:t>
            </a:r>
            <a:r>
              <a:rPr lang="zh-TW" altLang="en-US" sz="2400" dirty="0" smtClean="0"/>
              <a:t>、校園無線網路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舉辦推廣課程：</a:t>
            </a:r>
            <a:r>
              <a:rPr lang="en-US" altLang="zh-TW" sz="2400" dirty="0" smtClean="0"/>
              <a:t>TANET</a:t>
            </a:r>
            <a:r>
              <a:rPr lang="zh-TW" altLang="en-US" sz="2400" dirty="0"/>
              <a:t>技術小組會議、台大網管會議、</a:t>
            </a:r>
            <a:r>
              <a:rPr lang="zh-TW" altLang="en-US" sz="2400" dirty="0" smtClean="0"/>
              <a:t>台北區</a:t>
            </a:r>
            <a:r>
              <a:rPr lang="zh-TW" altLang="en-US" sz="2400" dirty="0"/>
              <a:t>網暑期課程、桃園區網暑期課程</a:t>
            </a:r>
            <a:endParaRPr lang="en-US" altLang="zh-TW" sz="2400" dirty="0"/>
          </a:p>
          <a:p>
            <a:pPr lvl="1"/>
            <a:endParaRPr lang="zh-TW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36" y="3933056"/>
            <a:ext cx="4608812" cy="287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</a:t>
            </a:r>
            <a:r>
              <a:rPr lang="zh-TW" altLang="en-US" dirty="0"/>
              <a:t>網重要事項記錄 </a:t>
            </a:r>
            <a:r>
              <a:rPr lang="en-US" altLang="zh-TW" dirty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區網</a:t>
            </a:r>
            <a:r>
              <a:rPr lang="zh-TW" altLang="en-US" dirty="0" smtClean="0"/>
              <a:t>網頁</a:t>
            </a:r>
            <a:r>
              <a:rPr lang="zh-TW" altLang="en-US" dirty="0"/>
              <a:t>主機</a:t>
            </a:r>
            <a:r>
              <a:rPr lang="zh-TW" altLang="en-US" dirty="0" smtClean="0"/>
              <a:t>硬碟</a:t>
            </a:r>
            <a:r>
              <a:rPr lang="zh-TW" altLang="en-US" dirty="0"/>
              <a:t>控制</a:t>
            </a:r>
            <a:r>
              <a:rPr lang="zh-TW" altLang="en-US" dirty="0" smtClean="0"/>
              <a:t>卡毀損</a:t>
            </a:r>
            <a:endParaRPr lang="en-US" altLang="zh-TW" dirty="0" smtClean="0"/>
          </a:p>
          <a:p>
            <a:pPr lvl="1"/>
            <a:r>
              <a:rPr lang="en-US" altLang="zh-TW" dirty="0"/>
              <a:t>2014/5/1 </a:t>
            </a:r>
            <a:r>
              <a:rPr lang="en-US" altLang="zh-TW" dirty="0" smtClean="0"/>
              <a:t>11:00</a:t>
            </a:r>
            <a:r>
              <a:rPr lang="zh-TW" altLang="en-US" dirty="0" smtClean="0"/>
              <a:t> </a:t>
            </a:r>
            <a:r>
              <a:rPr lang="en-US" altLang="zh-TW" dirty="0"/>
              <a:t>On Board Raid Card </a:t>
            </a:r>
            <a:r>
              <a:rPr lang="zh-TW" altLang="en-US" dirty="0" smtClean="0"/>
              <a:t>突然損壞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區網確實落實</a:t>
            </a:r>
            <a:r>
              <a:rPr lang="en-US" altLang="zh-TW" dirty="0" smtClean="0"/>
              <a:t>ISMS </a:t>
            </a:r>
            <a:r>
              <a:rPr lang="zh-TW" altLang="en-US" dirty="0" smtClean="0"/>
              <a:t>備份機制，資料全由備份檔案 </a:t>
            </a:r>
            <a:r>
              <a:rPr lang="en-US" altLang="zh-TW" dirty="0" smtClean="0"/>
              <a:t>100%</a:t>
            </a:r>
            <a:r>
              <a:rPr lang="zh-TW" altLang="en-US" dirty="0" smtClean="0"/>
              <a:t>復原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藉此機會將實體主機虛擬化</a:t>
            </a:r>
            <a:r>
              <a:rPr lang="en-US" altLang="zh-TW" dirty="0" smtClean="0"/>
              <a:t>: </a:t>
            </a:r>
            <a:r>
              <a:rPr lang="zh-TW" altLang="en-US" dirty="0" smtClean="0"/>
              <a:t>省電、備份容易、縮短未來災難復原時間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6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於區網會議分享網管經驗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DNS </a:t>
            </a:r>
            <a:r>
              <a:rPr lang="zh-TW" altLang="en-US" dirty="0"/>
              <a:t>查詢使用 </a:t>
            </a:r>
            <a:r>
              <a:rPr lang="en-US" altLang="zh-TW" dirty="0"/>
              <a:t>TANET</a:t>
            </a:r>
            <a:r>
              <a:rPr lang="zh-TW" altLang="en-US" dirty="0"/>
              <a:t>與非</a:t>
            </a:r>
            <a:r>
              <a:rPr lang="en-US" altLang="zh-TW" dirty="0"/>
              <a:t>TANET</a:t>
            </a:r>
            <a:r>
              <a:rPr lang="zh-TW" altLang="en-US" dirty="0"/>
              <a:t>主機比較</a:t>
            </a:r>
            <a:endParaRPr lang="en-US" altLang="zh-TW" dirty="0"/>
          </a:p>
          <a:p>
            <a:pPr lvl="1"/>
            <a:r>
              <a:rPr lang="zh-TW" altLang="en-US" dirty="0"/>
              <a:t>使用</a:t>
            </a:r>
            <a:r>
              <a:rPr lang="en-US" altLang="zh-TW" dirty="0"/>
              <a:t>Ping </a:t>
            </a:r>
            <a:r>
              <a:rPr lang="zh-TW" altLang="en-US" dirty="0"/>
              <a:t>及</a:t>
            </a:r>
            <a:r>
              <a:rPr lang="en-US" altLang="zh-TW" dirty="0" err="1"/>
              <a:t>Traceroute</a:t>
            </a:r>
            <a:r>
              <a:rPr lang="en-US" altLang="zh-TW" dirty="0"/>
              <a:t> </a:t>
            </a:r>
            <a:r>
              <a:rPr lang="zh-TW" altLang="en-US" dirty="0"/>
              <a:t>比較 蘋果日報、</a:t>
            </a:r>
            <a:r>
              <a:rPr lang="en-US" altLang="zh-TW" dirty="0"/>
              <a:t>Facebook </a:t>
            </a:r>
            <a:r>
              <a:rPr lang="zh-TW" altLang="en-US" dirty="0"/>
              <a:t>皆有顯著</a:t>
            </a:r>
            <a:r>
              <a:rPr lang="zh-TW" altLang="en-US" dirty="0" smtClean="0"/>
              <a:t>差異</a:t>
            </a:r>
            <a:endParaRPr lang="en-US" altLang="zh-TW" dirty="0" smtClean="0"/>
          </a:p>
          <a:p>
            <a:r>
              <a:rPr lang="zh-TW" altLang="en-US" dirty="0"/>
              <a:t>蘋果</a:t>
            </a:r>
            <a:r>
              <a:rPr lang="zh-TW" altLang="en-US" dirty="0" smtClean="0"/>
              <a:t>日報 </a:t>
            </a:r>
            <a:r>
              <a:rPr lang="en-US" altLang="zh-TW" i="1" dirty="0" smtClean="0"/>
              <a:t>www.appledaily.com.tw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DNS: 168.95.1.1 (</a:t>
            </a:r>
            <a:r>
              <a:rPr lang="en-US" altLang="zh-TW" dirty="0" err="1" smtClean="0"/>
              <a:t>Hinet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DNS</a:t>
            </a:r>
            <a:r>
              <a:rPr lang="en-US" altLang="zh-TW" dirty="0"/>
              <a:t>: </a:t>
            </a:r>
            <a:r>
              <a:rPr lang="en-US" altLang="zh-TW" dirty="0" smtClean="0"/>
              <a:t>140.111.1.20 (</a:t>
            </a:r>
            <a:r>
              <a:rPr lang="zh-TW" altLang="en-US" dirty="0" smtClean="0"/>
              <a:t>教育部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439291" cy="120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7422539" cy="7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於區網會議分享網管</a:t>
            </a:r>
            <a:r>
              <a:rPr lang="zh-TW" altLang="en-US" dirty="0" smtClean="0"/>
              <a:t>經驗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zh-TW" altLang="zh-TW" dirty="0"/>
              <a:t>Heartbleed </a:t>
            </a:r>
            <a:r>
              <a:rPr lang="zh-TW" altLang="en-US" dirty="0"/>
              <a:t>漏洞版本分析</a:t>
            </a:r>
            <a:endParaRPr lang="en-US" altLang="zh-TW" dirty="0"/>
          </a:p>
          <a:p>
            <a:pPr lvl="1"/>
            <a:r>
              <a:rPr lang="en-US" altLang="zh-TW" dirty="0" err="1"/>
              <a:t>RedHat</a:t>
            </a:r>
            <a:r>
              <a:rPr lang="en-US" altLang="zh-TW" dirty="0"/>
              <a:t>/</a:t>
            </a:r>
            <a:r>
              <a:rPr lang="en-US" altLang="zh-TW" dirty="0" err="1"/>
              <a:t>CentOS</a:t>
            </a:r>
            <a:r>
              <a:rPr lang="en-US" altLang="zh-TW" dirty="0"/>
              <a:t> </a:t>
            </a:r>
            <a:r>
              <a:rPr lang="zh-TW" altLang="en-US" dirty="0"/>
              <a:t>之</a:t>
            </a:r>
            <a:r>
              <a:rPr lang="en-US" altLang="zh-TW" dirty="0"/>
              <a:t>openssl-1.0.1e-16.el6_5.7 </a:t>
            </a:r>
            <a:r>
              <a:rPr lang="zh-TW" altLang="en-US" dirty="0"/>
              <a:t>是否還有漏洞</a:t>
            </a:r>
            <a:r>
              <a:rPr lang="en-US" altLang="zh-TW" dirty="0" smtClean="0"/>
              <a:t>?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 err="1" smtClean="0"/>
              <a:t>RedHat</a:t>
            </a:r>
            <a:r>
              <a:rPr lang="en-US" altLang="zh-TW" dirty="0" smtClean="0"/>
              <a:t> --</a:t>
            </a:r>
            <a:r>
              <a:rPr lang="en-US" altLang="zh-TW" dirty="0" err="1" smtClean="0"/>
              <a:t>Backporting</a:t>
            </a:r>
            <a:r>
              <a:rPr lang="en-US" altLang="zh-TW" dirty="0" smtClean="0"/>
              <a:t> </a:t>
            </a:r>
            <a:r>
              <a:rPr lang="en-US" altLang="zh-TW" dirty="0"/>
              <a:t>Security Fixes</a:t>
            </a:r>
            <a:endParaRPr lang="zh-TW" altLang="en-US" dirty="0"/>
          </a:p>
          <a:p>
            <a:pPr lvl="1"/>
            <a:r>
              <a:rPr lang="zh-TW" altLang="zh-TW" dirty="0" smtClean="0"/>
              <a:t>為了</a:t>
            </a:r>
            <a:r>
              <a:rPr lang="zh-TW" altLang="zh-TW" dirty="0"/>
              <a:t>保持</a:t>
            </a:r>
            <a:r>
              <a:rPr lang="zh-TW" altLang="zh-TW" dirty="0" smtClean="0"/>
              <a:t>套件穩定性</a:t>
            </a:r>
            <a:r>
              <a:rPr lang="en-US" altLang="zh-TW" dirty="0"/>
              <a:t>, </a:t>
            </a:r>
            <a:r>
              <a:rPr lang="zh-TW" altLang="zh-TW" dirty="0"/>
              <a:t>不希望</a:t>
            </a:r>
            <a:r>
              <a:rPr lang="zh-TW" altLang="zh-TW" dirty="0" smtClean="0"/>
              <a:t>新版</a:t>
            </a:r>
            <a:r>
              <a:rPr lang="zh-TW" altLang="en-US" dirty="0" smtClean="0"/>
              <a:t>程式</a:t>
            </a:r>
            <a:r>
              <a:rPr lang="zh-TW" altLang="zh-TW" dirty="0" smtClean="0"/>
              <a:t>除了</a:t>
            </a:r>
            <a:r>
              <a:rPr lang="zh-TW" altLang="zh-TW" dirty="0"/>
              <a:t>更新</a:t>
            </a:r>
            <a:r>
              <a:rPr lang="en-US" altLang="zh-TW" dirty="0"/>
              <a:t> bug </a:t>
            </a:r>
            <a:r>
              <a:rPr lang="zh-TW" altLang="zh-TW" dirty="0"/>
              <a:t>外</a:t>
            </a:r>
            <a:r>
              <a:rPr lang="en-US" altLang="zh-TW" dirty="0"/>
              <a:t>,  </a:t>
            </a:r>
            <a:r>
              <a:rPr lang="zh-TW" altLang="zh-TW" dirty="0"/>
              <a:t>還帶來一些可能跟舊版不相容的功能</a:t>
            </a:r>
            <a:r>
              <a:rPr lang="en-US" altLang="zh-TW" dirty="0"/>
              <a:t>, </a:t>
            </a:r>
            <a:r>
              <a:rPr lang="zh-TW" altLang="zh-TW" dirty="0"/>
              <a:t>因此</a:t>
            </a:r>
            <a:r>
              <a:rPr lang="en-US" altLang="zh-TW" dirty="0"/>
              <a:t> </a:t>
            </a:r>
            <a:r>
              <a:rPr lang="en-US" altLang="zh-TW" dirty="0" err="1"/>
              <a:t>Radhat</a:t>
            </a:r>
            <a:r>
              <a:rPr lang="en-US" altLang="zh-TW" dirty="0"/>
              <a:t> </a:t>
            </a:r>
            <a:r>
              <a:rPr lang="zh-TW" altLang="zh-TW" dirty="0"/>
              <a:t>會自行修改舊版本的原始程式</a:t>
            </a:r>
            <a:r>
              <a:rPr lang="en-US" altLang="zh-TW" dirty="0"/>
              <a:t>, </a:t>
            </a:r>
            <a:r>
              <a:rPr lang="zh-TW" altLang="zh-TW" dirty="0"/>
              <a:t>僅修補</a:t>
            </a:r>
            <a:r>
              <a:rPr lang="en-US" altLang="zh-TW" dirty="0"/>
              <a:t> bug </a:t>
            </a:r>
            <a:r>
              <a:rPr lang="zh-TW" altLang="zh-TW" dirty="0"/>
              <a:t>的部分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0" y="2708920"/>
            <a:ext cx="861346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23030" y="3140968"/>
            <a:ext cx="573314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7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於區網會議分享網管經驗 </a:t>
            </a:r>
            <a:r>
              <a:rPr lang="en-US" altLang="zh-TW" dirty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所以</a:t>
            </a:r>
            <a:r>
              <a:rPr lang="zh-TW" altLang="zh-TW" dirty="0"/>
              <a:t>不能只看</a:t>
            </a:r>
            <a:r>
              <a:rPr lang="en-US" altLang="zh-TW" dirty="0"/>
              <a:t>  1.0.1e </a:t>
            </a:r>
            <a:r>
              <a:rPr lang="zh-TW" altLang="zh-TW" dirty="0"/>
              <a:t>就判斷是否有漏洞</a:t>
            </a:r>
            <a:r>
              <a:rPr lang="en-US" altLang="zh-TW" dirty="0"/>
              <a:t>, </a:t>
            </a:r>
            <a:r>
              <a:rPr lang="zh-TW" altLang="zh-TW" dirty="0"/>
              <a:t>必須看最後的版本號</a:t>
            </a:r>
            <a:r>
              <a:rPr lang="en-US" altLang="zh-TW" dirty="0"/>
              <a:t>.</a:t>
            </a:r>
            <a:endParaRPr lang="zh-TW" altLang="zh-TW" dirty="0"/>
          </a:p>
          <a:p>
            <a:pPr lvl="1"/>
            <a:r>
              <a:rPr lang="zh-TW" altLang="zh-TW" dirty="0" smtClean="0"/>
              <a:t>openssl</a:t>
            </a:r>
            <a:r>
              <a:rPr lang="zh-TW" altLang="zh-TW" dirty="0"/>
              <a:t>-1.0.1e-16.el6_5.4 – 還有 Heartbleed 漏洞</a:t>
            </a:r>
          </a:p>
          <a:p>
            <a:pPr lvl="1"/>
            <a:r>
              <a:rPr lang="zh-TW" altLang="zh-TW" dirty="0" smtClean="0"/>
              <a:t>openssl</a:t>
            </a:r>
            <a:r>
              <a:rPr lang="zh-TW" altLang="zh-TW" dirty="0"/>
              <a:t>-</a:t>
            </a:r>
            <a:r>
              <a:rPr lang="en-US" altLang="zh-TW" dirty="0"/>
              <a:t>1.0.1e-16.el6_5.7 </a:t>
            </a:r>
            <a:r>
              <a:rPr lang="zh-TW" altLang="zh-TW" dirty="0"/>
              <a:t>– 已經修正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9" y="1601341"/>
            <a:ext cx="8876287" cy="233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971600" y="3212976"/>
            <a:ext cx="3744416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、臺北區</a:t>
            </a:r>
            <a:r>
              <a:rPr lang="zh-TW" altLang="en-US" dirty="0"/>
              <a:t>網</a:t>
            </a:r>
            <a:r>
              <a:rPr lang="zh-TW" altLang="en-US" dirty="0" smtClean="0"/>
              <a:t>中心人力</a:t>
            </a:r>
            <a:r>
              <a:rPr lang="zh-TW" altLang="en-US" dirty="0"/>
              <a:t>狀況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單位主管：顏嗣</a:t>
            </a:r>
            <a:r>
              <a:rPr lang="zh-TW" altLang="en-US" dirty="0" smtClean="0"/>
              <a:t>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/>
              <a:t>hcyen@ntu.edu.tw</a:t>
            </a:r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33665001</a:t>
            </a:r>
          </a:p>
          <a:p>
            <a:r>
              <a:rPr lang="zh-TW" altLang="en-US" dirty="0"/>
              <a:t>網路管理負責人：</a:t>
            </a:r>
            <a:r>
              <a:rPr lang="zh-TW" altLang="en-US" dirty="0" smtClean="0"/>
              <a:t>游子興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/>
              <a:t>davisyou@mtu.edu.tw</a:t>
            </a:r>
            <a:r>
              <a:rPr lang="zh-TW" altLang="en-US" dirty="0"/>
              <a:t>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</a:t>
            </a:r>
            <a:r>
              <a:rPr lang="en-US" altLang="zh-TW" dirty="0" smtClean="0"/>
              <a:t>33665008</a:t>
            </a:r>
            <a:endParaRPr lang="zh-TW" altLang="en-US" dirty="0"/>
          </a:p>
          <a:p>
            <a:r>
              <a:rPr lang="zh-TW" altLang="en-US" dirty="0"/>
              <a:t>資安業務負責人：</a:t>
            </a:r>
            <a:r>
              <a:rPr lang="zh-TW" altLang="en-US" dirty="0" smtClean="0"/>
              <a:t>游忠憲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 smtClean="0"/>
              <a:t>chyue@ntu.edu.tw</a:t>
            </a:r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33665013</a:t>
            </a:r>
          </a:p>
          <a:p>
            <a:r>
              <a:rPr lang="zh-TW" altLang="en-US" dirty="0"/>
              <a:t>編制內專職及約聘僱人員</a:t>
            </a:r>
            <a:r>
              <a:rPr lang="en-US" altLang="zh-TW" dirty="0"/>
              <a:t>8</a:t>
            </a:r>
            <a:r>
              <a:rPr lang="zh-TW" altLang="en-US" dirty="0"/>
              <a:t>名，其中區網經費及資安經費各約聘</a:t>
            </a:r>
            <a:r>
              <a:rPr lang="en-US" altLang="zh-TW" dirty="0"/>
              <a:t>2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7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四、</a:t>
            </a:r>
            <a:r>
              <a:rPr lang="zh-TW" altLang="en-US" dirty="0"/>
              <a:t>推動網路資訊應用環境與導入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網路管理機制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增加</a:t>
            </a:r>
            <a:r>
              <a:rPr lang="zh-TW" altLang="en-US" dirty="0"/>
              <a:t>連線</a:t>
            </a:r>
            <a:r>
              <a:rPr lang="zh-TW" altLang="en-US" dirty="0" smtClean="0"/>
              <a:t>單位 </a:t>
            </a:r>
            <a:r>
              <a:rPr lang="en-US" altLang="zh-TW" dirty="0" smtClean="0"/>
              <a:t>MRTG Ping </a:t>
            </a:r>
            <a:r>
              <a:rPr lang="zh-TW" altLang="en-US" dirty="0" smtClean="0"/>
              <a:t>品質監控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Ping Latency</a:t>
            </a:r>
            <a:endParaRPr lang="zh-TW" altLang="en-US" dirty="0"/>
          </a:p>
          <a:p>
            <a:pPr lvl="2"/>
            <a:r>
              <a:rPr lang="en-US" altLang="zh-TW" dirty="0" smtClean="0"/>
              <a:t>Ping Packet Lost%</a:t>
            </a:r>
          </a:p>
          <a:p>
            <a:r>
              <a:rPr lang="en-US" altLang="zh-TW" dirty="0" smtClean="0"/>
              <a:t>IPv6 </a:t>
            </a:r>
            <a:r>
              <a:rPr lang="zh-TW" altLang="en-US" dirty="0" smtClean="0"/>
              <a:t>導入現況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3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連線單位</a:t>
            </a:r>
            <a:r>
              <a:rPr lang="zh-TW" altLang="en-US" dirty="0" smtClean="0"/>
              <a:t> </a:t>
            </a:r>
            <a:r>
              <a:rPr lang="en-US" altLang="zh-TW" dirty="0"/>
              <a:t>MRTG Ping</a:t>
            </a:r>
            <a:r>
              <a:rPr lang="zh-TW" altLang="en-US" dirty="0"/>
              <a:t>品質</a:t>
            </a:r>
            <a:r>
              <a:rPr lang="zh-TW" altLang="en-US" dirty="0" smtClean="0"/>
              <a:t>監控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緣起</a:t>
            </a:r>
            <a:r>
              <a:rPr lang="en-US" altLang="zh-TW" sz="2800" dirty="0" smtClean="0"/>
              <a:t>: 10/24 </a:t>
            </a:r>
            <a:r>
              <a:rPr lang="zh-TW" altLang="en-US" sz="2800" dirty="0" smtClean="0"/>
              <a:t>區網與台北市</a:t>
            </a:r>
            <a:r>
              <a:rPr lang="zh-TW" altLang="en-US" sz="2800" dirty="0"/>
              <a:t>網</a:t>
            </a:r>
            <a:r>
              <a:rPr lang="zh-TW" altLang="en-US" sz="2800" dirty="0" smtClean="0"/>
              <a:t>連線異常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 ping packet lost </a:t>
            </a:r>
            <a:r>
              <a:rPr lang="zh-TW" altLang="en-US" sz="2400" dirty="0"/>
              <a:t>很</a:t>
            </a:r>
            <a:r>
              <a:rPr lang="zh-TW" altLang="en-US" sz="2400" dirty="0" smtClean="0"/>
              <a:t>高，但雙方介面皆無 </a:t>
            </a:r>
            <a:r>
              <a:rPr lang="en-US" altLang="zh-TW" sz="2400" dirty="0" smtClean="0"/>
              <a:t> CRC error</a:t>
            </a:r>
          </a:p>
          <a:p>
            <a:r>
              <a:rPr lang="en-US" altLang="zh-TW" sz="2800" dirty="0" smtClean="0"/>
              <a:t>CRC error </a:t>
            </a:r>
            <a:r>
              <a:rPr lang="zh-TW" altLang="en-US" sz="2800" dirty="0" smtClean="0"/>
              <a:t>之盲點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僅能顯示於點對點直接相連的兩個介面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電路</a:t>
            </a:r>
            <a:r>
              <a:rPr lang="zh-TW" altLang="en-US" sz="2400" dirty="0" smtClean="0"/>
              <a:t>租用非</a:t>
            </a:r>
            <a:r>
              <a:rPr lang="zh-TW" altLang="en-US" sz="2400" dirty="0"/>
              <a:t>直接</a:t>
            </a:r>
            <a:r>
              <a:rPr lang="zh-TW" altLang="en-US" sz="2400" dirty="0" smtClean="0"/>
              <a:t>相連，無法明確顯示</a:t>
            </a:r>
            <a:r>
              <a:rPr lang="en-US" altLang="zh-TW" sz="2400" dirty="0" smtClean="0"/>
              <a:t>CRC error</a:t>
            </a:r>
          </a:p>
          <a:p>
            <a:pPr lvl="1"/>
            <a:r>
              <a:rPr lang="zh-TW" altLang="en-US" sz="2400" dirty="0" smtClean="0"/>
              <a:t>仍有賴 </a:t>
            </a:r>
            <a:r>
              <a:rPr lang="en-US" altLang="zh-TW" sz="2400" dirty="0" smtClean="0"/>
              <a:t>Ping </a:t>
            </a:r>
            <a:r>
              <a:rPr lang="zh-TW" altLang="en-US" sz="2400" dirty="0" smtClean="0"/>
              <a:t>及 </a:t>
            </a:r>
            <a:r>
              <a:rPr lang="en-US" altLang="zh-TW" sz="2400" dirty="0" smtClean="0"/>
              <a:t>Packet </a:t>
            </a:r>
            <a:r>
              <a:rPr lang="en-US" altLang="zh-TW" sz="2400" dirty="0"/>
              <a:t>Lost</a:t>
            </a:r>
            <a:r>
              <a:rPr lang="en-US" altLang="zh-TW" sz="2400" dirty="0" smtClean="0"/>
              <a:t>% </a:t>
            </a:r>
            <a:r>
              <a:rPr lang="zh-TW" altLang="en-US" sz="2400" dirty="0" smtClean="0"/>
              <a:t>偵測電路異常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48" y="4299703"/>
            <a:ext cx="3692816" cy="23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192608" y="443711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每五鐘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ping 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Packet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Lost Rate %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32" y="5520406"/>
            <a:ext cx="3684432" cy="12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連線單位</a:t>
            </a:r>
            <a:r>
              <a:rPr lang="en-US" altLang="zh-TW" dirty="0"/>
              <a:t>MRTG Ping</a:t>
            </a:r>
            <a:r>
              <a:rPr lang="zh-TW" altLang="en-US" dirty="0"/>
              <a:t>品質監控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0829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15" y="5229200"/>
            <a:ext cx="4886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32" y="2132856"/>
            <a:ext cx="4841718" cy="159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4848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連線</a:t>
            </a:r>
            <a:r>
              <a:rPr lang="zh-TW" altLang="en-US" dirty="0" smtClean="0"/>
              <a:t>單位</a:t>
            </a:r>
            <a:r>
              <a:rPr lang="en-US" altLang="zh-TW" dirty="0" smtClean="0"/>
              <a:t>MRTG </a:t>
            </a:r>
            <a:r>
              <a:rPr lang="en-US" altLang="zh-TW" dirty="0"/>
              <a:t>Ping</a:t>
            </a:r>
            <a:r>
              <a:rPr lang="zh-TW" altLang="en-US" dirty="0"/>
              <a:t>品質</a:t>
            </a:r>
            <a:r>
              <a:rPr lang="zh-TW" altLang="en-US" dirty="0" smtClean="0"/>
              <a:t>監控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法鼓人文社會學院遭受 </a:t>
            </a:r>
            <a:r>
              <a:rPr lang="en-US" altLang="zh-TW" dirty="0" smtClean="0"/>
              <a:t>SNMP flooding</a:t>
            </a:r>
            <a:r>
              <a:rPr lang="zh-TW" altLang="en-US" dirty="0" smtClean="0"/>
              <a:t>攻擊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攻擊前後 </a:t>
            </a:r>
            <a:r>
              <a:rPr lang="en-US" altLang="zh-TW" dirty="0" smtClean="0"/>
              <a:t>ping packet lost % </a:t>
            </a:r>
            <a:r>
              <a:rPr lang="zh-TW" altLang="en-US" dirty="0" smtClean="0"/>
              <a:t>比較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45" y="1981985"/>
            <a:ext cx="4235851" cy="199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3744416" cy="19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IPv6 Routing </a:t>
            </a:r>
            <a:r>
              <a:rPr lang="zh-TW" altLang="en-US" dirty="0" smtClean="0"/>
              <a:t>運作現況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976917"/>
              </p:ext>
            </p:extLst>
          </p:nvPr>
        </p:nvGraphicFramePr>
        <p:xfrm>
          <a:off x="457200" y="1600200"/>
          <a:ext cx="8229600" cy="149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2013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kumimoji="0" lang="zh-TW" alt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2013 %</a:t>
                      </a:r>
                      <a:endParaRPr kumimoji="0" lang="zh-TW" alt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2014 %</a:t>
                      </a:r>
                      <a:endParaRPr kumimoji="0" lang="zh-TW" alt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IP</a:t>
                      </a:r>
                      <a:r>
                        <a:rPr lang="en-US" sz="2400" u="none" strike="noStrike" dirty="0" smtClean="0">
                          <a:effectLst/>
                        </a:rPr>
                        <a:t>v6 </a:t>
                      </a:r>
                      <a:r>
                        <a:rPr lang="en-US" sz="2400" u="none" strike="noStrike" dirty="0">
                          <a:effectLst/>
                        </a:rPr>
                        <a:t>ready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17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IP</a:t>
                      </a:r>
                      <a:r>
                        <a:rPr lang="en-US" sz="2400" u="none" strike="noStrike" dirty="0" smtClean="0">
                          <a:effectLst/>
                        </a:rPr>
                        <a:t>v6 </a:t>
                      </a:r>
                      <a:r>
                        <a:rPr lang="en-US" sz="2400" u="none" strike="noStrike" dirty="0">
                          <a:effectLst/>
                        </a:rPr>
                        <a:t>not ready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24</a:t>
            </a:fld>
            <a:endParaRPr lang="en-US" altLang="zh-TW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810256"/>
              </p:ext>
            </p:extLst>
          </p:nvPr>
        </p:nvGraphicFramePr>
        <p:xfrm>
          <a:off x="2123728" y="2924944"/>
          <a:ext cx="61206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423213"/>
              </p:ext>
            </p:extLst>
          </p:nvPr>
        </p:nvGraphicFramePr>
        <p:xfrm>
          <a:off x="1619672" y="3140968"/>
          <a:ext cx="63367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已</a:t>
            </a:r>
            <a:r>
              <a:rPr lang="zh-TW" altLang="en-US" dirty="0" smtClean="0"/>
              <a:t>導入 </a:t>
            </a:r>
            <a:r>
              <a:rPr lang="en-US" altLang="zh-TW" dirty="0" smtClean="0"/>
              <a:t>IPv6 Routing </a:t>
            </a:r>
            <a:r>
              <a:rPr lang="zh-TW" altLang="en-US" dirty="0"/>
              <a:t>比例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81592"/>
              </p:ext>
            </p:extLst>
          </p:nvPr>
        </p:nvGraphicFramePr>
        <p:xfrm>
          <a:off x="457200" y="1600200"/>
          <a:ext cx="8229600" cy="150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2013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kumimoji="0" lang="zh-TW" alt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2013 %</a:t>
                      </a:r>
                      <a:endParaRPr kumimoji="0" lang="zh-TW" altLang="en-US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2014 %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大學院校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高中職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國中小學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25</a:t>
            </a:fld>
            <a:endParaRPr lang="en-US" altLang="zh-TW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512562"/>
              </p:ext>
            </p:extLst>
          </p:nvPr>
        </p:nvGraphicFramePr>
        <p:xfrm>
          <a:off x="1763688" y="3501008"/>
          <a:ext cx="5776913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dirty="0" smtClean="0">
                <a:latin typeface="Times New Roman" pitchFamily="18" charset="0"/>
                <a:ea typeface="標楷體" pitchFamily="65" charset="-120"/>
              </a:rPr>
              <a:t>103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年度暑假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期間舉辦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場教育訓練，課程內容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包含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HTML5 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動態網頁開發、網路管理、及資訊安全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含智財權與個資保護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等相關議題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C179-AE0C-4866-9FDB-7DCC04C94B9E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、</a:t>
            </a:r>
            <a:r>
              <a:rPr lang="zh-TW" altLang="zh-TW" dirty="0"/>
              <a:t>教育訓練及推廣</a:t>
            </a:r>
            <a:r>
              <a:rPr lang="zh-TW" altLang="zh-TW" dirty="0" smtClean="0"/>
              <a:t>活動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924943"/>
            <a:ext cx="4505541" cy="37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05254" y="5867922"/>
            <a:ext cx="391116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講義電子檔網頁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http://tprc.tanet.edu.tw/d3.php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3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六、</a:t>
            </a:r>
            <a:r>
              <a:rPr lang="en-US" altLang="zh-TW" sz="3600" dirty="0" smtClean="0"/>
              <a:t>102</a:t>
            </a:r>
            <a:r>
              <a:rPr lang="zh-TW" altLang="en-US" sz="3600" dirty="0" smtClean="0"/>
              <a:t>年計畫績效</a:t>
            </a:r>
            <a:r>
              <a:rPr lang="zh-TW" altLang="en-US" sz="3600" dirty="0"/>
              <a:t>指標辦理情形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47272"/>
              </p:ext>
            </p:extLst>
          </p:nvPr>
        </p:nvGraphicFramePr>
        <p:xfrm>
          <a:off x="457200" y="142875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3096344"/>
                <a:gridCol w="4402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項目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績效指標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實際辦理情形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建構區網雲端虛擬伺服器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建置完成。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已建置：區網網頁主機、</a:t>
                      </a:r>
                      <a:r>
                        <a:rPr lang="en-US" altLang="zh-TW" sz="2000" dirty="0" smtClean="0"/>
                        <a:t>Cacti</a:t>
                      </a:r>
                      <a:r>
                        <a:rPr lang="en-US" altLang="zh-TW" sz="2000" baseline="0" dirty="0" smtClean="0"/>
                        <a:t> </a:t>
                      </a:r>
                      <a:r>
                        <a:rPr lang="zh-TW" altLang="en-US" sz="2000" baseline="0" dirty="0" smtClean="0"/>
                        <a:t>網管主機、</a:t>
                      </a:r>
                      <a:r>
                        <a:rPr lang="en-US" altLang="zh-TW" sz="2000" baseline="0" dirty="0" smtClean="0"/>
                        <a:t>The Dude </a:t>
                      </a:r>
                      <a:r>
                        <a:rPr lang="zh-TW" altLang="en-US" sz="2000" baseline="0" dirty="0" smtClean="0"/>
                        <a:t>網管主機、連線學校測試主機</a:t>
                      </a:r>
                      <a:r>
                        <a:rPr lang="en-US" altLang="zh-TW" sz="2000" baseline="0" dirty="0" smtClean="0"/>
                        <a:t>(</a:t>
                      </a:r>
                      <a:r>
                        <a:rPr lang="zh-TW" altLang="en-US" sz="2000" baseline="0" dirty="0" smtClean="0"/>
                        <a:t>北市網、台藝大、黎明技術</a:t>
                      </a:r>
                      <a:r>
                        <a:rPr lang="en-US" altLang="zh-TW" sz="2000" baseline="0" dirty="0" smtClean="0"/>
                        <a:t>..)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網路品質偵測系統，提供網路異常訊息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增加 </a:t>
                      </a:r>
                      <a:r>
                        <a:rPr lang="en-US" altLang="zh-TW" sz="2000" dirty="0" smtClean="0"/>
                        <a:t>MRTG Ping</a:t>
                      </a:r>
                      <a:r>
                        <a:rPr lang="zh-TW" altLang="en-US" sz="2000" dirty="0" smtClean="0"/>
                        <a:t>品質監控</a:t>
                      </a:r>
                      <a:endParaRPr lang="en-US" altLang="zh-TW" sz="2000" dirty="0" smtClean="0"/>
                    </a:p>
                    <a:p>
                      <a:r>
                        <a:rPr lang="en-US" altLang="zh-TW" sz="2000" dirty="0" smtClean="0"/>
                        <a:t>Ping</a:t>
                      </a:r>
                      <a:r>
                        <a:rPr lang="en-US" altLang="zh-TW" sz="2000" baseline="0" dirty="0" smtClean="0"/>
                        <a:t> Latency</a:t>
                      </a:r>
                      <a:r>
                        <a:rPr lang="zh-TW" altLang="en-US" sz="2000" baseline="0" dirty="0" smtClean="0"/>
                        <a:t>、</a:t>
                      </a:r>
                      <a:r>
                        <a:rPr lang="en-US" altLang="zh-TW" sz="2000" baseline="0" dirty="0" smtClean="0"/>
                        <a:t>Ping Packet Lost%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整理異常事件處理經驗，針對異常狀況擬定處理對策 </a:t>
                      </a:r>
                      <a:r>
                        <a:rPr lang="en-US" altLang="zh-TW" sz="2000" dirty="0" smtClean="0"/>
                        <a:t>SOP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於區網會議分享網管經驗</a:t>
                      </a:r>
                      <a:r>
                        <a:rPr lang="en-US" altLang="zh-TW" sz="2000" dirty="0" smtClean="0"/>
                        <a:t>:</a:t>
                      </a:r>
                    </a:p>
                    <a:p>
                      <a:r>
                        <a:rPr lang="en-US" altLang="zh-TW" sz="2000" dirty="0" smtClean="0"/>
                        <a:t>(1)DNS </a:t>
                      </a:r>
                      <a:r>
                        <a:rPr lang="zh-TW" altLang="en-US" sz="2000" dirty="0" smtClean="0"/>
                        <a:t>查詢結果分析</a:t>
                      </a:r>
                    </a:p>
                    <a:p>
                      <a:r>
                        <a:rPr lang="en-US" altLang="zh-TW" sz="2000" dirty="0" smtClean="0"/>
                        <a:t>(2)</a:t>
                      </a:r>
                      <a:r>
                        <a:rPr lang="en-US" altLang="zh-TW" sz="2000" dirty="0" err="1" smtClean="0"/>
                        <a:t>OpenSSL</a:t>
                      </a:r>
                      <a:r>
                        <a:rPr lang="en-US" altLang="zh-TW" sz="2000" dirty="0" smtClean="0"/>
                        <a:t> Heartbleed</a:t>
                      </a:r>
                      <a:r>
                        <a:rPr lang="zh-TW" altLang="en-US" sz="2000" dirty="0" smtClean="0"/>
                        <a:t>漏洞版本分析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持續開發易於使用之網管</a:t>
                      </a:r>
                      <a:r>
                        <a:rPr lang="en-US" altLang="zh-TW" sz="2000" dirty="0" smtClean="0"/>
                        <a:t>PHP</a:t>
                      </a:r>
                      <a:r>
                        <a:rPr lang="zh-TW" altLang="en-US" sz="2000" dirty="0" smtClean="0"/>
                        <a:t>小程式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ea typeface="標楷體" pitchFamily="65" charset="-120"/>
                        </a:rPr>
                        <a:t>IP </a:t>
                      </a:r>
                      <a:r>
                        <a:rPr lang="zh-TW" altLang="en-US" sz="2000" dirty="0" smtClean="0">
                          <a:ea typeface="標楷體" pitchFamily="65" charset="-120"/>
                        </a:rPr>
                        <a:t>全球地址資料庫查詢</a:t>
                      </a:r>
                      <a:endParaRPr lang="en-US" altLang="zh-TW" sz="2000" dirty="0" smtClean="0"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ea typeface="標楷體" pitchFamily="65" charset="-120"/>
                        </a:rPr>
                        <a:t>區網出口路徑拓樸圖</a:t>
                      </a:r>
                      <a:endParaRPr lang="en-US" altLang="zh-TW" sz="2000" dirty="0" smtClean="0"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>
                          <a:ea typeface="標楷體" pitchFamily="65" charset="-120"/>
                        </a:rPr>
                        <a:t>Traceroute</a:t>
                      </a:r>
                      <a:r>
                        <a:rPr lang="en-US" altLang="zh-TW" sz="2000" dirty="0" smtClean="0"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000" dirty="0" smtClean="0">
                          <a:ea typeface="標楷體" pitchFamily="65" charset="-120"/>
                        </a:rPr>
                        <a:t> 出口路徑查詢</a:t>
                      </a:r>
                      <a:endParaRPr lang="en-US" altLang="zh-TW" sz="2000" dirty="0" smtClean="0">
                        <a:ea typeface="標楷體" pitchFamily="65" charset="-120"/>
                      </a:endParaRPr>
                    </a:p>
                    <a:p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97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IP </a:t>
            </a:r>
            <a:r>
              <a:rPr lang="zh-TW" altLang="en-US" dirty="0" smtClean="0">
                <a:ea typeface="標楷體" pitchFamily="65" charset="-120"/>
              </a:rPr>
              <a:t>全球</a:t>
            </a:r>
            <a:r>
              <a:rPr lang="zh-TW" altLang="en-US" dirty="0">
                <a:ea typeface="標楷體" pitchFamily="65" charset="-120"/>
              </a:rPr>
              <a:t>地址資料庫查詢</a:t>
            </a:r>
            <a:endParaRPr lang="en-US" altLang="zh-TW" dirty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dirty="0" smtClean="0">
                <a:ea typeface="標楷體" pitchFamily="65" charset="-120"/>
              </a:rPr>
              <a:t>區網</a:t>
            </a:r>
            <a:r>
              <a:rPr lang="zh-TW" altLang="en-US" dirty="0">
                <a:ea typeface="標楷體" pitchFamily="65" charset="-120"/>
              </a:rPr>
              <a:t>出口路徑</a:t>
            </a:r>
            <a:r>
              <a:rPr lang="zh-TW" altLang="en-US" dirty="0" smtClean="0">
                <a:ea typeface="標楷體" pitchFamily="65" charset="-120"/>
              </a:rPr>
              <a:t>拓樸</a:t>
            </a:r>
            <a:r>
              <a:rPr lang="zh-TW" altLang="en-US" dirty="0">
                <a:ea typeface="標楷體" pitchFamily="65" charset="-120"/>
              </a:rPr>
              <a:t>圖</a:t>
            </a:r>
            <a:endParaRPr lang="en-US" altLang="zh-TW" dirty="0" smtClean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zh-TW" altLang="en-US" dirty="0">
                <a:ea typeface="標楷體" pitchFamily="65" charset="-120"/>
              </a:rPr>
              <a:t>建立</a:t>
            </a:r>
            <a:r>
              <a:rPr lang="en-US" altLang="zh-TW" dirty="0" smtClean="0">
                <a:ea typeface="標楷體" pitchFamily="65" charset="-120"/>
              </a:rPr>
              <a:t>Peer </a:t>
            </a:r>
            <a:r>
              <a:rPr lang="en-US" altLang="zh-TW" dirty="0">
                <a:ea typeface="標楷體" pitchFamily="65" charset="-120"/>
              </a:rPr>
              <a:t>IP </a:t>
            </a:r>
            <a:r>
              <a:rPr lang="zh-TW" altLang="en-US" dirty="0" smtClean="0">
                <a:ea typeface="標楷體" pitchFamily="65" charset="-120"/>
              </a:rPr>
              <a:t>資料庫</a:t>
            </a:r>
            <a:endParaRPr lang="en-US" altLang="zh-TW" dirty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zh-TW" altLang="en-US" dirty="0" smtClean="0">
                <a:ea typeface="標楷體" pitchFamily="65" charset="-120"/>
              </a:rPr>
              <a:t>整合顯示流量圖、</a:t>
            </a:r>
            <a:r>
              <a:rPr lang="en-US" altLang="zh-TW" dirty="0" smtClean="0">
                <a:ea typeface="標楷體" pitchFamily="65" charset="-120"/>
              </a:rPr>
              <a:t>Ping</a:t>
            </a:r>
            <a:r>
              <a:rPr lang="zh-TW" altLang="en-US" dirty="0" smtClean="0">
                <a:ea typeface="標楷體" pitchFamily="65" charset="-120"/>
              </a:rPr>
              <a:t>、</a:t>
            </a:r>
            <a:r>
              <a:rPr lang="en-US" altLang="zh-TW" dirty="0" smtClean="0">
                <a:ea typeface="標楷體" pitchFamily="65" charset="-120"/>
              </a:rPr>
              <a:t>Packet Lost%</a:t>
            </a:r>
          </a:p>
          <a:p>
            <a:pPr>
              <a:lnSpc>
                <a:spcPct val="130000"/>
              </a:lnSpc>
            </a:pPr>
            <a:r>
              <a:rPr lang="en-US" altLang="zh-TW" dirty="0" err="1">
                <a:ea typeface="標楷體" pitchFamily="65" charset="-120"/>
              </a:rPr>
              <a:t>Traceroute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出口路徑查詢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七</a:t>
            </a:r>
            <a:r>
              <a:rPr lang="zh-TW" altLang="en-US" dirty="0" smtClean="0"/>
              <a:t>、網路</a:t>
            </a:r>
            <a:r>
              <a:rPr lang="zh-TW" altLang="en-US" dirty="0"/>
              <a:t>應用特色服務</a:t>
            </a:r>
          </a:p>
        </p:txBody>
      </p:sp>
    </p:spTree>
    <p:extLst>
      <p:ext uri="{BB962C8B-B14F-4D97-AF65-F5344CB8AC3E}">
        <p14:creationId xmlns:p14="http://schemas.microsoft.com/office/powerpoint/2010/main" val="3316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標楷體" pitchFamily="65" charset="-120"/>
              </a:rPr>
              <a:t>IP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緣起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pPr lvl="1"/>
            <a:r>
              <a:rPr lang="zh-TW" altLang="en-US" dirty="0"/>
              <a:t>台大</a:t>
            </a:r>
            <a:r>
              <a:rPr lang="zh-TW" altLang="en-US" dirty="0" smtClean="0"/>
              <a:t>國際</a:t>
            </a:r>
            <a:r>
              <a:rPr lang="zh-TW" altLang="en-US" dirty="0"/>
              <a:t>頻寬</a:t>
            </a:r>
            <a:r>
              <a:rPr lang="zh-TW" altLang="en-US" dirty="0" smtClean="0"/>
              <a:t>使用率分析</a:t>
            </a:r>
            <a:r>
              <a:rPr lang="en-US" altLang="zh-TW" dirty="0" smtClean="0"/>
              <a:t>: </a:t>
            </a:r>
            <a:r>
              <a:rPr lang="zh-TW" altLang="en-US" dirty="0"/>
              <a:t>國家</a:t>
            </a:r>
            <a:r>
              <a:rPr lang="en-US" altLang="zh-TW" dirty="0"/>
              <a:t>/</a:t>
            </a:r>
            <a:r>
              <a:rPr lang="zh-TW" altLang="en-US" dirty="0"/>
              <a:t>地區</a:t>
            </a:r>
            <a:r>
              <a:rPr lang="en-US" altLang="zh-TW" dirty="0"/>
              <a:t>/</a:t>
            </a:r>
            <a:r>
              <a:rPr lang="en-US" altLang="zh-TW" dirty="0" smtClean="0"/>
              <a:t>ISP/AS#</a:t>
            </a:r>
          </a:p>
          <a:p>
            <a:pPr lvl="1"/>
            <a:r>
              <a:rPr lang="en-US" altLang="zh-TW" dirty="0" smtClean="0"/>
              <a:t>VPN </a:t>
            </a:r>
            <a:r>
              <a:rPr lang="zh-TW" altLang="en-US" dirty="0" smtClean="0"/>
              <a:t>帳號登入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地點分析</a:t>
            </a:r>
            <a:r>
              <a:rPr lang="en-US" altLang="zh-TW" dirty="0" smtClean="0"/>
              <a:t>: </a:t>
            </a:r>
            <a:r>
              <a:rPr lang="zh-TW" altLang="en-US" dirty="0" smtClean="0"/>
              <a:t>帳號盜用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駭客</a:t>
            </a:r>
            <a:r>
              <a:rPr lang="zh-TW" altLang="en-US" dirty="0"/>
              <a:t>攻擊來源地址分析</a:t>
            </a:r>
          </a:p>
          <a:p>
            <a:r>
              <a:rPr lang="zh-TW" altLang="en-US" dirty="0"/>
              <a:t>使用</a:t>
            </a:r>
            <a:r>
              <a:rPr lang="zh-TW" altLang="en-US" dirty="0" smtClean="0"/>
              <a:t>兩種免費</a:t>
            </a:r>
            <a:r>
              <a:rPr lang="zh-TW" altLang="en-US" dirty="0" smtClean="0">
                <a:ea typeface="標楷體" pitchFamily="65" charset="-120"/>
              </a:rPr>
              <a:t>全球</a:t>
            </a:r>
            <a:r>
              <a:rPr lang="zh-TW" altLang="en-US" dirty="0">
                <a:ea typeface="標楷體" pitchFamily="65" charset="-120"/>
              </a:rPr>
              <a:t>地址資料庫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en-US" altLang="zh-TW" dirty="0" smtClean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29</a:t>
            </a:fld>
            <a:endParaRPr lang="en-US" altLang="zh-TW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53495"/>
              </p:ext>
            </p:extLst>
          </p:nvPr>
        </p:nvGraphicFramePr>
        <p:xfrm>
          <a:off x="611560" y="4365104"/>
          <a:ext cx="777686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096344"/>
                <a:gridCol w="1656184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網址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網段筆數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更新日期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GeoLite2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http://dev.maxmind.com/geoip/geoip2/geolite2/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2,986,478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effectLst/>
                        </a:rPr>
                        <a:t>November 2014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ip2location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http://lite.ip2location.com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2,178,274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effectLst/>
                        </a:rPr>
                        <a:t>November 2014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二、</a:t>
            </a:r>
            <a:r>
              <a:rPr lang="zh-TW" altLang="zh-TW" smtClean="0"/>
              <a:t>資訊安全環境整備</a:t>
            </a:r>
            <a:endParaRPr lang="zh-TW" altLang="en-US" dirty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通過教育版資訊安全管理制度</a:t>
            </a:r>
            <a:r>
              <a:rPr lang="en-US" altLang="zh-TW" dirty="0" smtClean="0"/>
              <a:t>(ISMS)</a:t>
            </a:r>
            <a:r>
              <a:rPr lang="zh-TW" altLang="en-US" dirty="0" smtClean="0"/>
              <a:t>認證</a:t>
            </a:r>
          </a:p>
          <a:p>
            <a:pPr lvl="1"/>
            <a:r>
              <a:rPr lang="zh-TW" altLang="en-US" dirty="0" smtClean="0"/>
              <a:t>為建立完善之資訊安全管理制度，降低組織內的重要資產與資訊之風險，台北區網中心於</a:t>
            </a:r>
            <a:r>
              <a:rPr lang="en-US" altLang="zh-TW" dirty="0" smtClean="0"/>
              <a:t>97</a:t>
            </a:r>
            <a:r>
              <a:rPr lang="zh-TW" altLang="en-US" dirty="0" smtClean="0"/>
              <a:t>年開始導入教育版</a:t>
            </a:r>
            <a:r>
              <a:rPr lang="en-US" altLang="zh-TW" dirty="0" smtClean="0"/>
              <a:t>ISMS</a:t>
            </a:r>
            <a:r>
              <a:rPr lang="zh-TW" altLang="en-US" dirty="0" smtClean="0"/>
              <a:t>制度 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年每年皆通過教育版</a:t>
            </a:r>
            <a:r>
              <a:rPr lang="en-US" altLang="zh-TW" dirty="0" smtClean="0"/>
              <a:t>ISMS </a:t>
            </a:r>
            <a:r>
              <a:rPr lang="zh-TW" altLang="en-US" dirty="0" smtClean="0"/>
              <a:t>第三方認證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0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IP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 </a:t>
            </a:r>
            <a:r>
              <a:rPr lang="en-US" altLang="zh-TW" dirty="0" smtClean="0">
                <a:ea typeface="標楷體" pitchFamily="65" charset="-120"/>
              </a:rPr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6" y="1484784"/>
            <a:ext cx="340525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7873"/>
            <a:ext cx="5260960" cy="48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82866" y="3513202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IP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對應之：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國家、城市、經緯度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7544" y="2348880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</a:t>
            </a:r>
            <a:r>
              <a:rPr lang="zh-TW" altLang="en-US" dirty="0">
                <a:ea typeface="標楷體" pitchFamily="65" charset="-120"/>
              </a:rPr>
              <a:t>出口路徑</a:t>
            </a:r>
            <a:r>
              <a:rPr lang="zh-TW" altLang="en-US" dirty="0"/>
              <a:t>拓樸圖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緣起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連線學校抱怨 </a:t>
            </a:r>
            <a:r>
              <a:rPr lang="en-US" altLang="zh-TW" sz="2800" dirty="0"/>
              <a:t>nod32 </a:t>
            </a:r>
            <a:r>
              <a:rPr lang="zh-TW" altLang="en-US" sz="2800" dirty="0" smtClean="0"/>
              <a:t>防毒軟體下載緩慢</a:t>
            </a:r>
            <a:endParaRPr lang="en-US" altLang="zh-TW" sz="2800" dirty="0" smtClean="0"/>
          </a:p>
          <a:p>
            <a:r>
              <a:rPr lang="en-US" altLang="zh-TW" sz="2800" dirty="0" err="1" smtClean="0"/>
              <a:t>tracert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www.eset.tw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路徑</a:t>
            </a:r>
            <a:r>
              <a:rPr lang="en-US" altLang="zh-TW" sz="2800" u="sng" dirty="0" smtClean="0"/>
              <a:t>:</a:t>
            </a:r>
            <a:endParaRPr lang="zh-TW" altLang="zh-TW" sz="2800" dirty="0"/>
          </a:p>
          <a:p>
            <a:r>
              <a:rPr lang="en-US" altLang="zh-TW" sz="1600" dirty="0" smtClean="0"/>
              <a:t>1    &lt;1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 &lt;1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gateway163-16.ntu.edu.tw [163.28.16.254]</a:t>
            </a:r>
            <a:endParaRPr lang="zh-TW" altLang="zh-TW" sz="1600" dirty="0" smtClean="0"/>
          </a:p>
          <a:p>
            <a:r>
              <a:rPr lang="en-US" altLang="zh-TW" sz="1600" dirty="0" smtClean="0"/>
              <a:t>2    10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 11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bb-MOE-TWAREN.TANet.edu.tw [192.83.196.111]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 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-&gt; 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教育部</a:t>
            </a:r>
          </a:p>
          <a:p>
            <a:r>
              <a:rPr lang="en-US" altLang="zh-TW" sz="1600" dirty="0" smtClean="0"/>
              <a:t>3     1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  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  Internet-TWASR-TANet.edu.tw [203.72.43.10]    </a:t>
            </a:r>
            <a:r>
              <a:rPr lang="zh-TW" altLang="en-US" sz="1600" dirty="0" smtClean="0"/>
              <a:t>    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-&gt; </a:t>
            </a:r>
            <a:r>
              <a:rPr lang="zh-TW" altLang="zh-TW" sz="1600" b="1" dirty="0">
                <a:solidFill>
                  <a:srgbClr val="FF0000"/>
                </a:solidFill>
              </a:rPr>
              <a:t>教育部</a:t>
            </a:r>
          </a:p>
          <a:p>
            <a:r>
              <a:rPr lang="en-US" altLang="zh-TW" sz="1600" dirty="0" smtClean="0"/>
              <a:t>4     1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  1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  45-61-41-175.TWGATE-IP.twgate.net [175.41.61.45] </a:t>
            </a:r>
            <a:r>
              <a:rPr lang="zh-TW" altLang="en-US" sz="1600" dirty="0" smtClean="0"/>
              <a:t>  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-&gt; </a:t>
            </a:r>
            <a:r>
              <a:rPr lang="en-US" altLang="zh-TW" sz="1600" b="1" dirty="0">
                <a:solidFill>
                  <a:srgbClr val="FF0000"/>
                </a:solidFill>
              </a:rPr>
              <a:t>TWGATE</a:t>
            </a:r>
            <a:endParaRPr lang="zh-TW" altLang="zh-TW" sz="1600" b="1" dirty="0">
              <a:solidFill>
                <a:srgbClr val="FF0000"/>
              </a:solidFill>
            </a:endParaRPr>
          </a:p>
          <a:p>
            <a:r>
              <a:rPr lang="en-US" altLang="zh-TW" sz="1600" dirty="0" smtClean="0"/>
              <a:t>5    23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 26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54-60-41-175.TWGATE-IP.twgate.net [175.41.60.54]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-&gt; TWGATE</a:t>
            </a:r>
            <a:endParaRPr lang="zh-TW" altLang="zh-TW" sz="1600" b="1" dirty="0">
              <a:solidFill>
                <a:srgbClr val="FF0000"/>
              </a:solidFill>
            </a:endParaRPr>
          </a:p>
          <a:p>
            <a:r>
              <a:rPr lang="en-US" altLang="zh-TW" sz="1600" dirty="0" smtClean="0"/>
              <a:t>6    32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 29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103.22.203.26       </a:t>
            </a:r>
            <a:r>
              <a:rPr lang="zh-TW" altLang="en-US" sz="1600" dirty="0" smtClean="0"/>
              <a:t>                                                          </a:t>
            </a:r>
            <a:r>
              <a:rPr lang="en-US" altLang="zh-TW" sz="1600" dirty="0" smtClean="0"/>
              <a:t> </a:t>
            </a:r>
            <a:endParaRPr lang="zh-TW" altLang="zh-TW" sz="1600" b="1" dirty="0">
              <a:solidFill>
                <a:srgbClr val="FF0000"/>
              </a:solidFill>
            </a:endParaRPr>
          </a:p>
          <a:p>
            <a:r>
              <a:rPr lang="en-US" altLang="zh-TW" sz="1600" dirty="0" smtClean="0"/>
              <a:t>7    25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  25 </a:t>
            </a:r>
            <a:r>
              <a:rPr lang="en-US" altLang="zh-TW" sz="1600" dirty="0" err="1" smtClean="0"/>
              <a:t>ms</a:t>
            </a:r>
            <a:r>
              <a:rPr lang="en-US" altLang="zh-TW" sz="1600" dirty="0" smtClean="0"/>
              <a:t>  162.159.249.135</a:t>
            </a:r>
            <a:endParaRPr lang="zh-TW" altLang="zh-TW" sz="1600" dirty="0" smtClean="0"/>
          </a:p>
          <a:p>
            <a:r>
              <a:rPr lang="zh-TW" altLang="en-US" sz="2800" dirty="0" smtClean="0"/>
              <a:t>教育部</a:t>
            </a:r>
            <a:r>
              <a:rPr lang="en-US" altLang="zh-TW" sz="2800" dirty="0" err="1" smtClean="0"/>
              <a:t>TWGate</a:t>
            </a:r>
            <a:r>
              <a:rPr lang="en-US" altLang="zh-TW" sz="2800" dirty="0" smtClean="0"/>
              <a:t>(5G</a:t>
            </a:r>
            <a:r>
              <a:rPr lang="en-US" altLang="zh-TW" sz="2800" dirty="0"/>
              <a:t>) </a:t>
            </a:r>
            <a:r>
              <a:rPr lang="zh-TW" altLang="zh-TW" sz="2800" dirty="0" smtClean="0"/>
              <a:t>頻</a:t>
            </a:r>
            <a:r>
              <a:rPr lang="zh-TW" altLang="zh-TW" sz="2800" dirty="0"/>
              <a:t>寬幾乎全</a:t>
            </a:r>
            <a:r>
              <a:rPr lang="zh-TW" altLang="zh-TW" sz="2800" dirty="0" smtClean="0"/>
              <a:t>天滿載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5085184"/>
            <a:ext cx="5486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</a:t>
            </a:r>
            <a:r>
              <a:rPr lang="zh-TW" altLang="en-US" dirty="0"/>
              <a:t>網</a:t>
            </a:r>
            <a:r>
              <a:rPr lang="zh-TW" altLang="en-US" dirty="0">
                <a:ea typeface="標楷體" pitchFamily="65" charset="-120"/>
              </a:rPr>
              <a:t>出口</a:t>
            </a:r>
            <a:r>
              <a:rPr lang="zh-TW" altLang="en-US" dirty="0" smtClean="0"/>
              <a:t>路徑</a:t>
            </a:r>
            <a:r>
              <a:rPr lang="en-US" altLang="zh-TW" dirty="0"/>
              <a:t>Peer IP</a:t>
            </a:r>
            <a:r>
              <a:rPr lang="zh-TW" altLang="en-US" dirty="0" smtClean="0"/>
              <a:t>對應表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877200"/>
              </p:ext>
            </p:extLst>
          </p:nvPr>
        </p:nvGraphicFramePr>
        <p:xfrm>
          <a:off x="611560" y="1340768"/>
          <a:ext cx="8064896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1944216"/>
                <a:gridCol w="1872208"/>
                <a:gridCol w="23042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路徑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路徑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IP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中華電信 </a:t>
                      </a:r>
                      <a:r>
                        <a:rPr lang="en-US" altLang="zh-TW" dirty="0" err="1" smtClean="0"/>
                        <a:t>Hinet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211.22.226.186</a:t>
                      </a:r>
                    </a:p>
                    <a:p>
                      <a:r>
                        <a:rPr lang="en-US" altLang="zh-TW" dirty="0" smtClean="0"/>
                        <a:t>211.20.43.62</a:t>
                      </a:r>
                    </a:p>
                    <a:p>
                      <a:r>
                        <a:rPr lang="en-US" altLang="zh-TW" dirty="0" smtClean="0"/>
                        <a:t>202.39.199.102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192.83.196.111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遠傳 </a:t>
                      </a:r>
                      <a:r>
                        <a:rPr lang="en-US" altLang="zh-TW" dirty="0" err="1" smtClean="0"/>
                        <a:t>Seednet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139.175.59.145</a:t>
                      </a:r>
                    </a:p>
                    <a:p>
                      <a:r>
                        <a:rPr lang="en-US" altLang="zh-TW" dirty="0" smtClean="0"/>
                        <a:t>139.175.59.149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教育部 </a:t>
                      </a:r>
                      <a:r>
                        <a:rPr lang="en-US" altLang="zh-TW" dirty="0" smtClean="0"/>
                        <a:t>&gt;</a:t>
                      </a:r>
                    </a:p>
                    <a:p>
                      <a:r>
                        <a:rPr lang="zh-TW" altLang="en-US" dirty="0" smtClean="0"/>
                        <a:t>中研院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192.83.196.111 &gt; 202.169.174.46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和信 </a:t>
                      </a:r>
                      <a:r>
                        <a:rPr lang="en-US" altLang="zh-TW" dirty="0" smtClean="0"/>
                        <a:t>KGT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203.133.92.65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教育部 </a:t>
                      </a:r>
                      <a:r>
                        <a:rPr lang="en-US" altLang="zh-TW" dirty="0" smtClean="0"/>
                        <a:t>&gt;</a:t>
                      </a:r>
                    </a:p>
                    <a:p>
                      <a:r>
                        <a:rPr lang="en-US" altLang="zh-TW" dirty="0" smtClean="0"/>
                        <a:t>TWASR &gt;</a:t>
                      </a:r>
                    </a:p>
                    <a:p>
                      <a:r>
                        <a:rPr lang="en-US" altLang="zh-TW" dirty="0" smtClean="0"/>
                        <a:t>TWGATE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192.83.196.111 &gt;</a:t>
                      </a:r>
                    </a:p>
                    <a:p>
                      <a:r>
                        <a:rPr lang="en-US" altLang="zh-TW" dirty="0" smtClean="0"/>
                        <a:t>203.72.43.10 &gt;</a:t>
                      </a:r>
                    </a:p>
                    <a:p>
                      <a:r>
                        <a:rPr lang="en-US" altLang="zh-TW" dirty="0" smtClean="0"/>
                        <a:t>175.41.61.45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台哥大 </a:t>
                      </a:r>
                      <a:r>
                        <a:rPr lang="en-US" altLang="zh-TW" dirty="0" smtClean="0"/>
                        <a:t>TFN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211.78.221.25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教育部 </a:t>
                      </a:r>
                      <a:r>
                        <a:rPr lang="en-US" altLang="zh-TW" dirty="0" smtClean="0"/>
                        <a:t>&gt;</a:t>
                      </a:r>
                    </a:p>
                    <a:p>
                      <a:r>
                        <a:rPr lang="en-US" altLang="zh-TW" dirty="0" smtClean="0"/>
                        <a:t>TWASR &gt;</a:t>
                      </a:r>
                    </a:p>
                    <a:p>
                      <a:r>
                        <a:rPr lang="en-US" altLang="zh-TW" dirty="0" smtClean="0"/>
                        <a:t>STM16-USAASR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192.83.196.111 &gt;</a:t>
                      </a:r>
                    </a:p>
                    <a:p>
                      <a:r>
                        <a:rPr lang="en-US" altLang="zh-TW" dirty="0" smtClean="0"/>
                        <a:t>203.72.43.10 &gt;</a:t>
                      </a:r>
                    </a:p>
                    <a:p>
                      <a:r>
                        <a:rPr lang="en-US" altLang="zh-TW" dirty="0" smtClean="0"/>
                        <a:t>203.72.43.18</a:t>
                      </a:r>
                    </a:p>
                    <a:p>
                      <a:r>
                        <a:rPr lang="en-US" altLang="zh-TW" dirty="0" smtClean="0"/>
                        <a:t>203.72.43.30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台大 </a:t>
                      </a:r>
                      <a:r>
                        <a:rPr lang="en-US" altLang="zh-TW" dirty="0" smtClean="0"/>
                        <a:t>NTU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140.112.0.69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清華 </a:t>
                      </a:r>
                      <a:r>
                        <a:rPr lang="en-US" altLang="zh-TW" dirty="0" smtClean="0"/>
                        <a:t>NTHU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192.83.196.114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台北市教育網 </a:t>
                      </a:r>
                      <a:r>
                        <a:rPr lang="en-US" altLang="zh-TW" dirty="0" smtClean="0"/>
                        <a:t>TP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192.83.196.165</a:t>
                      </a:r>
                    </a:p>
                    <a:p>
                      <a:r>
                        <a:rPr lang="en-US" altLang="zh-TW" dirty="0" smtClean="0"/>
                        <a:t>192.83.192.165</a:t>
                      </a:r>
                    </a:p>
                    <a:p>
                      <a:r>
                        <a:rPr lang="en-US" altLang="zh-TW" dirty="0" smtClean="0"/>
                        <a:t>192.83.175.165</a:t>
                      </a:r>
                    </a:p>
                    <a:p>
                      <a:r>
                        <a:rPr lang="en-US" altLang="zh-TW" dirty="0" smtClean="0"/>
                        <a:t>192.83.196.69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中央 </a:t>
                      </a:r>
                      <a:r>
                        <a:rPr lang="en-US" altLang="zh-TW" dirty="0" smtClean="0"/>
                        <a:t>NCU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192.83.196.115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80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區網</a:t>
            </a:r>
            <a:r>
              <a:rPr lang="zh-TW" altLang="en-US" dirty="0">
                <a:ea typeface="標楷體" pitchFamily="65" charset="-120"/>
              </a:rPr>
              <a:t>出口路徑</a:t>
            </a:r>
            <a:r>
              <a:rPr lang="zh-TW" altLang="en-US" dirty="0" smtClean="0"/>
              <a:t>拓樸圖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08" y="1556792"/>
            <a:ext cx="6123984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4283968" y="3212976"/>
            <a:ext cx="720080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23320"/>
            <a:ext cx="432048" cy="432048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004048" y="1556792"/>
            <a:ext cx="864096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9512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</a:t>
            </a:r>
            <a:r>
              <a:rPr lang="zh-TW" altLang="en-US" dirty="0" smtClean="0"/>
              <a:t>網</a:t>
            </a:r>
            <a:r>
              <a:rPr lang="zh-TW" altLang="en-US" dirty="0">
                <a:ea typeface="標楷體" pitchFamily="65" charset="-120"/>
              </a:rPr>
              <a:t>出口路徑</a:t>
            </a:r>
            <a:r>
              <a:rPr lang="zh-TW" altLang="en-US" dirty="0" smtClean="0"/>
              <a:t>拓樸圖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>
                <a:ea typeface="標楷體" pitchFamily="65" charset="-120"/>
              </a:rPr>
              <a:t>建立</a:t>
            </a:r>
            <a:r>
              <a:rPr lang="en-US" altLang="zh-TW" sz="2800" dirty="0">
                <a:ea typeface="標楷體" pitchFamily="65" charset="-120"/>
              </a:rPr>
              <a:t>Peer IP </a:t>
            </a:r>
            <a:r>
              <a:rPr lang="zh-TW" altLang="en-US" sz="2800" dirty="0">
                <a:ea typeface="標楷體" pitchFamily="65" charset="-120"/>
              </a:rPr>
              <a:t>資料庫</a:t>
            </a:r>
            <a:endParaRPr lang="en-US" altLang="zh-TW" sz="2800" dirty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800" dirty="0" smtClean="0">
                <a:ea typeface="標楷體" pitchFamily="65" charset="-120"/>
              </a:rPr>
              <a:t>整合網路監測圖</a:t>
            </a:r>
            <a:r>
              <a:rPr lang="en-US" altLang="zh-TW" sz="2800" dirty="0" smtClean="0">
                <a:ea typeface="標楷體" pitchFamily="65" charset="-120"/>
              </a:rPr>
              <a:t>: </a:t>
            </a:r>
            <a:r>
              <a:rPr lang="zh-TW" altLang="en-US" sz="2800" dirty="0" smtClean="0">
                <a:ea typeface="標楷體" pitchFamily="65" charset="-120"/>
              </a:rPr>
              <a:t>流量</a:t>
            </a:r>
            <a:r>
              <a:rPr lang="zh-TW" altLang="en-US" sz="2800" dirty="0">
                <a:ea typeface="標楷體" pitchFamily="65" charset="-120"/>
              </a:rPr>
              <a:t>圖、</a:t>
            </a:r>
            <a:r>
              <a:rPr lang="en-US" altLang="zh-TW" sz="2800" dirty="0">
                <a:ea typeface="標楷體" pitchFamily="65" charset="-120"/>
              </a:rPr>
              <a:t>Ping</a:t>
            </a:r>
            <a:r>
              <a:rPr lang="zh-TW" altLang="en-US" sz="2800" dirty="0">
                <a:ea typeface="標楷體" pitchFamily="65" charset="-120"/>
              </a:rPr>
              <a:t>、</a:t>
            </a:r>
            <a:r>
              <a:rPr lang="en-US" altLang="zh-TW" sz="2800" dirty="0">
                <a:ea typeface="標楷體" pitchFamily="65" charset="-120"/>
              </a:rPr>
              <a:t>Packet Lost%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32041" y="2924944"/>
            <a:ext cx="3384376" cy="46085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TW" sz="2800" dirty="0" smtClean="0"/>
              <a:t>Peer IP</a:t>
            </a:r>
          </a:p>
          <a:p>
            <a:pPr fontAlgn="auto">
              <a:spcAft>
                <a:spcPts val="0"/>
              </a:spcAft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r>
              <a:rPr lang="zh-TW" altLang="en-US" sz="2800" dirty="0" smtClean="0"/>
              <a:t>流量圖</a:t>
            </a: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r>
              <a:rPr lang="en-US" altLang="zh-TW" sz="2800" dirty="0" smtClean="0"/>
              <a:t>Ping Latency</a:t>
            </a:r>
          </a:p>
          <a:p>
            <a:pPr fontAlgn="auto">
              <a:spcAft>
                <a:spcPts val="0"/>
              </a:spcAft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r>
              <a:rPr lang="en-US" altLang="zh-TW" sz="2800" dirty="0" smtClean="0"/>
              <a:t>Packet Lost%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780927"/>
            <a:ext cx="3512178" cy="41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339747" y="3068960"/>
            <a:ext cx="172008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ea typeface="標楷體" pitchFamily="65" charset="-120"/>
              </a:rPr>
              <a:t>Traceroute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出口</a:t>
            </a:r>
            <a:r>
              <a:rPr lang="zh-TW" altLang="en-US" dirty="0">
                <a:ea typeface="標楷體" pitchFamily="65" charset="-120"/>
              </a:rPr>
              <a:t>路徑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動態顯示出口路徑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70048"/>
            <a:ext cx="6408712" cy="429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4" y="2060848"/>
            <a:ext cx="3257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755575" y="2708920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ea typeface="標楷體" pitchFamily="65" charset="-120"/>
              </a:rPr>
              <a:t>Traceroute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zh-TW" altLang="en-US" dirty="0">
                <a:ea typeface="標楷體" pitchFamily="65" charset="-120"/>
              </a:rPr>
              <a:t>出口路徑</a:t>
            </a:r>
            <a:r>
              <a:rPr lang="zh-TW" altLang="en-US" dirty="0" smtClean="0">
                <a:ea typeface="標楷體" pitchFamily="65" charset="-120"/>
              </a:rPr>
              <a:t>查詢 </a:t>
            </a:r>
            <a:r>
              <a:rPr lang="en-US" altLang="zh-TW" dirty="0" smtClean="0">
                <a:ea typeface="標楷體" pitchFamily="65" charset="-120"/>
              </a:rPr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即時出口路徑之網路品質監測圖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36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705354" cy="43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2175"/>
            <a:ext cx="3704738" cy="43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755575" y="2420888"/>
            <a:ext cx="1852369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636800" y="2370584"/>
            <a:ext cx="1852369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5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328592" cy="357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988321"/>
            <a:ext cx="8568950" cy="19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ea typeface="標楷體" pitchFamily="65" charset="-120"/>
              </a:rPr>
              <a:t>Traceroute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zh-TW" altLang="en-US" dirty="0">
                <a:ea typeface="標楷體" pitchFamily="65" charset="-120"/>
              </a:rPr>
              <a:t>出口路徑查詢 </a:t>
            </a:r>
            <a:r>
              <a:rPr lang="en-US" altLang="zh-TW" dirty="0">
                <a:ea typeface="標楷體" pitchFamily="65" charset="-120"/>
              </a:rPr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整合</a:t>
            </a:r>
            <a:r>
              <a:rPr lang="en-US" altLang="zh-TW" dirty="0" smtClean="0">
                <a:ea typeface="標楷體" pitchFamily="65" charset="-120"/>
              </a:rPr>
              <a:t>: IP</a:t>
            </a:r>
            <a:r>
              <a:rPr lang="zh-TW" altLang="en-US" dirty="0" smtClean="0">
                <a:ea typeface="標楷體" pitchFamily="65" charset="-120"/>
              </a:rPr>
              <a:t>地址資料庫</a:t>
            </a:r>
            <a:r>
              <a:rPr lang="en-US" altLang="zh-TW" dirty="0" smtClean="0">
                <a:ea typeface="標楷體" pitchFamily="65" charset="-120"/>
              </a:rPr>
              <a:t>+ Google 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37</a:t>
            </a:fld>
            <a:endParaRPr lang="en-US" altLang="zh-TW"/>
          </a:p>
        </p:txBody>
      </p:sp>
      <p:sp>
        <p:nvSpPr>
          <p:cNvPr id="7" name="圓角矩形 6"/>
          <p:cNvSpPr/>
          <p:nvPr/>
        </p:nvSpPr>
        <p:spPr>
          <a:xfrm>
            <a:off x="5508104" y="2276872"/>
            <a:ext cx="3456383" cy="16241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9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ea typeface="標楷體" pitchFamily="65" charset="-120"/>
              </a:rPr>
              <a:t>Traceroute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zh-TW" altLang="en-US" dirty="0">
                <a:ea typeface="標楷體" pitchFamily="65" charset="-120"/>
              </a:rPr>
              <a:t>出口</a:t>
            </a:r>
            <a:r>
              <a:rPr lang="zh-TW" altLang="en-US" dirty="0" smtClean="0">
                <a:ea typeface="標楷體" pitchFamily="65" charset="-120"/>
              </a:rPr>
              <a:t>路徑查詢 </a:t>
            </a:r>
            <a:r>
              <a:rPr lang="en-US" altLang="zh-TW" dirty="0" smtClean="0">
                <a:ea typeface="標楷體" pitchFamily="65" charset="-120"/>
              </a:rPr>
              <a:t>1/2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38</a:t>
            </a:fld>
            <a:endParaRPr lang="en-US" altLang="zh-TW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3060"/>
            <a:ext cx="688968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9260"/>
            <a:ext cx="3590344" cy="15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39552" y="2204864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4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ea typeface="標楷體" pitchFamily="65" charset="-120"/>
              </a:rPr>
              <a:t>Traceroute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zh-TW" altLang="en-US" dirty="0">
                <a:ea typeface="標楷體" pitchFamily="65" charset="-120"/>
              </a:rPr>
              <a:t>出口路徑查詢 </a:t>
            </a:r>
            <a:r>
              <a:rPr lang="en-US" altLang="zh-TW" dirty="0" smtClean="0">
                <a:ea typeface="標楷體" pitchFamily="65" charset="-120"/>
              </a:rPr>
              <a:t>2/2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87" y="2808312"/>
            <a:ext cx="6016549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1536"/>
            <a:ext cx="8640960" cy="1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364088" y="1848104"/>
            <a:ext cx="3600400" cy="13648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4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</a:t>
            </a:r>
            <a:r>
              <a:rPr lang="zh-TW" altLang="en-US" dirty="0" smtClean="0"/>
              <a:t>網本年度</a:t>
            </a:r>
            <a:r>
              <a:rPr lang="en-US" altLang="zh-TW" dirty="0" smtClean="0"/>
              <a:t>TOP</a:t>
            </a:r>
            <a:r>
              <a:rPr lang="zh-TW" altLang="en-US" dirty="0" smtClean="0"/>
              <a:t>事件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DNS amplification attack(</a:t>
            </a:r>
            <a:r>
              <a:rPr lang="zh-TW" altLang="en-US" dirty="0"/>
              <a:t>放大攻擊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BOT: </a:t>
            </a:r>
            <a:r>
              <a:rPr lang="en-US" altLang="zh-TW" dirty="0" smtClean="0"/>
              <a:t>H-Worm</a:t>
            </a:r>
          </a:p>
          <a:p>
            <a:r>
              <a:rPr lang="en-US" altLang="zh-TW" dirty="0" smtClean="0"/>
              <a:t>**BOT</a:t>
            </a:r>
            <a:r>
              <a:rPr lang="en-US" altLang="zh-TW" dirty="0"/>
              <a:t>: </a:t>
            </a:r>
            <a:r>
              <a:rPr lang="en-US" altLang="zh-TW" dirty="0" err="1"/>
              <a:t>PlugX</a:t>
            </a:r>
            <a:r>
              <a:rPr lang="en-US" altLang="zh-TW" dirty="0"/>
              <a:t> Trojan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37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八、綜合</a:t>
            </a:r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TANET</a:t>
            </a:r>
            <a:r>
              <a:rPr lang="zh-TW" altLang="en-US" dirty="0" smtClean="0"/>
              <a:t>骨幹即將升級，網路壅塞將發生於其他</a:t>
            </a:r>
            <a:r>
              <a:rPr lang="en-US" altLang="zh-TW" dirty="0" smtClean="0"/>
              <a:t>Node</a:t>
            </a:r>
          </a:p>
          <a:p>
            <a:pPr lvl="1"/>
            <a:r>
              <a:rPr lang="en-US" altLang="zh-TW" dirty="0" smtClean="0"/>
              <a:t>TW </a:t>
            </a:r>
            <a:r>
              <a:rPr lang="en-US" altLang="zh-TW" dirty="0"/>
              <a:t>G</a:t>
            </a:r>
            <a:r>
              <a:rPr lang="en-US" altLang="zh-TW" dirty="0" smtClean="0"/>
              <a:t>ate 5G</a:t>
            </a:r>
            <a:r>
              <a:rPr lang="zh-TW" altLang="en-US" dirty="0" smtClean="0"/>
              <a:t>國際頻寬早已滿載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zh-TW" altLang="en-US" dirty="0" smtClean="0"/>
              <a:t>市網與</a:t>
            </a:r>
            <a:r>
              <a:rPr lang="zh-TW" altLang="en-US" smtClean="0"/>
              <a:t>區網</a:t>
            </a:r>
            <a:r>
              <a:rPr lang="en-US" altLang="zh-TW" smtClean="0"/>
              <a:t>4G </a:t>
            </a:r>
            <a:r>
              <a:rPr lang="zh-TW" altLang="en-US" dirty="0" smtClean="0"/>
              <a:t>頻寬已接近滿載</a:t>
            </a:r>
            <a:r>
              <a:rPr lang="en-US" altLang="zh-TW" dirty="0" smtClean="0"/>
              <a:t>: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0220"/>
            <a:ext cx="4280768" cy="132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61" y="4869160"/>
            <a:ext cx="5131697" cy="16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綜合</a:t>
            </a:r>
            <a:r>
              <a:rPr lang="zh-TW" altLang="en-US" dirty="0" smtClean="0"/>
              <a:t>建議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建議改善方法</a:t>
            </a:r>
            <a:r>
              <a:rPr lang="en-US" altLang="zh-TW" dirty="0"/>
              <a:t>: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Google </a:t>
            </a:r>
            <a:r>
              <a:rPr lang="en-US" altLang="zh-TW" dirty="0"/>
              <a:t>Global Cache </a:t>
            </a:r>
            <a:r>
              <a:rPr lang="zh-TW" altLang="en-US" dirty="0" smtClean="0"/>
              <a:t>可改善區網對外連線壅塞情形，建議可加速進行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en-US" altLang="zh-TW" dirty="0" smtClean="0"/>
              <a:t>Dropbox</a:t>
            </a:r>
            <a:r>
              <a:rPr lang="zh-TW" altLang="en-US" dirty="0" smtClean="0"/>
              <a:t> 使用 </a:t>
            </a:r>
            <a:r>
              <a:rPr lang="en-US" altLang="zh-TW" dirty="0" smtClean="0"/>
              <a:t>TW Gate </a:t>
            </a:r>
            <a:r>
              <a:rPr lang="zh-TW" altLang="en-US" dirty="0" smtClean="0"/>
              <a:t>國際頻寬，應多推廣國內提供之雲端空間。</a:t>
            </a:r>
            <a:endParaRPr lang="en-US" altLang="zh-TW" dirty="0"/>
          </a:p>
          <a:p>
            <a:r>
              <a:rPr lang="zh-TW" altLang="en-US" dirty="0" smtClean="0"/>
              <a:t>針對區網中心可多舉辦技術性</a:t>
            </a:r>
            <a:r>
              <a:rPr lang="zh-TW" altLang="en-US" dirty="0"/>
              <a:t>教育</a:t>
            </a:r>
            <a:r>
              <a:rPr lang="zh-TW" altLang="en-US" dirty="0" smtClean="0"/>
              <a:t>訓練，以提升網管人員技術能力。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00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9068"/>
            <a:ext cx="8064896" cy="39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九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年工作重點</a:t>
            </a:r>
            <a:r>
              <a:rPr lang="en-US" altLang="zh-TW" dirty="0" smtClean="0"/>
              <a:t>(</a:t>
            </a:r>
            <a:r>
              <a:rPr lang="zh-TW" altLang="zh-TW" dirty="0" smtClean="0"/>
              <a:t>區</a:t>
            </a:r>
            <a:r>
              <a:rPr lang="zh-TW" altLang="zh-TW" dirty="0"/>
              <a:t>網特色推動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建構即時且自動化之網路品質監控系統</a:t>
            </a:r>
            <a:endParaRPr lang="en-US" altLang="zh-TW" dirty="0" smtClean="0"/>
          </a:p>
          <a:p>
            <a:pPr marL="742950" lvl="2" indent="-342900">
              <a:buFont typeface="Wingdings 2"/>
              <a:buChar char="ß"/>
            </a:pPr>
            <a:r>
              <a:rPr lang="zh-TW" altLang="en-US" sz="2000" dirty="0" smtClean="0"/>
              <a:t>台大區</a:t>
            </a:r>
            <a:r>
              <a:rPr lang="zh-TW" altLang="en-US" sz="2000" dirty="0"/>
              <a:t>網有非常多的連線單位</a:t>
            </a:r>
            <a:r>
              <a:rPr lang="en-US" altLang="zh-TW" sz="2000" dirty="0"/>
              <a:t>(50</a:t>
            </a:r>
            <a:r>
              <a:rPr lang="zh-TW" altLang="en-US" sz="2000" dirty="0"/>
              <a:t>個</a:t>
            </a:r>
            <a:r>
              <a:rPr lang="en-US" altLang="zh-TW" sz="2000" dirty="0"/>
              <a:t>)</a:t>
            </a:r>
            <a:r>
              <a:rPr lang="zh-TW" altLang="en-US" sz="2000" dirty="0"/>
              <a:t>，提升網路品質刻不容緩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380759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傳統式管理</a:t>
            </a:r>
            <a:r>
              <a:rPr lang="en-US" altLang="zh-TW" dirty="0"/>
              <a:t> – </a:t>
            </a:r>
            <a:r>
              <a:rPr lang="zh-TW" altLang="en-US" dirty="0"/>
              <a:t>被動</a:t>
            </a:r>
            <a:r>
              <a:rPr lang="zh-TW" altLang="en-US" dirty="0" smtClean="0"/>
              <a:t>通知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Client Devices: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Alerts:</a:t>
            </a:r>
          </a:p>
          <a:p>
            <a:pPr lvl="2"/>
            <a:r>
              <a:rPr lang="en-US" altLang="zh-TW" dirty="0" smtClean="0"/>
              <a:t>Phone Call/email </a:t>
            </a:r>
            <a:r>
              <a:rPr lang="zh-TW" altLang="en-US" dirty="0" smtClean="0"/>
              <a:t>報修</a:t>
            </a:r>
            <a:endParaRPr lang="en-US" altLang="zh-TW" dirty="0" smtClean="0"/>
          </a:p>
          <a:p>
            <a:r>
              <a:rPr lang="en-US" altLang="zh-TW" dirty="0" smtClean="0"/>
              <a:t>Network Devices: </a:t>
            </a:r>
          </a:p>
          <a:p>
            <a:pPr lvl="1"/>
            <a:r>
              <a:rPr lang="en-US" altLang="zh-TW" dirty="0" smtClean="0"/>
              <a:t>Log Analysis</a:t>
            </a:r>
          </a:p>
          <a:p>
            <a:pPr lvl="2"/>
            <a:r>
              <a:rPr lang="en-US" altLang="zh-TW" dirty="0" smtClean="0"/>
              <a:t>Bandwidth: MRTG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63" y="3117506"/>
            <a:ext cx="3575445" cy="34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現代式管理</a:t>
            </a:r>
            <a:r>
              <a:rPr lang="en-US" altLang="zh-TW" dirty="0"/>
              <a:t>–</a:t>
            </a:r>
            <a:r>
              <a:rPr lang="zh-TW" altLang="en-US" dirty="0"/>
              <a:t>主動</a:t>
            </a:r>
            <a:r>
              <a:rPr lang="zh-TW" altLang="en-US" dirty="0" smtClean="0"/>
              <a:t>偵測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Client </a:t>
            </a:r>
            <a:r>
              <a:rPr lang="en-US" altLang="zh-TW" dirty="0"/>
              <a:t>Devices: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Performance Test</a:t>
            </a:r>
          </a:p>
          <a:p>
            <a:pPr lvl="2"/>
            <a:r>
              <a:rPr lang="en-US" altLang="zh-TW" dirty="0"/>
              <a:t>Speed Test: </a:t>
            </a:r>
            <a:r>
              <a:rPr lang="zh-TW" altLang="en-US" dirty="0"/>
              <a:t>網頁測速、</a:t>
            </a:r>
            <a:r>
              <a:rPr lang="en-US" altLang="zh-TW" dirty="0"/>
              <a:t>Android/iPhone</a:t>
            </a:r>
          </a:p>
          <a:p>
            <a:pPr lvl="2"/>
            <a:r>
              <a:rPr lang="en-US" altLang="zh-TW" dirty="0" smtClean="0"/>
              <a:t>Ping Latency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TraceRoute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7" name="圖片 10" descr="2013-03-27T16-53-40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647" y="3545084"/>
            <a:ext cx="1834321" cy="28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6" y="3468529"/>
            <a:ext cx="4271684" cy="29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 descr="20140213_074841000_i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637" y="3545083"/>
            <a:ext cx="1886003" cy="28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現代式管理</a:t>
            </a:r>
            <a:r>
              <a:rPr lang="en-US" altLang="zh-TW" dirty="0"/>
              <a:t>–</a:t>
            </a:r>
            <a:r>
              <a:rPr lang="zh-TW" altLang="en-US" dirty="0"/>
              <a:t>主動</a:t>
            </a:r>
            <a:r>
              <a:rPr lang="zh-TW" altLang="en-US" dirty="0" smtClean="0"/>
              <a:t>偵測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Network Devices Health Check: 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Link: Bandwidth</a:t>
            </a:r>
          </a:p>
          <a:p>
            <a:pPr lvl="1"/>
            <a:r>
              <a:rPr lang="en-US" altLang="zh-TW" dirty="0" smtClean="0"/>
              <a:t>Network Device: Ping Latency/CPU Loading</a:t>
            </a:r>
          </a:p>
          <a:p>
            <a:pPr lvl="1"/>
            <a:r>
              <a:rPr lang="en-US" altLang="zh-TW" dirty="0" smtClean="0"/>
              <a:t>Server: CPU </a:t>
            </a:r>
            <a:r>
              <a:rPr lang="en-US" altLang="zh-TW" dirty="0"/>
              <a:t>Load/RAM Usage/Disk </a:t>
            </a:r>
            <a:r>
              <a:rPr lang="en-US" altLang="zh-TW" dirty="0" smtClean="0"/>
              <a:t>Usage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331843" cy="300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3568" y="3068960"/>
            <a:ext cx="7992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800" dirty="0" smtClean="0">
                <a:ea typeface="標楷體" pitchFamily="65" charset="-120"/>
              </a:rPr>
              <a:t>簡報完畢</a:t>
            </a:r>
            <a:r>
              <a:rPr lang="en-US" altLang="zh-TW" sz="4800" dirty="0" smtClean="0">
                <a:ea typeface="標楷體" pitchFamily="65" charset="-120"/>
              </a:rPr>
              <a:t/>
            </a:r>
            <a:br>
              <a:rPr lang="en-US" altLang="zh-TW" sz="4800" dirty="0" smtClean="0">
                <a:ea typeface="標楷體" pitchFamily="65" charset="-120"/>
              </a:rPr>
            </a:br>
            <a:r>
              <a:rPr lang="zh-TW" altLang="en-US" sz="4800" dirty="0">
                <a:ea typeface="標楷體" pitchFamily="65" charset="-120"/>
              </a:rPr>
              <a:t>謝謝</a:t>
            </a:r>
            <a:endParaRPr lang="zh-TW" altLang="en-US" sz="4800" dirty="0" smtClean="0"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05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 </a:t>
            </a:r>
            <a:r>
              <a:rPr lang="zh-TW" altLang="en-US" dirty="0" smtClean="0"/>
              <a:t>解決方案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在區網</a:t>
            </a:r>
            <a:r>
              <a:rPr lang="en-US" altLang="zh-TW" dirty="0" smtClean="0"/>
              <a:t>IPS</a:t>
            </a:r>
            <a:r>
              <a:rPr lang="zh-TW" altLang="en-US" dirty="0" smtClean="0"/>
              <a:t>上封鎖攻擊，並通知該校負責網管，並協助各校</a:t>
            </a:r>
            <a:r>
              <a:rPr lang="en-US" altLang="zh-TW" dirty="0" smtClean="0"/>
              <a:t>DNS Server</a:t>
            </a:r>
            <a:r>
              <a:rPr lang="zh-TW" altLang="en-US" dirty="0" smtClean="0"/>
              <a:t>復原。</a:t>
            </a:r>
          </a:p>
          <a:p>
            <a:r>
              <a:rPr lang="zh-TW" altLang="en-US" dirty="0" smtClean="0"/>
              <a:t>通知</a:t>
            </a:r>
            <a:r>
              <a:rPr lang="en-US" altLang="zh-TW" dirty="0" smtClean="0"/>
              <a:t>DNS</a:t>
            </a:r>
            <a:r>
              <a:rPr lang="zh-TW" altLang="en-US" dirty="0" smtClean="0"/>
              <a:t>管理者，並請其協助將所屬</a:t>
            </a:r>
            <a:r>
              <a:rPr lang="en-US" altLang="zh-TW" dirty="0" smtClean="0"/>
              <a:t>DNS</a:t>
            </a:r>
            <a:r>
              <a:rPr lang="zh-TW" altLang="en-US" dirty="0" smtClean="0"/>
              <a:t>修正設定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設定 </a:t>
            </a:r>
            <a:r>
              <a:rPr lang="en-US" altLang="zh-TW" dirty="0" smtClean="0"/>
              <a:t>ACL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lvl="2"/>
            <a:r>
              <a:rPr lang="zh-TW" altLang="en-US" dirty="0" smtClean="0"/>
              <a:t>僅允許符合</a:t>
            </a:r>
            <a:r>
              <a:rPr lang="en-US" altLang="zh-TW" dirty="0" smtClean="0"/>
              <a:t>ACL</a:t>
            </a:r>
            <a:r>
              <a:rPr lang="zh-TW" altLang="en-US" dirty="0" smtClean="0"/>
              <a:t>設定的網段進行</a:t>
            </a:r>
            <a:r>
              <a:rPr lang="en-US" altLang="zh-TW" dirty="0" smtClean="0"/>
              <a:t>recursive query</a:t>
            </a:r>
          </a:p>
          <a:p>
            <a:pPr lvl="1"/>
            <a:r>
              <a:rPr lang="zh-TW" altLang="en-US" dirty="0" smtClean="0"/>
              <a:t>設定 </a:t>
            </a:r>
            <a:r>
              <a:rPr lang="en-US" altLang="zh-TW" dirty="0" smtClean="0"/>
              <a:t>rate limit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lvl="2"/>
            <a:r>
              <a:rPr lang="zh-TW" altLang="en-US" dirty="0" smtClean="0"/>
              <a:t>限制單一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在短時間內的查詢次數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25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BOT: H-Worm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i="1" dirty="0"/>
              <a:t>H</a:t>
            </a:r>
            <a:r>
              <a:rPr lang="zh-TW" altLang="en-US" i="1" dirty="0"/>
              <a:t>型蠕蟲</a:t>
            </a:r>
            <a:r>
              <a:rPr lang="en-US" altLang="zh-TW" i="1" dirty="0"/>
              <a:t>(H-Worm)</a:t>
            </a:r>
            <a:r>
              <a:rPr lang="zh-TW" altLang="en-US" i="1" dirty="0"/>
              <a:t>是一個會以各種方式散播的惡意 </a:t>
            </a:r>
            <a:r>
              <a:rPr lang="en-US" altLang="zh-TW" i="1" dirty="0"/>
              <a:t>VBScript </a:t>
            </a:r>
            <a:r>
              <a:rPr lang="zh-TW" altLang="en-US" i="1" dirty="0" smtClean="0"/>
              <a:t>程式。</a:t>
            </a:r>
            <a:endParaRPr lang="en-US" altLang="zh-TW" i="1" dirty="0" smtClean="0"/>
          </a:p>
          <a:p>
            <a:r>
              <a:rPr lang="zh-TW" altLang="en-US" i="1" dirty="0"/>
              <a:t>蠕蟲程式碼會覆寫修改的檔案而非刪除該檔案，因此無法或是不可能復原資料</a:t>
            </a:r>
            <a:r>
              <a:rPr lang="zh-TW" altLang="en-US" i="1" dirty="0" smtClean="0"/>
              <a:t>。</a:t>
            </a:r>
            <a:endParaRPr lang="en-US" altLang="zh-TW" i="1" dirty="0" smtClean="0"/>
          </a:p>
          <a:p>
            <a:r>
              <a:rPr lang="en-US" altLang="zh-TW" i="1" dirty="0"/>
              <a:t>H-Worm</a:t>
            </a:r>
            <a:r>
              <a:rPr lang="zh-TW" altLang="en-US" i="1" dirty="0"/>
              <a:t>的攻擊方式是從</a:t>
            </a:r>
            <a:r>
              <a:rPr lang="zh-TW" altLang="en-US" i="1" dirty="0" smtClean="0"/>
              <a:t>受到</a:t>
            </a:r>
            <a:r>
              <a:rPr lang="en-US" altLang="zh-TW" i="1" dirty="0" smtClean="0"/>
              <a:t>Bot</a:t>
            </a:r>
            <a:r>
              <a:rPr lang="zh-TW" altLang="en-US" i="1" dirty="0"/>
              <a:t>感染並控制的主機組中，掃描特別容易用於增加攻擊規模與速度的脆弱主機。</a:t>
            </a:r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pPr marL="0" indent="0">
              <a:buNone/>
            </a:pPr>
            <a:endParaRPr lang="en-US" altLang="zh-TW" i="1" dirty="0"/>
          </a:p>
        </p:txBody>
      </p:sp>
    </p:spTree>
    <p:extLst>
      <p:ext uri="{BB962C8B-B14F-4D97-AF65-F5344CB8AC3E}">
        <p14:creationId xmlns:p14="http://schemas.microsoft.com/office/powerpoint/2010/main" val="1739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BOT: H-Worm</a:t>
            </a:r>
            <a:r>
              <a:rPr lang="zh-TW" altLang="en-US" dirty="0" smtClean="0"/>
              <a:t>分析說明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>
            <a:normAutofit fontScale="70000" lnSpcReduction="2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封包內容可能包含以下關鍵字：</a:t>
            </a:r>
            <a:endParaRPr lang="en-US" altLang="zh-TW" dirty="0" smtClean="0"/>
          </a:p>
          <a:p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/</a:t>
            </a:r>
            <a:r>
              <a:rPr lang="en-US" altLang="zh-TW" dirty="0"/>
              <a:t>is-sending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/is-</a:t>
            </a:r>
            <a:r>
              <a:rPr lang="en-US" altLang="zh-TW" dirty="0" err="1"/>
              <a:t>recving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/is-</a:t>
            </a:r>
            <a:r>
              <a:rPr lang="en-US" altLang="zh-TW" dirty="0" err="1"/>
              <a:t>enum</a:t>
            </a:r>
            <a:r>
              <a:rPr lang="en-US" altLang="zh-TW" dirty="0"/>
              <a:t>-driver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/is-</a:t>
            </a:r>
            <a:r>
              <a:rPr lang="en-US" altLang="zh-TW" dirty="0" err="1"/>
              <a:t>enum</a:t>
            </a:r>
            <a:r>
              <a:rPr lang="en-US" altLang="zh-TW" dirty="0"/>
              <a:t>-process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/is-</a:t>
            </a:r>
            <a:r>
              <a:rPr lang="en-US" altLang="zh-TW" dirty="0" err="1"/>
              <a:t>cmd</a:t>
            </a:r>
            <a:r>
              <a:rPr lang="en-US" altLang="zh-TW" dirty="0"/>
              <a:t>-shell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/is-ready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\x3c\x7c\x3eplus\x3c\x7c\x3e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\x3c\x7c\x3eunderworld final\x3c\x7c\x3e</a:t>
            </a:r>
          </a:p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457200" y="1600200"/>
            <a:ext cx="78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n-ea"/>
                <a:ea typeface="+mn-ea"/>
              </a:rPr>
              <a:t>H-Worm</a:t>
            </a:r>
            <a:r>
              <a:rPr lang="zh-TW" altLang="en-US" sz="2800" dirty="0">
                <a:latin typeface="+mn-ea"/>
                <a:ea typeface="+mn-ea"/>
              </a:rPr>
              <a:t>惡意程式具有以下的特徵：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4648200" y="2123420"/>
            <a:ext cx="4038600" cy="400274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封包內容可以觀察</a:t>
            </a:r>
            <a:r>
              <a:rPr lang="zh-TW" altLang="en-US" sz="2000" dirty="0" smtClean="0"/>
              <a:t>到會</a:t>
            </a:r>
            <a:r>
              <a:rPr lang="zh-TW" altLang="en-US" sz="2000" dirty="0"/>
              <a:t>透過</a:t>
            </a:r>
            <a:r>
              <a:rPr lang="en-US" altLang="zh-TW" sz="2000" dirty="0"/>
              <a:t>HTTP</a:t>
            </a:r>
            <a:r>
              <a:rPr lang="zh-TW" altLang="en-US" sz="2000" dirty="0"/>
              <a:t>方式向特定</a:t>
            </a:r>
            <a:r>
              <a:rPr lang="en-US" altLang="zh-TW" sz="2000" dirty="0"/>
              <a:t>C&amp;C Server</a:t>
            </a:r>
            <a:r>
              <a:rPr lang="zh-TW" altLang="en-US" sz="2000" dirty="0"/>
              <a:t>回報：</a:t>
            </a:r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388" t="2632" r="9719" b="57894"/>
          <a:stretch/>
        </p:blipFill>
        <p:spPr>
          <a:xfrm>
            <a:off x="4716016" y="3140968"/>
            <a:ext cx="43204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BOT: H-Worm</a:t>
            </a:r>
            <a:r>
              <a:rPr lang="zh-TW" altLang="en-US" dirty="0"/>
              <a:t>分析說明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H-Worm</a:t>
            </a:r>
            <a:r>
              <a:rPr lang="zh-TW" altLang="en-US" dirty="0"/>
              <a:t>惡意程式可能造成的</a:t>
            </a:r>
            <a:r>
              <a:rPr lang="zh-TW" altLang="en-US" dirty="0" smtClean="0"/>
              <a:t>危害：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5400040" cy="1799590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70907" y="2430904"/>
            <a:ext cx="5400040" cy="1798320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622099" y="3023943"/>
            <a:ext cx="5400040" cy="158178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2013993" y="3217158"/>
            <a:ext cx="5400040" cy="1842770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384377" y="3330064"/>
            <a:ext cx="5400040" cy="30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BOT: </a:t>
            </a:r>
            <a:r>
              <a:rPr lang="en-US" altLang="zh-TW" dirty="0" smtClean="0"/>
              <a:t>H-Worm</a:t>
            </a:r>
            <a:r>
              <a:rPr lang="zh-TW" altLang="en-US" dirty="0" smtClean="0"/>
              <a:t>防範方式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在區網</a:t>
            </a:r>
            <a:r>
              <a:rPr lang="en-US" altLang="zh-TW" dirty="0"/>
              <a:t>IPS</a:t>
            </a:r>
            <a:r>
              <a:rPr lang="zh-TW" altLang="en-US" dirty="0"/>
              <a:t>上</a:t>
            </a:r>
            <a:r>
              <a:rPr lang="zh-TW" altLang="en-US"/>
              <a:t>封鎖</a:t>
            </a:r>
            <a:r>
              <a:rPr lang="zh-TW" altLang="en-US" smtClean="0"/>
              <a:t>攻擊。</a:t>
            </a:r>
            <a:endParaRPr lang="en-US" altLang="zh-TW" smtClean="0"/>
          </a:p>
          <a:p>
            <a:r>
              <a:rPr lang="zh-TW" altLang="en-US" dirty="0" smtClean="0"/>
              <a:t>確保</a:t>
            </a:r>
            <a:r>
              <a:rPr lang="zh-TW" altLang="en-US" dirty="0"/>
              <a:t>防毒軟體的安裝與使用功能是否正常。</a:t>
            </a:r>
          </a:p>
          <a:p>
            <a:r>
              <a:rPr lang="zh-TW" altLang="en-US" dirty="0"/>
              <a:t>不使用非法或未知來源的</a:t>
            </a:r>
            <a:r>
              <a:rPr lang="zh-TW" altLang="en-US" dirty="0" smtClean="0"/>
              <a:t>軟體。</a:t>
            </a:r>
            <a:endParaRPr lang="zh-TW" altLang="en-US" dirty="0"/>
          </a:p>
          <a:p>
            <a:r>
              <a:rPr lang="zh-TW" altLang="en-US" dirty="0"/>
              <a:t>落實定期更新作業系統的動作。</a:t>
            </a:r>
          </a:p>
          <a:p>
            <a:r>
              <a:rPr lang="zh-TW" altLang="en-US" dirty="0"/>
              <a:t>對於從網路上任何來路不明</a:t>
            </a:r>
            <a:r>
              <a:rPr lang="en-US" altLang="zh-TW" dirty="0"/>
              <a:t>(</a:t>
            </a:r>
            <a:r>
              <a:rPr lang="zh-TW" altLang="en-US" dirty="0"/>
              <a:t>電子郵件或通訊軟體等</a:t>
            </a:r>
            <a:r>
              <a:rPr lang="en-US" altLang="zh-TW" dirty="0"/>
              <a:t>……)</a:t>
            </a:r>
            <a:r>
              <a:rPr lang="zh-TW" altLang="en-US" dirty="0"/>
              <a:t>的連結，皆須謹慎而為之。</a:t>
            </a:r>
          </a:p>
          <a:p>
            <a:r>
              <a:rPr lang="en-US" altLang="zh-TW" dirty="0" smtClean="0"/>
              <a:t>H-Worm</a:t>
            </a:r>
            <a:r>
              <a:rPr lang="zh-TW" altLang="en-US" dirty="0"/>
              <a:t>的防毒軟體偵測率非常高，務必落實防毒軟體的防護與掃描。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22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17585</TotalTime>
  <Words>1828</Words>
  <Application>Microsoft Office PowerPoint</Application>
  <PresentationFormat>如螢幕大小 (4:3)</PresentationFormat>
  <Paragraphs>421</Paragraphs>
  <Slides>46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暗香撲面</vt:lpstr>
      <vt:lpstr>    103年度臺北區網I年度報告</vt:lpstr>
      <vt:lpstr>一、臺北區網中心人力狀況</vt:lpstr>
      <vt:lpstr>二、資訊安全環境整備</vt:lpstr>
      <vt:lpstr>區網本年度TOP事件</vt:lpstr>
      <vt:lpstr>DNS amplification attack 解決方案</vt:lpstr>
      <vt:lpstr>BOT: H-Worm簡介</vt:lpstr>
      <vt:lpstr>BOT: H-Worm分析說明</vt:lpstr>
      <vt:lpstr>BOT: H-Worm分析說明</vt:lpstr>
      <vt:lpstr>BOT: H-Worm防範方式</vt:lpstr>
      <vt:lpstr>BOT: PlugX Trojan分析說明</vt:lpstr>
      <vt:lpstr>BOT: PlugX Trojan解決辦法</vt:lpstr>
      <vt:lpstr>北區ASOC資安技術分析報告</vt:lpstr>
      <vt:lpstr>三、網路中心運作情形</vt:lpstr>
      <vt:lpstr>103年度臺北區網I重要事項記錄</vt:lpstr>
      <vt:lpstr>區網重要事項記錄 Cont.</vt:lpstr>
      <vt:lpstr>區網重要事項記錄 Cont.</vt:lpstr>
      <vt:lpstr>於區網會議分享網管經驗</vt:lpstr>
      <vt:lpstr>於區網會議分享網管經驗 Cont.</vt:lpstr>
      <vt:lpstr>於區網會議分享網管經驗 Cont.</vt:lpstr>
      <vt:lpstr>四、推動網路資訊應用環境與導入</vt:lpstr>
      <vt:lpstr>連線單位 MRTG Ping品質監控</vt:lpstr>
      <vt:lpstr>連線單位MRTG Ping品質監控 Cont.</vt:lpstr>
      <vt:lpstr>連線單位MRTG Ping品質監控 Cont.</vt:lpstr>
      <vt:lpstr>IPv6 Routing 運作現況</vt:lpstr>
      <vt:lpstr>已導入 IPv6 Routing 比例</vt:lpstr>
      <vt:lpstr>五、教育訓練及推廣活動</vt:lpstr>
      <vt:lpstr>六、102年計畫績效指標辦理情形</vt:lpstr>
      <vt:lpstr>七、網路應用特色服務</vt:lpstr>
      <vt:lpstr>IP全球地址資料庫查詢</vt:lpstr>
      <vt:lpstr>IP全球地址資料庫查詢 Cont.</vt:lpstr>
      <vt:lpstr>區網出口路徑拓樸圖</vt:lpstr>
      <vt:lpstr>區網出口路徑Peer IP對應表</vt:lpstr>
      <vt:lpstr>區網出口路徑拓樸圖 Cont.</vt:lpstr>
      <vt:lpstr>區網出口路徑拓樸圖 Cont.</vt:lpstr>
      <vt:lpstr>Traceroute 出口路徑查詢</vt:lpstr>
      <vt:lpstr>Traceroute 出口路徑查詢 Cont.</vt:lpstr>
      <vt:lpstr>Traceroute 出口路徑查詢 Cont.</vt:lpstr>
      <vt:lpstr>Traceroute 出口路徑查詢 1/2</vt:lpstr>
      <vt:lpstr>Traceroute 出口路徑查詢 2/2</vt:lpstr>
      <vt:lpstr>八、綜合建議</vt:lpstr>
      <vt:lpstr>綜合建議 Cont.</vt:lpstr>
      <vt:lpstr>九、104年工作重點(區網特色推動)</vt:lpstr>
      <vt:lpstr>傳統式管理 – 被動通知</vt:lpstr>
      <vt:lpstr>現代式管理–主動偵測</vt:lpstr>
      <vt:lpstr>現代式管理–主動偵測 Cont.</vt:lpstr>
      <vt:lpstr>簡報完畢 謝謝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davis</cp:lastModifiedBy>
  <cp:revision>726</cp:revision>
  <dcterms:created xsi:type="dcterms:W3CDTF">2007-03-23T08:00:23Z</dcterms:created>
  <dcterms:modified xsi:type="dcterms:W3CDTF">2014-12-03T14:43:08Z</dcterms:modified>
</cp:coreProperties>
</file>