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398" r:id="rId2"/>
    <p:sldId id="640" r:id="rId3"/>
    <p:sldId id="479" r:id="rId4"/>
    <p:sldId id="553" r:id="rId5"/>
    <p:sldId id="554" r:id="rId6"/>
    <p:sldId id="403" r:id="rId7"/>
    <p:sldId id="560" r:id="rId8"/>
    <p:sldId id="561" r:id="rId9"/>
    <p:sldId id="563" r:id="rId10"/>
    <p:sldId id="565" r:id="rId11"/>
    <p:sldId id="564" r:id="rId12"/>
    <p:sldId id="646" r:id="rId13"/>
    <p:sldId id="573" r:id="rId14"/>
    <p:sldId id="579" r:id="rId15"/>
    <p:sldId id="641" r:id="rId16"/>
    <p:sldId id="648" r:id="rId17"/>
    <p:sldId id="546" r:id="rId18"/>
    <p:sldId id="599" r:id="rId19"/>
    <p:sldId id="627" r:id="rId20"/>
    <p:sldId id="626" r:id="rId21"/>
    <p:sldId id="629" r:id="rId22"/>
    <p:sldId id="632" r:id="rId23"/>
    <p:sldId id="630" r:id="rId24"/>
    <p:sldId id="633" r:id="rId25"/>
    <p:sldId id="634" r:id="rId26"/>
    <p:sldId id="635" r:id="rId27"/>
    <p:sldId id="636" r:id="rId28"/>
    <p:sldId id="652" r:id="rId29"/>
    <p:sldId id="601" r:id="rId30"/>
    <p:sldId id="602" r:id="rId31"/>
    <p:sldId id="605" r:id="rId32"/>
    <p:sldId id="608" r:id="rId33"/>
    <p:sldId id="611" r:id="rId34"/>
    <p:sldId id="620" r:id="rId35"/>
    <p:sldId id="622" r:id="rId36"/>
    <p:sldId id="625" r:id="rId37"/>
    <p:sldId id="417" r:id="rId38"/>
    <p:sldId id="638" r:id="rId39"/>
    <p:sldId id="647" r:id="rId40"/>
    <p:sldId id="584" r:id="rId41"/>
    <p:sldId id="585" r:id="rId42"/>
    <p:sldId id="586" r:id="rId43"/>
    <p:sldId id="588" r:id="rId44"/>
    <p:sldId id="587" r:id="rId45"/>
    <p:sldId id="589" r:id="rId46"/>
    <p:sldId id="567" r:id="rId47"/>
    <p:sldId id="568" r:id="rId48"/>
    <p:sldId id="569" r:id="rId49"/>
    <p:sldId id="571" r:id="rId50"/>
    <p:sldId id="596" r:id="rId51"/>
    <p:sldId id="639" r:id="rId52"/>
    <p:sldId id="460" r:id="rId53"/>
    <p:sldId id="484" r:id="rId54"/>
    <p:sldId id="642" r:id="rId55"/>
    <p:sldId id="481" r:id="rId56"/>
    <p:sldId id="651" r:id="rId57"/>
    <p:sldId id="644" r:id="rId58"/>
    <p:sldId id="581" r:id="rId59"/>
    <p:sldId id="582" r:id="rId60"/>
    <p:sldId id="583" r:id="rId61"/>
    <p:sldId id="649" r:id="rId62"/>
    <p:sldId id="650" r:id="rId63"/>
    <p:sldId id="434" r:id="rId64"/>
    <p:sldId id="431" r:id="rId65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  <a:srgbClr val="01AF2A"/>
    <a:srgbClr val="FFFFCC"/>
    <a:srgbClr val="F7C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1" autoAdjust="0"/>
    <p:restoredTop sz="93204" autoAdjust="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4D073D-74CA-451C-8442-9F96FEA9D4D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872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4813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EC04853A-949F-4FE5-947D-E8BFE3712741}" type="slidenum">
              <a:rPr lang="en-US" altLang="zh-TW" smtClean="0">
                <a:latin typeface="Arial" charset="0"/>
                <a:ea typeface="新細明體" pitchFamily="18" charset="-120"/>
              </a:rPr>
              <a:pPr eaLnBrk="1" hangingPunct="1"/>
              <a:t>1</a:t>
            </a:fld>
            <a:endParaRPr lang="en-US" altLang="zh-TW" smtClean="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A61A6EE5-E313-4854-B2F5-4B1539806EDF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 eaLnBrk="1" hangingPunct="1"/>
              <a:t>4</a:t>
            </a:fld>
            <a:endParaRPr lang="en-US" altLang="zh-TW" smtClean="0"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6126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4D8C33DB-9166-483C-B376-B258CB1F59D5}" type="slidenum">
              <a:rPr lang="en-US" altLang="zh-TW" smtClean="0">
                <a:latin typeface="Arial" charset="0"/>
                <a:ea typeface="新細明體" pitchFamily="18" charset="-120"/>
              </a:rPr>
              <a:pPr eaLnBrk="1" hangingPunct="1"/>
              <a:t>6</a:t>
            </a:fld>
            <a:endParaRPr lang="en-US" altLang="zh-TW" smtClean="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D073D-74CA-451C-8442-9F96FEA9D4D9}" type="slidenum">
              <a:rPr lang="en-US" altLang="zh-TW" smtClean="0"/>
              <a:pPr/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5975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655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40411149-92B9-4436-AFA2-789C82A5DD77}" type="slidenum">
              <a:rPr lang="en-US" altLang="zh-TW" smtClean="0">
                <a:latin typeface="Arial" charset="0"/>
                <a:ea typeface="新細明體" pitchFamily="18" charset="-120"/>
              </a:rPr>
              <a:pPr eaLnBrk="1" hangingPunct="1"/>
              <a:t>37</a:t>
            </a:fld>
            <a:endParaRPr lang="en-US" altLang="zh-TW" smtClean="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890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1E3A2859-F19A-4959-B0B6-50200E2554F6}" type="slidenum">
              <a:rPr lang="en-US" altLang="zh-TW" smtClean="0">
                <a:latin typeface="Arial" charset="0"/>
                <a:ea typeface="新細明體" pitchFamily="18" charset="-120"/>
              </a:rPr>
              <a:pPr eaLnBrk="1" hangingPunct="1"/>
              <a:t>64</a:t>
            </a:fld>
            <a:endParaRPr lang="en-US" altLang="zh-TW" smtClean="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7195-6C85-4D0D-BE3A-2D64E417E56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E0F2-BCFA-44F7-A4CA-1B440D39D7F6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0BE8-6350-48D8-AC5F-B84C44D7E910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721652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頁尾文字</a:t>
            </a: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BC179-AE0C-4866-9FDB-7DCC04C94B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392195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5778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3230-2E77-414D-AA09-26133BECDA3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3CA1-A8E6-456B-B221-81CCDAA75D79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F731-1196-486C-8FA9-C93B6AE8B69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748D-C33C-4044-A9B0-8D762834392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DCC3-50A9-4CDE-BCD0-CADE474CF23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BA797-A21F-4C3C-94A9-2C2D86FAA49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3237-D059-4902-B81C-2B16B6D1055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810D3230-2E77-414D-AA09-26133BECDA3C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380559"/>
            <a:ext cx="7391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43" y="6411881"/>
            <a:ext cx="1088506" cy="4735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hyperlink" Target="http://www.google.com/url?sa=i&amp;rct=j&amp;q=&amp;esrc=s&amp;source=images&amp;cd=&amp;cad=rja&amp;uact=8&amp;ved=0CAcQjRxqFQoTCNaS57PL7MYCFVExiAodq-kAvg&amp;url=http://www.chinict.org/press/media-partners/&amp;ei=72uuVZbfKNHioASr04PwCw&amp;bvm=bv.98197061,d.cGU&amp;psig=AFQjCNF18LW-4R1OJxL_QbQEO7sZupw7hQ&amp;ust=1437580653650601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38.jpeg"/><Relationship Id="rId5" Type="http://schemas.openxmlformats.org/officeDocument/2006/relationships/image" Target="../media/image34.png"/><Relationship Id="rId10" Type="http://schemas.openxmlformats.org/officeDocument/2006/relationships/image" Target="../media/image37.jpeg"/><Relationship Id="rId4" Type="http://schemas.openxmlformats.org/officeDocument/2006/relationships/image" Target="../media/image33.png"/><Relationship Id="rId9" Type="http://schemas.openxmlformats.org/officeDocument/2006/relationships/hyperlink" Target="http://www.google.com/url?sa=i&amp;rct=j&amp;q=&amp;esrc=s&amp;source=images&amp;cd=&amp;cad=rja&amp;uact=8&amp;ved=0CAcQjRxqFQoTCM-x5O7K7MYCFUediAodicoMIw&amp;url=http://anson0419.blogspot.com/2014_12_01_archive.html&amp;ei=XmuuVc-KOMe6ogSJlbOYAg&amp;bvm=bv.98197061,d.cGU&amp;psig=AFQjCNFgBXX9UQXtuS0Mi4PgbFpWFG2A9A&amp;ust=1437580506838699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    </a:t>
            </a:r>
            <a:r>
              <a:rPr lang="en-US" altLang="zh-TW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105</a:t>
            </a:r>
            <a:r>
              <a:rPr lang="zh-TW" alt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年度</a:t>
            </a:r>
            <a:r>
              <a:rPr lang="zh-TW" alt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臺</a:t>
            </a:r>
            <a:r>
              <a:rPr lang="zh-TW" alt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北區網 </a:t>
            </a:r>
            <a:r>
              <a:rPr lang="en-US" altLang="zh-TW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I</a:t>
            </a:r>
            <a:br>
              <a:rPr lang="en-US" altLang="zh-TW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</a:br>
            <a:r>
              <a:rPr lang="zh-TW" alt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年度報告</a:t>
            </a:r>
          </a:p>
        </p:txBody>
      </p:sp>
      <p:sp>
        <p:nvSpPr>
          <p:cNvPr id="3075" name="Rectangle 3"/>
          <p:cNvSpPr txBox="1">
            <a:spLocks noRot="1" noChangeArrowheads="1"/>
          </p:cNvSpPr>
          <p:nvPr/>
        </p:nvSpPr>
        <p:spPr bwMode="auto">
          <a:xfrm>
            <a:off x="2051050" y="2420938"/>
            <a:ext cx="63627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zh-TW" altLang="en-US" sz="3200" dirty="0"/>
              <a:t>單位：國立</a:t>
            </a:r>
            <a:r>
              <a:rPr lang="zh-TW" altLang="en-US" sz="3200" dirty="0" smtClean="0"/>
              <a:t>臺灣大學</a:t>
            </a:r>
            <a:endParaRPr lang="en-US" altLang="zh-TW" sz="3200" dirty="0" smtClean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zh-TW" altLang="en-US" sz="3200" dirty="0"/>
              <a:t>計資中心主任：顏嗣鈞教授</a:t>
            </a:r>
            <a:endParaRPr lang="en-US" altLang="zh-TW" sz="3200" dirty="0" smtClean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zh-TW" altLang="en-US" sz="3200" dirty="0" smtClean="0"/>
              <a:t>報告人：游子興</a:t>
            </a:r>
            <a:endParaRPr lang="zh-TW" altLang="en-US" sz="320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TW" sz="2200" dirty="0"/>
              <a:t>Email</a:t>
            </a:r>
            <a:r>
              <a:rPr lang="zh-TW" altLang="en-US" sz="2200" dirty="0" smtClean="0"/>
              <a:t>：</a:t>
            </a:r>
            <a:r>
              <a:rPr lang="en-US" altLang="zh-TW" sz="2200" dirty="0" smtClean="0"/>
              <a:t>davisyou@ntu.edu.tw</a:t>
            </a:r>
            <a:endParaRPr lang="en-US" altLang="zh-TW" sz="220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zh-TW" altLang="en-US" sz="3200" dirty="0"/>
              <a:t>電話</a:t>
            </a:r>
            <a:r>
              <a:rPr lang="zh-TW" altLang="en-US" sz="3200" dirty="0" smtClean="0"/>
              <a:t>：</a:t>
            </a:r>
            <a:r>
              <a:rPr lang="en-US" altLang="zh-TW" sz="3200" dirty="0" smtClean="0"/>
              <a:t>02-33665008</a:t>
            </a:r>
            <a:endParaRPr lang="en-US" altLang="zh-TW" sz="320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zh-TW" altLang="en-US" sz="3200" dirty="0"/>
              <a:t>日期：</a:t>
            </a:r>
            <a:r>
              <a:rPr lang="en-US" altLang="zh-TW" sz="3200" dirty="0" smtClean="0"/>
              <a:t>2016/11/24</a:t>
            </a:r>
            <a:endParaRPr lang="en-US" altLang="zh-TW" sz="32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109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區網中心路由</a:t>
            </a:r>
            <a:r>
              <a:rPr lang="zh-TW" altLang="en-US" dirty="0" smtClean="0"/>
              <a:t>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28736"/>
            <a:ext cx="5122912" cy="4857784"/>
          </a:xfrm>
        </p:spPr>
        <p:txBody>
          <a:bodyPr/>
          <a:lstStyle/>
          <a:p>
            <a:r>
              <a:rPr lang="zh-TW" altLang="en-US" dirty="0" smtClean="0"/>
              <a:t>大捆網路線阻擋上排光纖模組更換與查修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10</a:t>
            </a:fld>
            <a:endParaRPr lang="en-US" altLang="zh-TW"/>
          </a:p>
        </p:txBody>
      </p:sp>
      <p:pic>
        <p:nvPicPr>
          <p:cNvPr id="5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79113"/>
            <a:ext cx="2723284" cy="4857750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6804249" y="2718318"/>
            <a:ext cx="864096" cy="25108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40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區網中心路由器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28736"/>
            <a:ext cx="5122912" cy="4857784"/>
          </a:xfrm>
        </p:spPr>
        <p:txBody>
          <a:bodyPr/>
          <a:lstStyle/>
          <a:p>
            <a:r>
              <a:rPr lang="zh-TW" altLang="en-US" dirty="0" smtClean="0"/>
              <a:t>注意整線時勿將光纖彎曲成直角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11</a:t>
            </a:fld>
            <a:endParaRPr lang="en-US" altLang="zh-TW"/>
          </a:p>
        </p:txBody>
      </p:sp>
      <p:grpSp>
        <p:nvGrpSpPr>
          <p:cNvPr id="5" name="群組 4"/>
          <p:cNvGrpSpPr/>
          <p:nvPr/>
        </p:nvGrpSpPr>
        <p:grpSpPr>
          <a:xfrm>
            <a:off x="5580112" y="1599715"/>
            <a:ext cx="2648944" cy="4725144"/>
            <a:chOff x="5580112" y="1599715"/>
            <a:chExt cx="2648944" cy="4725144"/>
          </a:xfrm>
        </p:grpSpPr>
        <p:pic>
          <p:nvPicPr>
            <p:cNvPr id="4099" name="Picture 3" descr="D:\My Documents\NTU\Network\區網\年度報告\105\IMAG051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1599715"/>
              <a:ext cx="2648944" cy="4725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圓角矩形 6"/>
            <p:cNvSpPr/>
            <p:nvPr/>
          </p:nvSpPr>
          <p:spPr>
            <a:xfrm>
              <a:off x="6444208" y="3366390"/>
              <a:ext cx="864096" cy="251088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565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連線單位 </a:t>
            </a:r>
            <a:r>
              <a:rPr lang="en-US" altLang="zh-TW" dirty="0" smtClean="0"/>
              <a:t>peer </a:t>
            </a:r>
            <a:r>
              <a:rPr lang="en-US" altLang="zh-TW" dirty="0" err="1" smtClean="0"/>
              <a:t>ip</a:t>
            </a:r>
            <a:r>
              <a:rPr lang="en-US" altLang="zh-TW" dirty="0" smtClean="0"/>
              <a:t> </a:t>
            </a:r>
            <a:r>
              <a:rPr lang="zh-TW" altLang="en-US" dirty="0" smtClean="0"/>
              <a:t>網段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848136"/>
          </a:xfrm>
        </p:spPr>
        <p:txBody>
          <a:bodyPr>
            <a:noAutofit/>
          </a:bodyPr>
          <a:lstStyle/>
          <a:p>
            <a:r>
              <a:rPr lang="en-US" altLang="zh-TW" sz="2600" dirty="0" smtClean="0"/>
              <a:t>Cisco6509 </a:t>
            </a:r>
            <a:r>
              <a:rPr lang="zh-TW" altLang="en-US" sz="2600" dirty="0" smtClean="0"/>
              <a:t>過去有許多單位共用網</a:t>
            </a:r>
            <a:r>
              <a:rPr lang="zh-TW" altLang="en-US" sz="2600" dirty="0"/>
              <a:t>段 </a:t>
            </a:r>
            <a:r>
              <a:rPr lang="en-US" altLang="zh-TW" sz="2600" dirty="0"/>
              <a:t>/</a:t>
            </a:r>
            <a:r>
              <a:rPr lang="en-US" altLang="zh-TW" sz="2600" dirty="0" smtClean="0"/>
              <a:t>26</a:t>
            </a:r>
            <a:r>
              <a:rPr lang="zh-TW" altLang="en-US" sz="2600" dirty="0" smtClean="0"/>
              <a:t>作為 </a:t>
            </a:r>
            <a:r>
              <a:rPr lang="en-US" altLang="zh-TW" sz="2600" dirty="0" smtClean="0"/>
              <a:t>peer </a:t>
            </a:r>
            <a:r>
              <a:rPr lang="en-US" altLang="zh-TW" sz="2600" dirty="0" err="1" smtClean="0"/>
              <a:t>ip</a:t>
            </a:r>
            <a:endParaRPr lang="en-US" altLang="zh-TW" sz="2600" dirty="0" smtClean="0"/>
          </a:p>
          <a:p>
            <a:r>
              <a:rPr lang="zh-TW" altLang="en-US" sz="2600" dirty="0" smtClean="0"/>
              <a:t>更換路由器 </a:t>
            </a:r>
            <a:r>
              <a:rPr lang="en-US" altLang="zh-TW" sz="2600" dirty="0" smtClean="0"/>
              <a:t>ASR </a:t>
            </a:r>
            <a:r>
              <a:rPr lang="zh-TW" altLang="en-US" sz="2600" dirty="0" smtClean="0"/>
              <a:t>後發生 </a:t>
            </a:r>
            <a:r>
              <a:rPr lang="en-US" altLang="zh-TW" sz="2600" dirty="0" smtClean="0"/>
              <a:t>Multi Cast </a:t>
            </a:r>
            <a:r>
              <a:rPr lang="zh-TW" altLang="en-US" sz="2600" dirty="0" smtClean="0"/>
              <a:t>異常流量</a:t>
            </a:r>
            <a:endParaRPr lang="zh-TW" altLang="en-US" sz="2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12</a:t>
            </a:fld>
            <a:endParaRPr lang="en-US" altLang="zh-TW"/>
          </a:p>
        </p:txBody>
      </p:sp>
      <p:pic>
        <p:nvPicPr>
          <p:cNvPr id="5" name="圖片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36858"/>
            <a:ext cx="6408712" cy="197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547663" y="5767042"/>
            <a:ext cx="6408713" cy="5422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203848" y="5301208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Multi Cast </a:t>
            </a:r>
            <a:r>
              <a:rPr lang="zh-TW" altLang="en-US" dirty="0" smtClean="0">
                <a:solidFill>
                  <a:srgbClr val="FF0000"/>
                </a:solidFill>
              </a:rPr>
              <a:t>封包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83135"/>
            <a:ext cx="48768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4037985" y="2348880"/>
            <a:ext cx="3198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連線單位僅租用 </a:t>
            </a:r>
            <a:r>
              <a:rPr lang="en-US" altLang="zh-TW" b="1" dirty="0" smtClean="0">
                <a:solidFill>
                  <a:srgbClr val="FF0000"/>
                </a:solidFill>
              </a:rPr>
              <a:t>100M </a:t>
            </a:r>
            <a:r>
              <a:rPr lang="zh-TW" altLang="en-US" b="1" dirty="0" smtClean="0">
                <a:solidFill>
                  <a:srgbClr val="FF0000"/>
                </a:solidFill>
              </a:rPr>
              <a:t>之頻寬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流量卻可飆到 </a:t>
            </a:r>
            <a:r>
              <a:rPr lang="en-US" altLang="zh-TW" b="1" dirty="0" smtClean="0">
                <a:solidFill>
                  <a:srgbClr val="FF0000"/>
                </a:solidFill>
              </a:rPr>
              <a:t>1G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9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Multi </a:t>
            </a:r>
            <a:r>
              <a:rPr lang="en-US" altLang="zh-TW" dirty="0" smtClean="0"/>
              <a:t>Cast</a:t>
            </a:r>
            <a:r>
              <a:rPr lang="zh-TW" altLang="en-US" dirty="0" smtClean="0"/>
              <a:t> 影響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28735"/>
            <a:ext cx="8229600" cy="2776471"/>
          </a:xfrm>
        </p:spPr>
        <p:txBody>
          <a:bodyPr>
            <a:noAutofit/>
          </a:bodyPr>
          <a:lstStyle/>
          <a:p>
            <a:r>
              <a:rPr lang="en-US" altLang="zh-TW" sz="2000" dirty="0"/>
              <a:t>Peer </a:t>
            </a:r>
            <a:r>
              <a:rPr lang="en-US" altLang="zh-TW" sz="2000" dirty="0" smtClean="0"/>
              <a:t>IP</a:t>
            </a:r>
            <a:r>
              <a:rPr lang="zh-TW" altLang="en-US" sz="2000" dirty="0" smtClean="0"/>
              <a:t> 同網段 </a:t>
            </a:r>
            <a:r>
              <a:rPr lang="en-US" altLang="zh-TW" sz="2000" dirty="0" smtClean="0"/>
              <a:t>/26</a:t>
            </a:r>
            <a:r>
              <a:rPr lang="zh-TW" altLang="en-US" sz="2000" dirty="0" smtClean="0"/>
              <a:t> 之連線單位</a:t>
            </a:r>
            <a:endParaRPr lang="en-US" altLang="zh-TW" sz="2000" dirty="0" smtClean="0"/>
          </a:p>
          <a:p>
            <a:pPr lvl="1"/>
            <a:r>
              <a:rPr lang="en-US" altLang="zh-TW" sz="2000" dirty="0" smtClean="0"/>
              <a:t>Multi Cast </a:t>
            </a:r>
            <a:r>
              <a:rPr lang="zh-TW" altLang="en-US" sz="2000" dirty="0" smtClean="0"/>
              <a:t>封包會在同網段 </a:t>
            </a:r>
            <a:r>
              <a:rPr lang="en-US" altLang="zh-TW" sz="2000" dirty="0" smtClean="0"/>
              <a:t>Flooding (192.192.12.64 </a:t>
            </a:r>
            <a:r>
              <a:rPr lang="en-US" altLang="zh-TW" sz="2000" dirty="0"/>
              <a:t>~ 192.192.12.127) 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解決方法一</a:t>
            </a:r>
            <a:r>
              <a:rPr lang="en-US" altLang="zh-TW" sz="2000" dirty="0" smtClean="0"/>
              <a:t>: peer </a:t>
            </a:r>
            <a:r>
              <a:rPr lang="en-US" altLang="zh-TW" sz="2000" dirty="0" err="1" smtClean="0"/>
              <a:t>ip</a:t>
            </a:r>
            <a:r>
              <a:rPr lang="en-US" altLang="zh-TW" sz="2000" dirty="0" smtClean="0"/>
              <a:t> </a:t>
            </a:r>
            <a:r>
              <a:rPr lang="zh-TW" altLang="en-US" sz="2000" dirty="0" smtClean="0"/>
              <a:t>改成 </a:t>
            </a:r>
            <a:r>
              <a:rPr lang="en-US" altLang="zh-TW" sz="2000" dirty="0" smtClean="0"/>
              <a:t>/30 </a:t>
            </a:r>
            <a:r>
              <a:rPr lang="zh-TW" altLang="en-US" sz="2000" dirty="0" smtClean="0"/>
              <a:t>之網段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解決方法二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 區網 </a:t>
            </a:r>
            <a:r>
              <a:rPr lang="en-US" altLang="zh-TW" sz="2000" dirty="0" smtClean="0"/>
              <a:t>Router </a:t>
            </a:r>
            <a:r>
              <a:rPr lang="zh-TW" altLang="en-US" sz="2000" dirty="0" smtClean="0"/>
              <a:t>介面封鎖 </a:t>
            </a:r>
            <a:r>
              <a:rPr lang="en-US" altLang="zh-TW" sz="2000" dirty="0" smtClean="0"/>
              <a:t>Multi Cast </a:t>
            </a:r>
            <a:r>
              <a:rPr lang="zh-TW" altLang="en-US" sz="2000" dirty="0" smtClean="0"/>
              <a:t>封包</a:t>
            </a:r>
            <a:endParaRPr lang="zh-TW" altLang="en-US" sz="2000" dirty="0"/>
          </a:p>
          <a:p>
            <a:r>
              <a:rPr lang="zh-TW" altLang="en-US" sz="2000" dirty="0" smtClean="0"/>
              <a:t>相同局端之</a:t>
            </a:r>
            <a:r>
              <a:rPr lang="zh-TW" altLang="en-US" sz="2000" dirty="0"/>
              <a:t>連線</a:t>
            </a:r>
            <a:r>
              <a:rPr lang="zh-TW" altLang="en-US" sz="2000" dirty="0" smtClean="0"/>
              <a:t>單位</a:t>
            </a:r>
            <a:endParaRPr lang="en-US" altLang="zh-TW" sz="2000" dirty="0" smtClean="0"/>
          </a:p>
          <a:p>
            <a:pPr lvl="1"/>
            <a:r>
              <a:rPr lang="en-US" altLang="zh-TW" sz="2000" dirty="0" smtClean="0"/>
              <a:t>Uplink (</a:t>
            </a:r>
            <a:r>
              <a:rPr lang="zh-TW" altLang="en-US" sz="2000" dirty="0" smtClean="0"/>
              <a:t>中華電信局端到台大機房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，僅有 </a:t>
            </a:r>
            <a:r>
              <a:rPr lang="en-US" altLang="zh-TW" sz="2000" dirty="0" smtClean="0"/>
              <a:t>1G</a:t>
            </a:r>
            <a:r>
              <a:rPr lang="zh-TW" altLang="en-US" sz="2000" dirty="0" smtClean="0"/>
              <a:t>，早已被 </a:t>
            </a:r>
            <a:r>
              <a:rPr lang="en-US" altLang="zh-TW" sz="2000" dirty="0" smtClean="0"/>
              <a:t>Multi Cast </a:t>
            </a:r>
            <a:r>
              <a:rPr lang="zh-TW" altLang="en-US" sz="2000" dirty="0" smtClean="0"/>
              <a:t>流量塞暴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目前無較佳解法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13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49223"/>
            <a:ext cx="4954615" cy="224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6314128" y="5357335"/>
            <a:ext cx="778152" cy="7444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275856" y="5357335"/>
            <a:ext cx="2736304" cy="7444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274301" y="4988003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Uplink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635896" y="498262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受影響之連線單</a:t>
            </a:r>
            <a:r>
              <a:rPr lang="zh-TW" altLang="en-US" b="1" dirty="0">
                <a:solidFill>
                  <a:srgbClr val="FF0000"/>
                </a:solidFill>
              </a:rPr>
              <a:t>位</a:t>
            </a:r>
          </a:p>
        </p:txBody>
      </p:sp>
    </p:spTree>
    <p:extLst>
      <p:ext uri="{BB962C8B-B14F-4D97-AF65-F5344CB8AC3E}">
        <p14:creationId xmlns:p14="http://schemas.microsoft.com/office/powerpoint/2010/main" val="66216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104</a:t>
            </a:r>
            <a:r>
              <a:rPr lang="zh-TW" altLang="en-US" dirty="0" smtClean="0"/>
              <a:t>年評審委員建議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14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19" y="1700808"/>
            <a:ext cx="8911977" cy="426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23528" y="3458902"/>
            <a:ext cx="8424936" cy="11942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43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104</a:t>
            </a:r>
            <a:r>
              <a:rPr lang="zh-TW" altLang="en-US" dirty="0"/>
              <a:t>年評審委員</a:t>
            </a:r>
            <a:r>
              <a:rPr lang="zh-TW" altLang="en-US" dirty="0" smtClean="0"/>
              <a:t>建議第</a:t>
            </a:r>
            <a:r>
              <a:rPr lang="en-US" altLang="zh-TW" dirty="0" smtClean="0"/>
              <a:t>4</a:t>
            </a:r>
            <a:r>
              <a:rPr lang="zh-TW" altLang="en-US" dirty="0" smtClean="0"/>
              <a:t>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Ping </a:t>
            </a:r>
            <a:r>
              <a:rPr lang="en-US" altLang="zh-TW" dirty="0"/>
              <a:t>&amp; P</a:t>
            </a:r>
            <a:r>
              <a:rPr lang="en-US" altLang="zh-TW" dirty="0" smtClean="0"/>
              <a:t>acket loss % </a:t>
            </a:r>
            <a:r>
              <a:rPr lang="zh-TW" altLang="en-US" dirty="0" smtClean="0"/>
              <a:t>已在網管會議請連線單位開放 </a:t>
            </a:r>
            <a:r>
              <a:rPr lang="en-US" altLang="zh-TW" i="1" dirty="0" smtClean="0"/>
              <a:t>tprc.tanet.edu.tw </a:t>
            </a:r>
            <a:r>
              <a:rPr lang="en-US" altLang="zh-TW" i="1" dirty="0"/>
              <a:t>140.112.2.208 </a:t>
            </a:r>
            <a:endParaRPr lang="en-US" altLang="zh-TW" i="1" dirty="0" smtClean="0"/>
          </a:p>
          <a:p>
            <a:r>
              <a:rPr lang="zh-TW" altLang="en-US" dirty="0"/>
              <a:t>將流量、封包量、</a:t>
            </a:r>
            <a:r>
              <a:rPr lang="en-US" altLang="zh-TW" dirty="0"/>
              <a:t>ping</a:t>
            </a:r>
            <a:r>
              <a:rPr lang="zh-TW" altLang="en-US" dirty="0"/>
              <a:t>、</a:t>
            </a:r>
            <a:r>
              <a:rPr lang="en-US" altLang="zh-TW" dirty="0"/>
              <a:t>packet lost</a:t>
            </a:r>
            <a:r>
              <a:rPr lang="en-US" altLang="zh-TW" dirty="0" smtClean="0"/>
              <a:t>% </a:t>
            </a:r>
            <a:r>
              <a:rPr lang="zh-TW" altLang="en-US" dirty="0" smtClean="0"/>
              <a:t>整合顯示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15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49339"/>
            <a:ext cx="7620347" cy="248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683568" y="4971070"/>
            <a:ext cx="7764363" cy="11942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033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104</a:t>
            </a:r>
            <a:r>
              <a:rPr lang="zh-TW" altLang="en-US" dirty="0"/>
              <a:t>年評審委員建議</a:t>
            </a:r>
            <a:r>
              <a:rPr lang="zh-TW" altLang="en-US" dirty="0" smtClean="0"/>
              <a:t>第</a:t>
            </a:r>
            <a:r>
              <a:rPr lang="en-US" altLang="zh-TW" dirty="0" smtClean="0"/>
              <a:t>5</a:t>
            </a:r>
            <a:r>
              <a:rPr lang="zh-TW" altLang="en-US" dirty="0" smtClean="0"/>
              <a:t>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將連線單位</a:t>
            </a:r>
            <a:r>
              <a:rPr lang="zh-TW" altLang="en-US" dirty="0"/>
              <a:t>分類</a:t>
            </a:r>
            <a:r>
              <a:rPr lang="zh-TW" altLang="en-US" dirty="0" smtClean="0"/>
              <a:t>為大專院校、高中職、其他單位，</a:t>
            </a:r>
            <a:r>
              <a:rPr lang="zh-TW" altLang="en-US" dirty="0"/>
              <a:t>更</a:t>
            </a:r>
            <a:r>
              <a:rPr lang="zh-TW" altLang="en-US" dirty="0" smtClean="0"/>
              <a:t>容易查找圖表資訊。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16</a:t>
            </a:fld>
            <a:endParaRPr lang="en-US" altLang="zh-TW"/>
          </a:p>
        </p:txBody>
      </p:sp>
      <p:grpSp>
        <p:nvGrpSpPr>
          <p:cNvPr id="5" name="群組 4"/>
          <p:cNvGrpSpPr/>
          <p:nvPr/>
        </p:nvGrpSpPr>
        <p:grpSpPr>
          <a:xfrm>
            <a:off x="1750864" y="2924944"/>
            <a:ext cx="5553075" cy="3086100"/>
            <a:chOff x="-468560" y="2792883"/>
            <a:chExt cx="5553075" cy="30861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8560" y="2792883"/>
              <a:ext cx="5553075" cy="308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1187624" y="5661248"/>
              <a:ext cx="2232249" cy="2177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674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四</a:t>
            </a:r>
            <a:r>
              <a:rPr lang="zh-TW" altLang="en-US" dirty="0" smtClean="0"/>
              <a:t>、服務</a:t>
            </a:r>
            <a:r>
              <a:rPr lang="zh-TW" altLang="en-US" dirty="0"/>
              <a:t>工作成效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104</a:t>
            </a:r>
            <a:r>
              <a:rPr lang="zh-TW" altLang="en-US" dirty="0" smtClean="0"/>
              <a:t>年問卷回饋統計：連線</a:t>
            </a:r>
            <a:r>
              <a:rPr lang="zh-TW" altLang="en-US" dirty="0"/>
              <a:t>學校目前遭遇最大困難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17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92896"/>
            <a:ext cx="6249753" cy="394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22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頻寬</a:t>
            </a:r>
            <a:r>
              <a:rPr lang="zh-TW" altLang="en-US" dirty="0" smtClean="0"/>
              <a:t>不足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600" dirty="0" smtClean="0"/>
              <a:t>頻寬提升永遠不夠</a:t>
            </a:r>
            <a:endParaRPr lang="en-US" altLang="zh-TW" sz="2600" dirty="0" smtClean="0"/>
          </a:p>
          <a:p>
            <a:endParaRPr lang="en-US" altLang="zh-TW" sz="2600" dirty="0" smtClean="0"/>
          </a:p>
          <a:p>
            <a:endParaRPr lang="en-US" altLang="zh-TW" sz="2600" dirty="0"/>
          </a:p>
          <a:p>
            <a:endParaRPr lang="en-US" altLang="zh-TW" sz="2600" dirty="0" smtClean="0"/>
          </a:p>
          <a:p>
            <a:endParaRPr lang="en-US" altLang="zh-TW" sz="2600" dirty="0"/>
          </a:p>
          <a:p>
            <a:endParaRPr lang="en-US" altLang="zh-TW" sz="2600" dirty="0" smtClean="0"/>
          </a:p>
          <a:p>
            <a:r>
              <a:rPr lang="zh-TW" altLang="en-US" sz="2600" dirty="0" smtClean="0"/>
              <a:t>北科大已經升級</a:t>
            </a:r>
            <a:r>
              <a:rPr lang="en-US" altLang="zh-TW" sz="2600" dirty="0" smtClean="0"/>
              <a:t>10Gb</a:t>
            </a:r>
            <a:r>
              <a:rPr lang="zh-TW" altLang="en-US" sz="2600" dirty="0" smtClean="0"/>
              <a:t>、市網</a:t>
            </a:r>
            <a:r>
              <a:rPr lang="zh-TW" altLang="en-US" sz="2600" dirty="0"/>
              <a:t>也將於近期升級</a:t>
            </a:r>
            <a:r>
              <a:rPr lang="en-US" altLang="zh-TW" sz="2600" dirty="0" smtClean="0"/>
              <a:t>10+2 Gb</a:t>
            </a:r>
          </a:p>
          <a:p>
            <a:r>
              <a:rPr lang="en-US" altLang="zh-TW" sz="2600" dirty="0" smtClean="0"/>
              <a:t>CDN(Akamai)</a:t>
            </a:r>
            <a:r>
              <a:rPr lang="zh-TW" altLang="en-US" sz="2600" dirty="0" smtClean="0"/>
              <a:t>、</a:t>
            </a:r>
            <a:r>
              <a:rPr lang="en-US" altLang="zh-TW" sz="2600" dirty="0" smtClean="0"/>
              <a:t>Cache(Google Global Cache) </a:t>
            </a:r>
            <a:r>
              <a:rPr lang="zh-TW" altLang="en-US" sz="2600" dirty="0" smtClean="0"/>
              <a:t>效果很好，但無法安裝於各連線</a:t>
            </a:r>
            <a:r>
              <a:rPr lang="zh-TW" altLang="en-US" sz="2600" dirty="0"/>
              <a:t>學校</a:t>
            </a:r>
            <a:endParaRPr lang="en-US" altLang="zh-TW" sz="2600" dirty="0" smtClean="0"/>
          </a:p>
          <a:p>
            <a:r>
              <a:rPr lang="zh-TW" altLang="en-US" sz="2600" dirty="0" smtClean="0"/>
              <a:t>是否有新一代之 </a:t>
            </a:r>
            <a:r>
              <a:rPr lang="en-US" altLang="zh-TW" sz="2600" dirty="0" smtClean="0"/>
              <a:t>Cache Server</a:t>
            </a:r>
            <a:r>
              <a:rPr lang="zh-TW" altLang="en-US" sz="2600" dirty="0" smtClean="0"/>
              <a:t> 可使用？</a:t>
            </a:r>
            <a:endParaRPr lang="zh-TW" altLang="en-US" sz="2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18</a:t>
            </a:fld>
            <a:endParaRPr lang="en-US" altLang="zh-TW"/>
          </a:p>
        </p:txBody>
      </p:sp>
      <p:grpSp>
        <p:nvGrpSpPr>
          <p:cNvPr id="6" name="群組 5"/>
          <p:cNvGrpSpPr/>
          <p:nvPr/>
        </p:nvGrpSpPr>
        <p:grpSpPr>
          <a:xfrm>
            <a:off x="1979712" y="1988840"/>
            <a:ext cx="5028059" cy="2162934"/>
            <a:chOff x="1669413" y="2090911"/>
            <a:chExt cx="5172075" cy="25622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9413" y="2090911"/>
              <a:ext cx="5172075" cy="256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直線單箭頭接點 6"/>
            <p:cNvCxnSpPr/>
            <p:nvPr/>
          </p:nvCxnSpPr>
          <p:spPr>
            <a:xfrm flipV="1">
              <a:off x="2655686" y="2564904"/>
              <a:ext cx="3860530" cy="432048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字方塊 4"/>
            <p:cNvSpPr txBox="1"/>
            <p:nvPr/>
          </p:nvSpPr>
          <p:spPr>
            <a:xfrm>
              <a:off x="3923928" y="2204864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台大區網骨幹流量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59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Cache Server Solution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Blue Coat Cache Server </a:t>
            </a:r>
            <a:r>
              <a:rPr lang="en-US" altLang="zh-TW" dirty="0" smtClean="0"/>
              <a:t>Solution</a:t>
            </a:r>
          </a:p>
          <a:p>
            <a:endParaRPr lang="zh-TW" altLang="en-US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於</a:t>
            </a:r>
            <a:r>
              <a:rPr lang="zh-TW" altLang="en-US" dirty="0"/>
              <a:t>台大校園骨幹進行 </a:t>
            </a:r>
            <a:r>
              <a:rPr lang="en-US" altLang="zh-TW" dirty="0"/>
              <a:t>POC </a:t>
            </a:r>
            <a:r>
              <a:rPr lang="zh-TW" altLang="en-US" dirty="0"/>
              <a:t>測試</a:t>
            </a:r>
            <a:r>
              <a:rPr lang="en-US" altLang="zh-TW" dirty="0"/>
              <a:t> </a:t>
            </a:r>
          </a:p>
          <a:p>
            <a:r>
              <a:rPr lang="zh-TW" altLang="en-US" dirty="0" smtClean="0"/>
              <a:t>暑假期間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2016/7/19(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 09:00 </a:t>
            </a:r>
            <a:r>
              <a:rPr lang="en-US" altLang="zh-TW" dirty="0"/>
              <a:t>~ </a:t>
            </a:r>
            <a:r>
              <a:rPr lang="en-US" altLang="zh-TW" dirty="0" smtClean="0"/>
              <a:t>2016/7/21(</a:t>
            </a:r>
            <a:r>
              <a:rPr lang="zh-TW" altLang="en-US" dirty="0" smtClean="0"/>
              <a:t>三</a:t>
            </a:r>
            <a:r>
              <a:rPr lang="en-US" altLang="zh-TW" dirty="0" smtClean="0"/>
              <a:t>) 12:00</a:t>
            </a:r>
            <a:endParaRPr lang="en-US" altLang="zh-TW" dirty="0"/>
          </a:p>
          <a:p>
            <a:r>
              <a:rPr lang="zh-TW" altLang="en-US" dirty="0" smtClean="0"/>
              <a:t>開學</a:t>
            </a:r>
            <a:r>
              <a:rPr lang="zh-TW" altLang="en-US" dirty="0"/>
              <a:t>期間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2016/9/7 (</a:t>
            </a:r>
            <a:r>
              <a:rPr lang="zh-TW" altLang="en-US" dirty="0" smtClean="0"/>
              <a:t>三</a:t>
            </a:r>
            <a:r>
              <a:rPr lang="en-US" altLang="zh-TW" dirty="0"/>
              <a:t>) </a:t>
            </a:r>
            <a:r>
              <a:rPr lang="en-US" altLang="zh-TW" dirty="0" smtClean="0"/>
              <a:t>09:00~ 2016/9/26(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)09:00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039144"/>
            <a:ext cx="2750223" cy="122413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88840"/>
            <a:ext cx="1127087" cy="130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3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區網中心人力資源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zh-TW" dirty="0" smtClean="0"/>
              <a:t>資訊安全</a:t>
            </a:r>
            <a:r>
              <a:rPr lang="zh-TW" altLang="en-US" dirty="0" smtClean="0"/>
              <a:t>運作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網路</a:t>
            </a:r>
            <a:r>
              <a:rPr lang="zh-TW" altLang="en-US" dirty="0"/>
              <a:t>中心</a:t>
            </a:r>
            <a:r>
              <a:rPr lang="zh-TW" altLang="en-US" dirty="0" smtClean="0"/>
              <a:t>運作</a:t>
            </a:r>
            <a:endParaRPr lang="en-US" altLang="zh-TW" dirty="0" smtClean="0"/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服務</a:t>
            </a:r>
            <a:r>
              <a:rPr lang="zh-TW" altLang="en-US" dirty="0"/>
              <a:t>工作</a:t>
            </a:r>
            <a:r>
              <a:rPr lang="zh-TW" altLang="en-US" dirty="0" smtClean="0"/>
              <a:t>成效</a:t>
            </a:r>
            <a:endParaRPr lang="en-US" altLang="zh-TW" dirty="0" smtClean="0"/>
          </a:p>
          <a:p>
            <a:r>
              <a:rPr lang="en-US" altLang="zh-TW" dirty="0" smtClean="0"/>
              <a:t>5.</a:t>
            </a:r>
            <a:r>
              <a:rPr lang="zh-TW" altLang="en-US" dirty="0" smtClean="0"/>
              <a:t>網路應用服務</a:t>
            </a:r>
            <a:r>
              <a:rPr lang="zh-TW" altLang="en-US" dirty="0"/>
              <a:t>特色</a:t>
            </a:r>
            <a:endParaRPr lang="en-US" altLang="zh-TW" dirty="0" smtClean="0"/>
          </a:p>
          <a:p>
            <a:r>
              <a:rPr lang="en-US" altLang="zh-TW" dirty="0" smtClean="0"/>
              <a:t>6.</a:t>
            </a:r>
            <a:r>
              <a:rPr lang="zh-TW" altLang="en-US" dirty="0" smtClean="0"/>
              <a:t>未來</a:t>
            </a:r>
            <a:r>
              <a:rPr lang="zh-TW" altLang="en-US" dirty="0"/>
              <a:t>工作目標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272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95914" y="188145"/>
            <a:ext cx="7886700" cy="741004"/>
          </a:xfrm>
        </p:spPr>
        <p:txBody>
          <a:bodyPr>
            <a:noAutofit/>
          </a:bodyPr>
          <a:lstStyle/>
          <a:p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Cache Server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測試架構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2" name="表格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019053"/>
              </p:ext>
            </p:extLst>
          </p:nvPr>
        </p:nvGraphicFramePr>
        <p:xfrm>
          <a:off x="1762989" y="4869160"/>
          <a:ext cx="5999924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0736"/>
                <a:gridCol w="1280112"/>
                <a:gridCol w="1303816"/>
                <a:gridCol w="1775260"/>
              </a:tblGrid>
              <a:tr h="0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Net1 IP </a:t>
                      </a:r>
                      <a:r>
                        <a:rPr lang="en-US" altLang="zh-TW" sz="1400" dirty="0" err="1" smtClean="0"/>
                        <a:t>Addr</a:t>
                      </a:r>
                      <a:endParaRPr lang="zh-TW" alt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Net2 IP </a:t>
                      </a:r>
                      <a:r>
                        <a:rPr lang="en-US" altLang="zh-TW" sz="1400" dirty="0" err="1" smtClean="0"/>
                        <a:t>Addr</a:t>
                      </a:r>
                      <a:endParaRPr lang="zh-TW" alt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Net3 IP</a:t>
                      </a:r>
                      <a:r>
                        <a:rPr lang="en-US" altLang="zh-TW" sz="1400" baseline="0" dirty="0" smtClean="0"/>
                        <a:t> </a:t>
                      </a:r>
                      <a:r>
                        <a:rPr lang="en-US" altLang="zh-TW" sz="1400" baseline="0" dirty="0" err="1" smtClean="0"/>
                        <a:t>Addr</a:t>
                      </a:r>
                      <a:endParaRPr lang="zh-TW" altLang="en-US" sz="14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N7K</a:t>
                      </a:r>
                      <a:r>
                        <a:rPr lang="en-US" altLang="zh-TW" sz="1400" baseline="0" dirty="0" smtClean="0"/>
                        <a:t> </a:t>
                      </a:r>
                      <a:r>
                        <a:rPr lang="en-US" altLang="zh-TW" sz="1400" dirty="0" smtClean="0"/>
                        <a:t>WAN2 Eth1/23</a:t>
                      </a:r>
                      <a:endParaRPr lang="zh-TW" alt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172.16.1.1/30</a:t>
                      </a:r>
                      <a:endParaRPr lang="zh-TW" alt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No</a:t>
                      </a:r>
                      <a:endParaRPr lang="zh-TW" alt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No</a:t>
                      </a:r>
                      <a:endParaRPr lang="zh-TW" altLang="en-US" sz="14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N7K</a:t>
                      </a:r>
                      <a:r>
                        <a:rPr lang="en-US" altLang="zh-TW" sz="1400" baseline="0" dirty="0" smtClean="0"/>
                        <a:t> </a:t>
                      </a:r>
                      <a:r>
                        <a:rPr lang="en-US" altLang="zh-TW" sz="1400" dirty="0" smtClean="0"/>
                        <a:t>WAN1 Eth1/23</a:t>
                      </a:r>
                      <a:endParaRPr lang="zh-TW" alt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No</a:t>
                      </a:r>
                      <a:endParaRPr lang="zh-TW" alt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172.16.1.5/30</a:t>
                      </a:r>
                      <a:endParaRPr lang="zh-TW" alt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No</a:t>
                      </a:r>
                      <a:endParaRPr lang="zh-TW" altLang="en-US" sz="14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A10</a:t>
                      </a:r>
                      <a:endParaRPr lang="zh-TW" alt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172.16.1.2/30</a:t>
                      </a:r>
                      <a:endParaRPr lang="zh-TW" alt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172.16.1.6/30</a:t>
                      </a:r>
                      <a:endParaRPr lang="zh-TW" alt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140.112.149.33/30</a:t>
                      </a:r>
                      <a:endParaRPr lang="zh-TW" altLang="en-US" sz="1400" dirty="0"/>
                    </a:p>
                  </a:txBody>
                  <a:tcPr marL="68580" marR="68580"/>
                </a:tc>
              </a:tr>
              <a:tr h="262862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CF5000 MGT</a:t>
                      </a:r>
                      <a:endParaRPr lang="zh-TW" alt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No</a:t>
                      </a:r>
                      <a:endParaRPr lang="zh-TW" alt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No</a:t>
                      </a:r>
                      <a:endParaRPr lang="zh-TW" alt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140.112.149.34/30</a:t>
                      </a:r>
                      <a:endParaRPr lang="zh-TW" altLang="en-US" sz="1400" dirty="0"/>
                    </a:p>
                  </a:txBody>
                  <a:tcPr marL="68580" marR="68580"/>
                </a:tc>
              </a:tr>
            </a:tbl>
          </a:graphicData>
        </a:graphic>
      </p:graphicFrame>
      <p:grpSp>
        <p:nvGrpSpPr>
          <p:cNvPr id="2" name="群組 1"/>
          <p:cNvGrpSpPr/>
          <p:nvPr/>
        </p:nvGrpSpPr>
        <p:grpSpPr>
          <a:xfrm>
            <a:off x="72008" y="1052736"/>
            <a:ext cx="9036496" cy="3816424"/>
            <a:chOff x="542036" y="1550143"/>
            <a:chExt cx="7954757" cy="3262234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98" y="2068705"/>
              <a:ext cx="665828" cy="740685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98" y="3230963"/>
              <a:ext cx="665828" cy="740685"/>
            </a:xfrm>
            <a:prstGeom prst="rect">
              <a:avLst/>
            </a:prstGeom>
          </p:spPr>
        </p:pic>
        <p:sp>
          <p:nvSpPr>
            <p:cNvPr id="11" name="Freeform 228"/>
            <p:cNvSpPr>
              <a:spLocks/>
            </p:cNvSpPr>
            <p:nvPr/>
          </p:nvSpPr>
          <p:spPr bwMode="auto">
            <a:xfrm>
              <a:off x="542036" y="2439046"/>
              <a:ext cx="1199036" cy="1292530"/>
            </a:xfrm>
            <a:custGeom>
              <a:avLst/>
              <a:gdLst>
                <a:gd name="T0" fmla="*/ 2147483646 w 2339"/>
                <a:gd name="T1" fmla="*/ 2147483646 h 2262"/>
                <a:gd name="T2" fmla="*/ 2147483646 w 2339"/>
                <a:gd name="T3" fmla="*/ 2147483646 h 2262"/>
                <a:gd name="T4" fmla="*/ 2147483646 w 2339"/>
                <a:gd name="T5" fmla="*/ 2147483646 h 2262"/>
                <a:gd name="T6" fmla="*/ 2147483646 w 2339"/>
                <a:gd name="T7" fmla="*/ 2147483646 h 2262"/>
                <a:gd name="T8" fmla="*/ 2147483646 w 2339"/>
                <a:gd name="T9" fmla="*/ 2147483646 h 2262"/>
                <a:gd name="T10" fmla="*/ 2147483646 w 2339"/>
                <a:gd name="T11" fmla="*/ 2147483646 h 2262"/>
                <a:gd name="T12" fmla="*/ 2147483646 w 2339"/>
                <a:gd name="T13" fmla="*/ 2147483646 h 2262"/>
                <a:gd name="T14" fmla="*/ 2147483646 w 2339"/>
                <a:gd name="T15" fmla="*/ 2147483646 h 2262"/>
                <a:gd name="T16" fmla="*/ 2147483646 w 2339"/>
                <a:gd name="T17" fmla="*/ 2147483646 h 2262"/>
                <a:gd name="T18" fmla="*/ 2147483646 w 2339"/>
                <a:gd name="T19" fmla="*/ 2147483646 h 2262"/>
                <a:gd name="T20" fmla="*/ 2147483646 w 2339"/>
                <a:gd name="T21" fmla="*/ 2147483646 h 2262"/>
                <a:gd name="T22" fmla="*/ 2147483646 w 2339"/>
                <a:gd name="T23" fmla="*/ 2147483646 h 2262"/>
                <a:gd name="T24" fmla="*/ 2147483646 w 2339"/>
                <a:gd name="T25" fmla="*/ 2147483646 h 2262"/>
                <a:gd name="T26" fmla="*/ 2147483646 w 2339"/>
                <a:gd name="T27" fmla="*/ 2147483646 h 2262"/>
                <a:gd name="T28" fmla="*/ 2147483646 w 2339"/>
                <a:gd name="T29" fmla="*/ 2147483646 h 2262"/>
                <a:gd name="T30" fmla="*/ 2147483646 w 2339"/>
                <a:gd name="T31" fmla="*/ 2147483646 h 2262"/>
                <a:gd name="T32" fmla="*/ 2147483646 w 2339"/>
                <a:gd name="T33" fmla="*/ 2147483646 h 2262"/>
                <a:gd name="T34" fmla="*/ 2147483646 w 2339"/>
                <a:gd name="T35" fmla="*/ 2147483646 h 2262"/>
                <a:gd name="T36" fmla="*/ 2147483646 w 2339"/>
                <a:gd name="T37" fmla="*/ 2147483646 h 2262"/>
                <a:gd name="T38" fmla="*/ 2147483646 w 2339"/>
                <a:gd name="T39" fmla="*/ 2147483646 h 2262"/>
                <a:gd name="T40" fmla="*/ 2147483646 w 2339"/>
                <a:gd name="T41" fmla="*/ 2147483646 h 2262"/>
                <a:gd name="T42" fmla="*/ 2147483646 w 2339"/>
                <a:gd name="T43" fmla="*/ 2147483646 h 2262"/>
                <a:gd name="T44" fmla="*/ 2147483646 w 2339"/>
                <a:gd name="T45" fmla="*/ 2147483646 h 2262"/>
                <a:gd name="T46" fmla="*/ 2147483646 w 2339"/>
                <a:gd name="T47" fmla="*/ 2147483646 h 2262"/>
                <a:gd name="T48" fmla="*/ 2147483646 w 2339"/>
                <a:gd name="T49" fmla="*/ 2147483646 h 2262"/>
                <a:gd name="T50" fmla="*/ 2147483646 w 2339"/>
                <a:gd name="T51" fmla="*/ 2147483646 h 2262"/>
                <a:gd name="T52" fmla="*/ 2147483646 w 2339"/>
                <a:gd name="T53" fmla="*/ 2147483646 h 2262"/>
                <a:gd name="T54" fmla="*/ 2147483646 w 2339"/>
                <a:gd name="T55" fmla="*/ 2147483646 h 2262"/>
                <a:gd name="T56" fmla="*/ 2147483646 w 2339"/>
                <a:gd name="T57" fmla="*/ 2147483646 h 2262"/>
                <a:gd name="T58" fmla="*/ 2147483646 w 2339"/>
                <a:gd name="T59" fmla="*/ 2147483646 h 2262"/>
                <a:gd name="T60" fmla="*/ 2147483646 w 2339"/>
                <a:gd name="T61" fmla="*/ 2147483646 h 2262"/>
                <a:gd name="T62" fmla="*/ 2147483646 w 2339"/>
                <a:gd name="T63" fmla="*/ 2147483646 h 2262"/>
                <a:gd name="T64" fmla="*/ 2147483646 w 2339"/>
                <a:gd name="T65" fmla="*/ 2147483646 h 2262"/>
                <a:gd name="T66" fmla="*/ 2147483646 w 2339"/>
                <a:gd name="T67" fmla="*/ 2147483646 h 2262"/>
                <a:gd name="T68" fmla="*/ 2147483646 w 2339"/>
                <a:gd name="T69" fmla="*/ 2147483646 h 2262"/>
                <a:gd name="T70" fmla="*/ 2147483646 w 2339"/>
                <a:gd name="T71" fmla="*/ 2147483646 h 2262"/>
                <a:gd name="T72" fmla="*/ 2147483646 w 2339"/>
                <a:gd name="T73" fmla="*/ 2147483646 h 2262"/>
                <a:gd name="T74" fmla="*/ 2147483646 w 2339"/>
                <a:gd name="T75" fmla="*/ 2147483646 h 2262"/>
                <a:gd name="T76" fmla="*/ 2147483646 w 2339"/>
                <a:gd name="T77" fmla="*/ 2147483646 h 2262"/>
                <a:gd name="T78" fmla="*/ 2147483646 w 2339"/>
                <a:gd name="T79" fmla="*/ 2147483646 h 2262"/>
                <a:gd name="T80" fmla="*/ 2147483646 w 2339"/>
                <a:gd name="T81" fmla="*/ 2147483646 h 2262"/>
                <a:gd name="T82" fmla="*/ 2147483646 w 2339"/>
                <a:gd name="T83" fmla="*/ 2147483646 h 2262"/>
                <a:gd name="T84" fmla="*/ 2147483646 w 2339"/>
                <a:gd name="T85" fmla="*/ 2147483646 h 2262"/>
                <a:gd name="T86" fmla="*/ 2147483646 w 2339"/>
                <a:gd name="T87" fmla="*/ 2147483646 h 2262"/>
                <a:gd name="T88" fmla="*/ 2147483646 w 2339"/>
                <a:gd name="T89" fmla="*/ 2147483646 h 2262"/>
                <a:gd name="T90" fmla="*/ 2147483646 w 2339"/>
                <a:gd name="T91" fmla="*/ 2147483646 h 2262"/>
                <a:gd name="T92" fmla="*/ 2147483646 w 2339"/>
                <a:gd name="T93" fmla="*/ 2147483646 h 2262"/>
                <a:gd name="T94" fmla="*/ 2147483646 w 2339"/>
                <a:gd name="T95" fmla="*/ 2147483646 h 2262"/>
                <a:gd name="T96" fmla="*/ 2147483646 w 2339"/>
                <a:gd name="T97" fmla="*/ 2147483646 h 2262"/>
                <a:gd name="T98" fmla="*/ 2147483646 w 2339"/>
                <a:gd name="T99" fmla="*/ 2147483646 h 2262"/>
                <a:gd name="T100" fmla="*/ 2147483646 w 2339"/>
                <a:gd name="T101" fmla="*/ 2147483646 h 2262"/>
                <a:gd name="T102" fmla="*/ 2147483646 w 2339"/>
                <a:gd name="T103" fmla="*/ 2147483646 h 2262"/>
                <a:gd name="T104" fmla="*/ 2147483646 w 2339"/>
                <a:gd name="T105" fmla="*/ 2147483646 h 2262"/>
                <a:gd name="T106" fmla="*/ 2147483646 w 2339"/>
                <a:gd name="T107" fmla="*/ 2147483646 h 2262"/>
                <a:gd name="T108" fmla="*/ 2147483646 w 2339"/>
                <a:gd name="T109" fmla="*/ 2147483646 h 2262"/>
                <a:gd name="T110" fmla="*/ 2147483646 w 2339"/>
                <a:gd name="T111" fmla="*/ 2147483646 h 2262"/>
                <a:gd name="T112" fmla="*/ 2147483646 w 2339"/>
                <a:gd name="T113" fmla="*/ 2147483646 h 2262"/>
                <a:gd name="T114" fmla="*/ 2147483646 w 2339"/>
                <a:gd name="T115" fmla="*/ 2147483646 h 2262"/>
                <a:gd name="T116" fmla="*/ 2147483646 w 2339"/>
                <a:gd name="T117" fmla="*/ 2147483646 h 2262"/>
                <a:gd name="T118" fmla="*/ 2147483646 w 2339"/>
                <a:gd name="T119" fmla="*/ 2147483646 h 2262"/>
                <a:gd name="T120" fmla="*/ 2147483646 w 2339"/>
                <a:gd name="T121" fmla="*/ 2147483646 h 2262"/>
                <a:gd name="T122" fmla="*/ 2147483646 w 2339"/>
                <a:gd name="T123" fmla="*/ 2147483646 h 2262"/>
                <a:gd name="T124" fmla="*/ 2147483646 w 2339"/>
                <a:gd name="T125" fmla="*/ 2147483646 h 2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39"/>
                <a:gd name="T190" fmla="*/ 0 h 2262"/>
                <a:gd name="T191" fmla="*/ 2339 w 2339"/>
                <a:gd name="T192" fmla="*/ 2262 h 2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39" h="2262">
                  <a:moveTo>
                    <a:pt x="1754" y="398"/>
                  </a:moveTo>
                  <a:lnTo>
                    <a:pt x="1746" y="359"/>
                  </a:lnTo>
                  <a:lnTo>
                    <a:pt x="1736" y="321"/>
                  </a:lnTo>
                  <a:lnTo>
                    <a:pt x="1725" y="283"/>
                  </a:lnTo>
                  <a:lnTo>
                    <a:pt x="1710" y="249"/>
                  </a:lnTo>
                  <a:lnTo>
                    <a:pt x="1694" y="215"/>
                  </a:lnTo>
                  <a:lnTo>
                    <a:pt x="1675" y="185"/>
                  </a:lnTo>
                  <a:lnTo>
                    <a:pt x="1655" y="156"/>
                  </a:lnTo>
                  <a:lnTo>
                    <a:pt x="1635" y="130"/>
                  </a:lnTo>
                  <a:lnTo>
                    <a:pt x="1623" y="116"/>
                  </a:lnTo>
                  <a:lnTo>
                    <a:pt x="1611" y="105"/>
                  </a:lnTo>
                  <a:lnTo>
                    <a:pt x="1598" y="95"/>
                  </a:lnTo>
                  <a:lnTo>
                    <a:pt x="1587" y="85"/>
                  </a:lnTo>
                  <a:lnTo>
                    <a:pt x="1574" y="74"/>
                  </a:lnTo>
                  <a:lnTo>
                    <a:pt x="1561" y="66"/>
                  </a:lnTo>
                  <a:lnTo>
                    <a:pt x="1547" y="57"/>
                  </a:lnTo>
                  <a:lnTo>
                    <a:pt x="1534" y="50"/>
                  </a:lnTo>
                  <a:lnTo>
                    <a:pt x="1520" y="44"/>
                  </a:lnTo>
                  <a:lnTo>
                    <a:pt x="1505" y="38"/>
                  </a:lnTo>
                  <a:lnTo>
                    <a:pt x="1491" y="32"/>
                  </a:lnTo>
                  <a:lnTo>
                    <a:pt x="1476" y="29"/>
                  </a:lnTo>
                  <a:lnTo>
                    <a:pt x="1462" y="25"/>
                  </a:lnTo>
                  <a:lnTo>
                    <a:pt x="1447" y="24"/>
                  </a:lnTo>
                  <a:lnTo>
                    <a:pt x="1431" y="22"/>
                  </a:lnTo>
                  <a:lnTo>
                    <a:pt x="1417" y="22"/>
                  </a:lnTo>
                  <a:lnTo>
                    <a:pt x="1395" y="22"/>
                  </a:lnTo>
                  <a:lnTo>
                    <a:pt x="1373" y="25"/>
                  </a:lnTo>
                  <a:lnTo>
                    <a:pt x="1351" y="29"/>
                  </a:lnTo>
                  <a:lnTo>
                    <a:pt x="1331" y="37"/>
                  </a:lnTo>
                  <a:lnTo>
                    <a:pt x="1311" y="45"/>
                  </a:lnTo>
                  <a:lnTo>
                    <a:pt x="1291" y="54"/>
                  </a:lnTo>
                  <a:lnTo>
                    <a:pt x="1272" y="66"/>
                  </a:lnTo>
                  <a:lnTo>
                    <a:pt x="1253" y="79"/>
                  </a:lnTo>
                  <a:lnTo>
                    <a:pt x="1235" y="93"/>
                  </a:lnTo>
                  <a:lnTo>
                    <a:pt x="1218" y="109"/>
                  </a:lnTo>
                  <a:lnTo>
                    <a:pt x="1200" y="127"/>
                  </a:lnTo>
                  <a:lnTo>
                    <a:pt x="1186" y="146"/>
                  </a:lnTo>
                  <a:lnTo>
                    <a:pt x="1170" y="166"/>
                  </a:lnTo>
                  <a:lnTo>
                    <a:pt x="1157" y="186"/>
                  </a:lnTo>
                  <a:lnTo>
                    <a:pt x="1144" y="209"/>
                  </a:lnTo>
                  <a:lnTo>
                    <a:pt x="1131" y="233"/>
                  </a:lnTo>
                  <a:lnTo>
                    <a:pt x="1119" y="207"/>
                  </a:lnTo>
                  <a:lnTo>
                    <a:pt x="1106" y="182"/>
                  </a:lnTo>
                  <a:lnTo>
                    <a:pt x="1092" y="159"/>
                  </a:lnTo>
                  <a:lnTo>
                    <a:pt x="1077" y="137"/>
                  </a:lnTo>
                  <a:lnTo>
                    <a:pt x="1061" y="116"/>
                  </a:lnTo>
                  <a:lnTo>
                    <a:pt x="1044" y="98"/>
                  </a:lnTo>
                  <a:lnTo>
                    <a:pt x="1026" y="80"/>
                  </a:lnTo>
                  <a:lnTo>
                    <a:pt x="1007" y="64"/>
                  </a:lnTo>
                  <a:lnTo>
                    <a:pt x="989" y="50"/>
                  </a:lnTo>
                  <a:lnTo>
                    <a:pt x="968" y="37"/>
                  </a:lnTo>
                  <a:lnTo>
                    <a:pt x="948" y="25"/>
                  </a:lnTo>
                  <a:lnTo>
                    <a:pt x="926" y="16"/>
                  </a:lnTo>
                  <a:lnTo>
                    <a:pt x="904" y="9"/>
                  </a:lnTo>
                  <a:lnTo>
                    <a:pt x="883" y="3"/>
                  </a:lnTo>
                  <a:lnTo>
                    <a:pt x="859" y="0"/>
                  </a:lnTo>
                  <a:lnTo>
                    <a:pt x="836" y="0"/>
                  </a:lnTo>
                  <a:lnTo>
                    <a:pt x="819" y="0"/>
                  </a:lnTo>
                  <a:lnTo>
                    <a:pt x="803" y="2"/>
                  </a:lnTo>
                  <a:lnTo>
                    <a:pt x="785" y="5"/>
                  </a:lnTo>
                  <a:lnTo>
                    <a:pt x="769" y="9"/>
                  </a:lnTo>
                  <a:lnTo>
                    <a:pt x="753" y="13"/>
                  </a:lnTo>
                  <a:lnTo>
                    <a:pt x="737" y="19"/>
                  </a:lnTo>
                  <a:lnTo>
                    <a:pt x="723" y="26"/>
                  </a:lnTo>
                  <a:lnTo>
                    <a:pt x="707" y="34"/>
                  </a:lnTo>
                  <a:lnTo>
                    <a:pt x="692" y="42"/>
                  </a:lnTo>
                  <a:lnTo>
                    <a:pt x="678" y="53"/>
                  </a:lnTo>
                  <a:lnTo>
                    <a:pt x="665" y="63"/>
                  </a:lnTo>
                  <a:lnTo>
                    <a:pt x="650" y="74"/>
                  </a:lnTo>
                  <a:lnTo>
                    <a:pt x="637" y="87"/>
                  </a:lnTo>
                  <a:lnTo>
                    <a:pt x="624" y="100"/>
                  </a:lnTo>
                  <a:lnTo>
                    <a:pt x="612" y="114"/>
                  </a:lnTo>
                  <a:lnTo>
                    <a:pt x="601" y="130"/>
                  </a:lnTo>
                  <a:lnTo>
                    <a:pt x="589" y="144"/>
                  </a:lnTo>
                  <a:lnTo>
                    <a:pt x="579" y="160"/>
                  </a:lnTo>
                  <a:lnTo>
                    <a:pt x="569" y="177"/>
                  </a:lnTo>
                  <a:lnTo>
                    <a:pt x="559" y="195"/>
                  </a:lnTo>
                  <a:lnTo>
                    <a:pt x="550" y="212"/>
                  </a:lnTo>
                  <a:lnTo>
                    <a:pt x="541" y="231"/>
                  </a:lnTo>
                  <a:lnTo>
                    <a:pt x="533" y="250"/>
                  </a:lnTo>
                  <a:lnTo>
                    <a:pt x="525" y="270"/>
                  </a:lnTo>
                  <a:lnTo>
                    <a:pt x="518" y="291"/>
                  </a:lnTo>
                  <a:lnTo>
                    <a:pt x="512" y="311"/>
                  </a:lnTo>
                  <a:lnTo>
                    <a:pt x="508" y="333"/>
                  </a:lnTo>
                  <a:lnTo>
                    <a:pt x="502" y="353"/>
                  </a:lnTo>
                  <a:lnTo>
                    <a:pt x="499" y="376"/>
                  </a:lnTo>
                  <a:lnTo>
                    <a:pt x="496" y="398"/>
                  </a:lnTo>
                  <a:lnTo>
                    <a:pt x="493" y="421"/>
                  </a:lnTo>
                  <a:lnTo>
                    <a:pt x="492" y="445"/>
                  </a:lnTo>
                  <a:lnTo>
                    <a:pt x="470" y="430"/>
                  </a:lnTo>
                  <a:lnTo>
                    <a:pt x="448" y="419"/>
                  </a:lnTo>
                  <a:lnTo>
                    <a:pt x="427" y="408"/>
                  </a:lnTo>
                  <a:lnTo>
                    <a:pt x="403" y="398"/>
                  </a:lnTo>
                  <a:lnTo>
                    <a:pt x="382" y="391"/>
                  </a:lnTo>
                  <a:lnTo>
                    <a:pt x="360" y="384"/>
                  </a:lnTo>
                  <a:lnTo>
                    <a:pt x="338" y="379"/>
                  </a:lnTo>
                  <a:lnTo>
                    <a:pt x="315" y="375"/>
                  </a:lnTo>
                  <a:lnTo>
                    <a:pt x="293" y="374"/>
                  </a:lnTo>
                  <a:lnTo>
                    <a:pt x="271" y="374"/>
                  </a:lnTo>
                  <a:lnTo>
                    <a:pt x="250" y="375"/>
                  </a:lnTo>
                  <a:lnTo>
                    <a:pt x="229" y="378"/>
                  </a:lnTo>
                  <a:lnTo>
                    <a:pt x="209" y="382"/>
                  </a:lnTo>
                  <a:lnTo>
                    <a:pt x="189" y="388"/>
                  </a:lnTo>
                  <a:lnTo>
                    <a:pt x="168" y="395"/>
                  </a:lnTo>
                  <a:lnTo>
                    <a:pt x="149" y="405"/>
                  </a:lnTo>
                  <a:lnTo>
                    <a:pt x="133" y="414"/>
                  </a:lnTo>
                  <a:lnTo>
                    <a:pt x="119" y="424"/>
                  </a:lnTo>
                  <a:lnTo>
                    <a:pt x="106" y="436"/>
                  </a:lnTo>
                  <a:lnTo>
                    <a:pt x="93" y="448"/>
                  </a:lnTo>
                  <a:lnTo>
                    <a:pt x="81" y="461"/>
                  </a:lnTo>
                  <a:lnTo>
                    <a:pt x="69" y="475"/>
                  </a:lnTo>
                  <a:lnTo>
                    <a:pt x="59" y="490"/>
                  </a:lnTo>
                  <a:lnTo>
                    <a:pt x="51" y="504"/>
                  </a:lnTo>
                  <a:lnTo>
                    <a:pt x="42" y="520"/>
                  </a:lnTo>
                  <a:lnTo>
                    <a:pt x="33" y="536"/>
                  </a:lnTo>
                  <a:lnTo>
                    <a:pt x="27" y="554"/>
                  </a:lnTo>
                  <a:lnTo>
                    <a:pt x="20" y="571"/>
                  </a:lnTo>
                  <a:lnTo>
                    <a:pt x="16" y="590"/>
                  </a:lnTo>
                  <a:lnTo>
                    <a:pt x="11" y="609"/>
                  </a:lnTo>
                  <a:lnTo>
                    <a:pt x="7" y="628"/>
                  </a:lnTo>
                  <a:lnTo>
                    <a:pt x="4" y="648"/>
                  </a:lnTo>
                  <a:lnTo>
                    <a:pt x="3" y="668"/>
                  </a:lnTo>
                  <a:lnTo>
                    <a:pt x="1" y="689"/>
                  </a:lnTo>
                  <a:lnTo>
                    <a:pt x="1" y="709"/>
                  </a:lnTo>
                  <a:lnTo>
                    <a:pt x="3" y="731"/>
                  </a:lnTo>
                  <a:lnTo>
                    <a:pt x="4" y="753"/>
                  </a:lnTo>
                  <a:lnTo>
                    <a:pt x="7" y="774"/>
                  </a:lnTo>
                  <a:lnTo>
                    <a:pt x="10" y="796"/>
                  </a:lnTo>
                  <a:lnTo>
                    <a:pt x="14" y="818"/>
                  </a:lnTo>
                  <a:lnTo>
                    <a:pt x="20" y="840"/>
                  </a:lnTo>
                  <a:lnTo>
                    <a:pt x="26" y="862"/>
                  </a:lnTo>
                  <a:lnTo>
                    <a:pt x="33" y="885"/>
                  </a:lnTo>
                  <a:lnTo>
                    <a:pt x="40" y="907"/>
                  </a:lnTo>
                  <a:lnTo>
                    <a:pt x="49" y="928"/>
                  </a:lnTo>
                  <a:lnTo>
                    <a:pt x="59" y="952"/>
                  </a:lnTo>
                  <a:lnTo>
                    <a:pt x="69" y="973"/>
                  </a:lnTo>
                  <a:lnTo>
                    <a:pt x="81" y="995"/>
                  </a:lnTo>
                  <a:lnTo>
                    <a:pt x="88" y="1005"/>
                  </a:lnTo>
                  <a:lnTo>
                    <a:pt x="94" y="1016"/>
                  </a:lnTo>
                  <a:lnTo>
                    <a:pt x="100" y="1027"/>
                  </a:lnTo>
                  <a:lnTo>
                    <a:pt x="107" y="1037"/>
                  </a:lnTo>
                  <a:lnTo>
                    <a:pt x="115" y="1047"/>
                  </a:lnTo>
                  <a:lnTo>
                    <a:pt x="120" y="1056"/>
                  </a:lnTo>
                  <a:lnTo>
                    <a:pt x="128" y="1066"/>
                  </a:lnTo>
                  <a:lnTo>
                    <a:pt x="135" y="1077"/>
                  </a:lnTo>
                  <a:lnTo>
                    <a:pt x="119" y="1097"/>
                  </a:lnTo>
                  <a:lnTo>
                    <a:pt x="103" y="1120"/>
                  </a:lnTo>
                  <a:lnTo>
                    <a:pt x="87" y="1143"/>
                  </a:lnTo>
                  <a:lnTo>
                    <a:pt x="74" y="1167"/>
                  </a:lnTo>
                  <a:lnTo>
                    <a:pt x="61" y="1193"/>
                  </a:lnTo>
                  <a:lnTo>
                    <a:pt x="49" y="1219"/>
                  </a:lnTo>
                  <a:lnTo>
                    <a:pt x="38" y="1245"/>
                  </a:lnTo>
                  <a:lnTo>
                    <a:pt x="29" y="1273"/>
                  </a:lnTo>
                  <a:lnTo>
                    <a:pt x="22" y="1299"/>
                  </a:lnTo>
                  <a:lnTo>
                    <a:pt x="14" y="1325"/>
                  </a:lnTo>
                  <a:lnTo>
                    <a:pt x="10" y="1350"/>
                  </a:lnTo>
                  <a:lnTo>
                    <a:pt x="6" y="1376"/>
                  </a:lnTo>
                  <a:lnTo>
                    <a:pt x="3" y="1402"/>
                  </a:lnTo>
                  <a:lnTo>
                    <a:pt x="1" y="1427"/>
                  </a:lnTo>
                  <a:lnTo>
                    <a:pt x="0" y="1453"/>
                  </a:lnTo>
                  <a:lnTo>
                    <a:pt x="1" y="1477"/>
                  </a:lnTo>
                  <a:lnTo>
                    <a:pt x="3" y="1502"/>
                  </a:lnTo>
                  <a:lnTo>
                    <a:pt x="4" y="1527"/>
                  </a:lnTo>
                  <a:lnTo>
                    <a:pt x="9" y="1551"/>
                  </a:lnTo>
                  <a:lnTo>
                    <a:pt x="13" y="1575"/>
                  </a:lnTo>
                  <a:lnTo>
                    <a:pt x="19" y="1598"/>
                  </a:lnTo>
                  <a:lnTo>
                    <a:pt x="26" y="1621"/>
                  </a:lnTo>
                  <a:lnTo>
                    <a:pt x="33" y="1644"/>
                  </a:lnTo>
                  <a:lnTo>
                    <a:pt x="42" y="1666"/>
                  </a:lnTo>
                  <a:lnTo>
                    <a:pt x="52" y="1688"/>
                  </a:lnTo>
                  <a:lnTo>
                    <a:pt x="62" y="1708"/>
                  </a:lnTo>
                  <a:lnTo>
                    <a:pt x="74" y="1729"/>
                  </a:lnTo>
                  <a:lnTo>
                    <a:pt x="87" y="1748"/>
                  </a:lnTo>
                  <a:lnTo>
                    <a:pt x="100" y="1766"/>
                  </a:lnTo>
                  <a:lnTo>
                    <a:pt x="115" y="1784"/>
                  </a:lnTo>
                  <a:lnTo>
                    <a:pt x="129" y="1801"/>
                  </a:lnTo>
                  <a:lnTo>
                    <a:pt x="145" y="1817"/>
                  </a:lnTo>
                  <a:lnTo>
                    <a:pt x="162" y="1832"/>
                  </a:lnTo>
                  <a:lnTo>
                    <a:pt x="180" y="1846"/>
                  </a:lnTo>
                  <a:lnTo>
                    <a:pt x="197" y="1859"/>
                  </a:lnTo>
                  <a:lnTo>
                    <a:pt x="216" y="1872"/>
                  </a:lnTo>
                  <a:lnTo>
                    <a:pt x="236" y="1883"/>
                  </a:lnTo>
                  <a:lnTo>
                    <a:pt x="257" y="1893"/>
                  </a:lnTo>
                  <a:lnTo>
                    <a:pt x="279" y="1902"/>
                  </a:lnTo>
                  <a:lnTo>
                    <a:pt x="300" y="1910"/>
                  </a:lnTo>
                  <a:lnTo>
                    <a:pt x="328" y="1918"/>
                  </a:lnTo>
                  <a:lnTo>
                    <a:pt x="354" y="1923"/>
                  </a:lnTo>
                  <a:lnTo>
                    <a:pt x="382" y="1926"/>
                  </a:lnTo>
                  <a:lnTo>
                    <a:pt x="409" y="1929"/>
                  </a:lnTo>
                  <a:lnTo>
                    <a:pt x="437" y="1928"/>
                  </a:lnTo>
                  <a:lnTo>
                    <a:pt x="463" y="1926"/>
                  </a:lnTo>
                  <a:lnTo>
                    <a:pt x="491" y="1922"/>
                  </a:lnTo>
                  <a:lnTo>
                    <a:pt x="517" y="1918"/>
                  </a:lnTo>
                  <a:lnTo>
                    <a:pt x="544" y="1910"/>
                  </a:lnTo>
                  <a:lnTo>
                    <a:pt x="570" y="1902"/>
                  </a:lnTo>
                  <a:lnTo>
                    <a:pt x="595" y="1890"/>
                  </a:lnTo>
                  <a:lnTo>
                    <a:pt x="621" y="1878"/>
                  </a:lnTo>
                  <a:lnTo>
                    <a:pt x="646" y="1865"/>
                  </a:lnTo>
                  <a:lnTo>
                    <a:pt x="669" y="1849"/>
                  </a:lnTo>
                  <a:lnTo>
                    <a:pt x="692" y="1833"/>
                  </a:lnTo>
                  <a:lnTo>
                    <a:pt x="716" y="1814"/>
                  </a:lnTo>
                  <a:lnTo>
                    <a:pt x="717" y="1838"/>
                  </a:lnTo>
                  <a:lnTo>
                    <a:pt x="721" y="1861"/>
                  </a:lnTo>
                  <a:lnTo>
                    <a:pt x="726" y="1884"/>
                  </a:lnTo>
                  <a:lnTo>
                    <a:pt x="730" y="1906"/>
                  </a:lnTo>
                  <a:lnTo>
                    <a:pt x="737" y="1928"/>
                  </a:lnTo>
                  <a:lnTo>
                    <a:pt x="745" y="1948"/>
                  </a:lnTo>
                  <a:lnTo>
                    <a:pt x="752" y="1970"/>
                  </a:lnTo>
                  <a:lnTo>
                    <a:pt x="762" y="1990"/>
                  </a:lnTo>
                  <a:lnTo>
                    <a:pt x="772" y="2010"/>
                  </a:lnTo>
                  <a:lnTo>
                    <a:pt x="782" y="2029"/>
                  </a:lnTo>
                  <a:lnTo>
                    <a:pt x="794" y="2048"/>
                  </a:lnTo>
                  <a:lnTo>
                    <a:pt x="807" y="2066"/>
                  </a:lnTo>
                  <a:lnTo>
                    <a:pt x="820" y="2083"/>
                  </a:lnTo>
                  <a:lnTo>
                    <a:pt x="835" y="2101"/>
                  </a:lnTo>
                  <a:lnTo>
                    <a:pt x="849" y="2116"/>
                  </a:lnTo>
                  <a:lnTo>
                    <a:pt x="865" y="2132"/>
                  </a:lnTo>
                  <a:lnTo>
                    <a:pt x="881" y="2147"/>
                  </a:lnTo>
                  <a:lnTo>
                    <a:pt x="899" y="2162"/>
                  </a:lnTo>
                  <a:lnTo>
                    <a:pt x="916" y="2175"/>
                  </a:lnTo>
                  <a:lnTo>
                    <a:pt x="935" y="2186"/>
                  </a:lnTo>
                  <a:lnTo>
                    <a:pt x="954" y="2198"/>
                  </a:lnTo>
                  <a:lnTo>
                    <a:pt x="973" y="2209"/>
                  </a:lnTo>
                  <a:lnTo>
                    <a:pt x="993" y="2218"/>
                  </a:lnTo>
                  <a:lnTo>
                    <a:pt x="1013" y="2227"/>
                  </a:lnTo>
                  <a:lnTo>
                    <a:pt x="1034" y="2236"/>
                  </a:lnTo>
                  <a:lnTo>
                    <a:pt x="1055" y="2243"/>
                  </a:lnTo>
                  <a:lnTo>
                    <a:pt x="1077" y="2249"/>
                  </a:lnTo>
                  <a:lnTo>
                    <a:pt x="1099" y="2253"/>
                  </a:lnTo>
                  <a:lnTo>
                    <a:pt x="1121" y="2257"/>
                  </a:lnTo>
                  <a:lnTo>
                    <a:pt x="1144" y="2260"/>
                  </a:lnTo>
                  <a:lnTo>
                    <a:pt x="1167" y="2262"/>
                  </a:lnTo>
                  <a:lnTo>
                    <a:pt x="1190" y="2262"/>
                  </a:lnTo>
                  <a:lnTo>
                    <a:pt x="1215" y="2262"/>
                  </a:lnTo>
                  <a:lnTo>
                    <a:pt x="1240" y="2260"/>
                  </a:lnTo>
                  <a:lnTo>
                    <a:pt x="1263" y="2257"/>
                  </a:lnTo>
                  <a:lnTo>
                    <a:pt x="1286" y="2253"/>
                  </a:lnTo>
                  <a:lnTo>
                    <a:pt x="1309" y="2247"/>
                  </a:lnTo>
                  <a:lnTo>
                    <a:pt x="1333" y="2241"/>
                  </a:lnTo>
                  <a:lnTo>
                    <a:pt x="1354" y="2233"/>
                  </a:lnTo>
                  <a:lnTo>
                    <a:pt x="1376" y="2224"/>
                  </a:lnTo>
                  <a:lnTo>
                    <a:pt x="1396" y="2215"/>
                  </a:lnTo>
                  <a:lnTo>
                    <a:pt x="1417" y="2204"/>
                  </a:lnTo>
                  <a:lnTo>
                    <a:pt x="1437" y="2192"/>
                  </a:lnTo>
                  <a:lnTo>
                    <a:pt x="1456" y="2180"/>
                  </a:lnTo>
                  <a:lnTo>
                    <a:pt x="1475" y="2167"/>
                  </a:lnTo>
                  <a:lnTo>
                    <a:pt x="1494" y="2153"/>
                  </a:lnTo>
                  <a:lnTo>
                    <a:pt x="1511" y="2137"/>
                  </a:lnTo>
                  <a:lnTo>
                    <a:pt x="1527" y="2121"/>
                  </a:lnTo>
                  <a:lnTo>
                    <a:pt x="1543" y="2105"/>
                  </a:lnTo>
                  <a:lnTo>
                    <a:pt x="1558" y="2087"/>
                  </a:lnTo>
                  <a:lnTo>
                    <a:pt x="1572" y="2069"/>
                  </a:lnTo>
                  <a:lnTo>
                    <a:pt x="1585" y="2050"/>
                  </a:lnTo>
                  <a:lnTo>
                    <a:pt x="1598" y="2031"/>
                  </a:lnTo>
                  <a:lnTo>
                    <a:pt x="1610" y="2010"/>
                  </a:lnTo>
                  <a:lnTo>
                    <a:pt x="1620" y="1990"/>
                  </a:lnTo>
                  <a:lnTo>
                    <a:pt x="1629" y="1968"/>
                  </a:lnTo>
                  <a:lnTo>
                    <a:pt x="1637" y="1947"/>
                  </a:lnTo>
                  <a:lnTo>
                    <a:pt x="1645" y="1925"/>
                  </a:lnTo>
                  <a:lnTo>
                    <a:pt x="1652" y="1902"/>
                  </a:lnTo>
                  <a:lnTo>
                    <a:pt x="1658" y="1878"/>
                  </a:lnTo>
                  <a:lnTo>
                    <a:pt x="1661" y="1855"/>
                  </a:lnTo>
                  <a:lnTo>
                    <a:pt x="1665" y="1830"/>
                  </a:lnTo>
                  <a:lnTo>
                    <a:pt x="1667" y="1806"/>
                  </a:lnTo>
                  <a:lnTo>
                    <a:pt x="1667" y="1781"/>
                  </a:lnTo>
                  <a:lnTo>
                    <a:pt x="1667" y="1780"/>
                  </a:lnTo>
                  <a:lnTo>
                    <a:pt x="1667" y="1778"/>
                  </a:lnTo>
                  <a:lnTo>
                    <a:pt x="1667" y="1777"/>
                  </a:lnTo>
                  <a:lnTo>
                    <a:pt x="1667" y="1775"/>
                  </a:lnTo>
                  <a:lnTo>
                    <a:pt x="1667" y="1774"/>
                  </a:lnTo>
                  <a:lnTo>
                    <a:pt x="1667" y="1772"/>
                  </a:lnTo>
                  <a:lnTo>
                    <a:pt x="1690" y="1788"/>
                  </a:lnTo>
                  <a:lnTo>
                    <a:pt x="1713" y="1803"/>
                  </a:lnTo>
                  <a:lnTo>
                    <a:pt x="1738" y="1814"/>
                  </a:lnTo>
                  <a:lnTo>
                    <a:pt x="1761" y="1827"/>
                  </a:lnTo>
                  <a:lnTo>
                    <a:pt x="1786" y="1838"/>
                  </a:lnTo>
                  <a:lnTo>
                    <a:pt x="1812" y="1846"/>
                  </a:lnTo>
                  <a:lnTo>
                    <a:pt x="1836" y="1855"/>
                  </a:lnTo>
                  <a:lnTo>
                    <a:pt x="1863" y="1861"/>
                  </a:lnTo>
                  <a:lnTo>
                    <a:pt x="1887" y="1867"/>
                  </a:lnTo>
                  <a:lnTo>
                    <a:pt x="1913" y="1870"/>
                  </a:lnTo>
                  <a:lnTo>
                    <a:pt x="1939" y="1872"/>
                  </a:lnTo>
                  <a:lnTo>
                    <a:pt x="1966" y="1872"/>
                  </a:lnTo>
                  <a:lnTo>
                    <a:pt x="1990" y="1872"/>
                  </a:lnTo>
                  <a:lnTo>
                    <a:pt x="2016" y="1870"/>
                  </a:lnTo>
                  <a:lnTo>
                    <a:pt x="2041" y="1867"/>
                  </a:lnTo>
                  <a:lnTo>
                    <a:pt x="2066" y="1861"/>
                  </a:lnTo>
                  <a:lnTo>
                    <a:pt x="2088" y="1855"/>
                  </a:lnTo>
                  <a:lnTo>
                    <a:pt x="2108" y="1848"/>
                  </a:lnTo>
                  <a:lnTo>
                    <a:pt x="2128" y="1839"/>
                  </a:lnTo>
                  <a:lnTo>
                    <a:pt x="2147" y="1830"/>
                  </a:lnTo>
                  <a:lnTo>
                    <a:pt x="2166" y="1820"/>
                  </a:lnTo>
                  <a:lnTo>
                    <a:pt x="2183" y="1809"/>
                  </a:lnTo>
                  <a:lnTo>
                    <a:pt x="2199" y="1797"/>
                  </a:lnTo>
                  <a:lnTo>
                    <a:pt x="2215" y="1784"/>
                  </a:lnTo>
                  <a:lnTo>
                    <a:pt x="2230" y="1769"/>
                  </a:lnTo>
                  <a:lnTo>
                    <a:pt x="2244" y="1755"/>
                  </a:lnTo>
                  <a:lnTo>
                    <a:pt x="2257" y="1739"/>
                  </a:lnTo>
                  <a:lnTo>
                    <a:pt x="2271" y="1723"/>
                  </a:lnTo>
                  <a:lnTo>
                    <a:pt x="2281" y="1707"/>
                  </a:lnTo>
                  <a:lnTo>
                    <a:pt x="2291" y="1688"/>
                  </a:lnTo>
                  <a:lnTo>
                    <a:pt x="2301" y="1671"/>
                  </a:lnTo>
                  <a:lnTo>
                    <a:pt x="2310" y="1652"/>
                  </a:lnTo>
                  <a:lnTo>
                    <a:pt x="2317" y="1631"/>
                  </a:lnTo>
                  <a:lnTo>
                    <a:pt x="2323" y="1612"/>
                  </a:lnTo>
                  <a:lnTo>
                    <a:pt x="2329" y="1592"/>
                  </a:lnTo>
                  <a:lnTo>
                    <a:pt x="2333" y="1570"/>
                  </a:lnTo>
                  <a:lnTo>
                    <a:pt x="2336" y="1550"/>
                  </a:lnTo>
                  <a:lnTo>
                    <a:pt x="2339" y="1528"/>
                  </a:lnTo>
                  <a:lnTo>
                    <a:pt x="2339" y="1505"/>
                  </a:lnTo>
                  <a:lnTo>
                    <a:pt x="2339" y="1483"/>
                  </a:lnTo>
                  <a:lnTo>
                    <a:pt x="2339" y="1460"/>
                  </a:lnTo>
                  <a:lnTo>
                    <a:pt x="2336" y="1438"/>
                  </a:lnTo>
                  <a:lnTo>
                    <a:pt x="2333" y="1415"/>
                  </a:lnTo>
                  <a:lnTo>
                    <a:pt x="2329" y="1392"/>
                  </a:lnTo>
                  <a:lnTo>
                    <a:pt x="2323" y="1368"/>
                  </a:lnTo>
                  <a:lnTo>
                    <a:pt x="2316" y="1344"/>
                  </a:lnTo>
                  <a:lnTo>
                    <a:pt x="2308" y="1321"/>
                  </a:lnTo>
                  <a:lnTo>
                    <a:pt x="2300" y="1297"/>
                  </a:lnTo>
                  <a:lnTo>
                    <a:pt x="2285" y="1265"/>
                  </a:lnTo>
                  <a:lnTo>
                    <a:pt x="2268" y="1233"/>
                  </a:lnTo>
                  <a:lnTo>
                    <a:pt x="2250" y="1204"/>
                  </a:lnTo>
                  <a:lnTo>
                    <a:pt x="2230" y="1175"/>
                  </a:lnTo>
                  <a:lnTo>
                    <a:pt x="2210" y="1148"/>
                  </a:lnTo>
                  <a:lnTo>
                    <a:pt x="2186" y="1123"/>
                  </a:lnTo>
                  <a:lnTo>
                    <a:pt x="2163" y="1098"/>
                  </a:lnTo>
                  <a:lnTo>
                    <a:pt x="2138" y="1075"/>
                  </a:lnTo>
                  <a:lnTo>
                    <a:pt x="2165" y="1036"/>
                  </a:lnTo>
                  <a:lnTo>
                    <a:pt x="2189" y="995"/>
                  </a:lnTo>
                  <a:lnTo>
                    <a:pt x="2210" y="953"/>
                  </a:lnTo>
                  <a:lnTo>
                    <a:pt x="2228" y="911"/>
                  </a:lnTo>
                  <a:lnTo>
                    <a:pt x="2243" y="867"/>
                  </a:lnTo>
                  <a:lnTo>
                    <a:pt x="2256" y="825"/>
                  </a:lnTo>
                  <a:lnTo>
                    <a:pt x="2266" y="783"/>
                  </a:lnTo>
                  <a:lnTo>
                    <a:pt x="2272" y="740"/>
                  </a:lnTo>
                  <a:lnTo>
                    <a:pt x="2275" y="719"/>
                  </a:lnTo>
                  <a:lnTo>
                    <a:pt x="2276" y="699"/>
                  </a:lnTo>
                  <a:lnTo>
                    <a:pt x="2276" y="677"/>
                  </a:lnTo>
                  <a:lnTo>
                    <a:pt x="2276" y="657"/>
                  </a:lnTo>
                  <a:lnTo>
                    <a:pt x="2276" y="636"/>
                  </a:lnTo>
                  <a:lnTo>
                    <a:pt x="2275" y="618"/>
                  </a:lnTo>
                  <a:lnTo>
                    <a:pt x="2272" y="597"/>
                  </a:lnTo>
                  <a:lnTo>
                    <a:pt x="2269" y="578"/>
                  </a:lnTo>
                  <a:lnTo>
                    <a:pt x="2265" y="559"/>
                  </a:lnTo>
                  <a:lnTo>
                    <a:pt x="2260" y="542"/>
                  </a:lnTo>
                  <a:lnTo>
                    <a:pt x="2255" y="525"/>
                  </a:lnTo>
                  <a:lnTo>
                    <a:pt x="2247" y="507"/>
                  </a:lnTo>
                  <a:lnTo>
                    <a:pt x="2240" y="490"/>
                  </a:lnTo>
                  <a:lnTo>
                    <a:pt x="2233" y="474"/>
                  </a:lnTo>
                  <a:lnTo>
                    <a:pt x="2224" y="458"/>
                  </a:lnTo>
                  <a:lnTo>
                    <a:pt x="2214" y="443"/>
                  </a:lnTo>
                  <a:lnTo>
                    <a:pt x="2204" y="430"/>
                  </a:lnTo>
                  <a:lnTo>
                    <a:pt x="2194" y="417"/>
                  </a:lnTo>
                  <a:lnTo>
                    <a:pt x="2183" y="407"/>
                  </a:lnTo>
                  <a:lnTo>
                    <a:pt x="2173" y="395"/>
                  </a:lnTo>
                  <a:lnTo>
                    <a:pt x="2162" y="385"/>
                  </a:lnTo>
                  <a:lnTo>
                    <a:pt x="2150" y="376"/>
                  </a:lnTo>
                  <a:lnTo>
                    <a:pt x="2137" y="368"/>
                  </a:lnTo>
                  <a:lnTo>
                    <a:pt x="2124" y="360"/>
                  </a:lnTo>
                  <a:lnTo>
                    <a:pt x="2112" y="355"/>
                  </a:lnTo>
                  <a:lnTo>
                    <a:pt x="2098" y="347"/>
                  </a:lnTo>
                  <a:lnTo>
                    <a:pt x="2085" y="343"/>
                  </a:lnTo>
                  <a:lnTo>
                    <a:pt x="2070" y="337"/>
                  </a:lnTo>
                  <a:lnTo>
                    <a:pt x="2056" y="334"/>
                  </a:lnTo>
                  <a:lnTo>
                    <a:pt x="2041" y="331"/>
                  </a:lnTo>
                  <a:lnTo>
                    <a:pt x="2027" y="329"/>
                  </a:lnTo>
                  <a:lnTo>
                    <a:pt x="2012" y="327"/>
                  </a:lnTo>
                  <a:lnTo>
                    <a:pt x="1996" y="326"/>
                  </a:lnTo>
                  <a:lnTo>
                    <a:pt x="1982" y="326"/>
                  </a:lnTo>
                  <a:lnTo>
                    <a:pt x="1966" y="326"/>
                  </a:lnTo>
                  <a:lnTo>
                    <a:pt x="1950" y="327"/>
                  </a:lnTo>
                  <a:lnTo>
                    <a:pt x="1918" y="333"/>
                  </a:lnTo>
                  <a:lnTo>
                    <a:pt x="1884" y="340"/>
                  </a:lnTo>
                  <a:lnTo>
                    <a:pt x="1852" y="350"/>
                  </a:lnTo>
                  <a:lnTo>
                    <a:pt x="1819" y="363"/>
                  </a:lnTo>
                  <a:lnTo>
                    <a:pt x="1787" y="379"/>
                  </a:lnTo>
                  <a:lnTo>
                    <a:pt x="1754" y="39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fontAlgn="base">
                <a:spcAft>
                  <a:spcPct val="0"/>
                </a:spcAft>
                <a:buFontTx/>
                <a:buNone/>
              </a:pPr>
              <a:r>
                <a:rPr lang="en-US" altLang="zh-TW" sz="1600" b="1" dirty="0">
                  <a:solidFill>
                    <a:srgbClr val="000066"/>
                  </a:solidFill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internet</a:t>
              </a:r>
            </a:p>
          </p:txBody>
        </p:sp>
        <p:cxnSp>
          <p:nvCxnSpPr>
            <p:cNvPr id="13" name="直線接點 12"/>
            <p:cNvCxnSpPr>
              <a:endCxn id="5" idx="1"/>
            </p:cNvCxnSpPr>
            <p:nvPr/>
          </p:nvCxnSpPr>
          <p:spPr>
            <a:xfrm flipV="1">
              <a:off x="1693843" y="2439048"/>
              <a:ext cx="1044755" cy="2514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flipH="1" flipV="1">
              <a:off x="1741072" y="3198507"/>
              <a:ext cx="997526" cy="2578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字方塊 18"/>
            <p:cNvSpPr txBox="1"/>
            <p:nvPr/>
          </p:nvSpPr>
          <p:spPr>
            <a:xfrm>
              <a:off x="1821896" y="2163059"/>
              <a:ext cx="794737" cy="447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國際頻寬</a:t>
              </a:r>
              <a:endPara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1G * 2</a:t>
              </a:r>
              <a:endPara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2502147" y="1747055"/>
              <a:ext cx="13337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/>
                <a:t>WAN 1 Router</a:t>
              </a:r>
              <a:endParaRPr lang="zh-TW" altLang="en-US" sz="1400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2502147" y="3882312"/>
              <a:ext cx="13337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/>
                <a:t>WAN 2 Router</a:t>
              </a:r>
              <a:endParaRPr lang="zh-TW" altLang="en-US" sz="1400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1904433" y="3195655"/>
              <a:ext cx="602827" cy="631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/>
                <a:t>ASCC</a:t>
              </a:r>
            </a:p>
            <a:p>
              <a:endParaRPr lang="en-US" altLang="zh-TW" sz="1400" dirty="0" smtClean="0"/>
            </a:p>
            <a:p>
              <a:r>
                <a:rPr lang="en-US" altLang="zh-TW" sz="1400" dirty="0" err="1" smtClean="0"/>
                <a:t>TANet</a:t>
              </a:r>
              <a:endParaRPr lang="zh-TW" altLang="en-US" sz="1400" dirty="0"/>
            </a:p>
          </p:txBody>
        </p:sp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3230" y="1931721"/>
              <a:ext cx="491882" cy="1029564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3230" y="3086522"/>
              <a:ext cx="491882" cy="1029564"/>
            </a:xfrm>
            <a:prstGeom prst="rect">
              <a:avLst/>
            </a:prstGeom>
          </p:spPr>
        </p:pic>
        <p:cxnSp>
          <p:nvCxnSpPr>
            <p:cNvPr id="29" name="直線接點 28"/>
            <p:cNvCxnSpPr>
              <a:stCxn id="5" idx="3"/>
              <a:endCxn id="26" idx="1"/>
            </p:cNvCxnSpPr>
            <p:nvPr/>
          </p:nvCxnSpPr>
          <p:spPr>
            <a:xfrm>
              <a:off x="3404426" y="2439047"/>
              <a:ext cx="1078804" cy="74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>
              <a:stCxn id="6" idx="3"/>
              <a:endCxn id="27" idx="1"/>
            </p:cNvCxnSpPr>
            <p:nvPr/>
          </p:nvCxnSpPr>
          <p:spPr>
            <a:xfrm flipV="1">
              <a:off x="3404426" y="3601305"/>
              <a:ext cx="1078804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>
              <a:stCxn id="26" idx="2"/>
              <a:endCxn id="27" idx="0"/>
            </p:cNvCxnSpPr>
            <p:nvPr/>
          </p:nvCxnSpPr>
          <p:spPr>
            <a:xfrm>
              <a:off x="4729171" y="2961286"/>
              <a:ext cx="0" cy="1252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>
              <a:stCxn id="6" idx="3"/>
              <a:endCxn id="26" idx="1"/>
            </p:cNvCxnSpPr>
            <p:nvPr/>
          </p:nvCxnSpPr>
          <p:spPr>
            <a:xfrm flipV="1">
              <a:off x="3404426" y="2446503"/>
              <a:ext cx="1078804" cy="11548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>
              <a:stCxn id="5" idx="3"/>
              <a:endCxn id="27" idx="1"/>
            </p:cNvCxnSpPr>
            <p:nvPr/>
          </p:nvCxnSpPr>
          <p:spPr>
            <a:xfrm>
              <a:off x="3404426" y="2439048"/>
              <a:ext cx="1078804" cy="11622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>
              <a:stCxn id="27" idx="3"/>
              <a:endCxn id="54" idx="1"/>
            </p:cNvCxnSpPr>
            <p:nvPr/>
          </p:nvCxnSpPr>
          <p:spPr>
            <a:xfrm>
              <a:off x="4975111" y="3601305"/>
              <a:ext cx="2409843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48" descr="A10 Thunder_ADC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1002" y="2829534"/>
              <a:ext cx="1110684" cy="388739"/>
            </a:xfrm>
            <a:prstGeom prst="rect">
              <a:avLst/>
            </a:prstGeom>
          </p:spPr>
        </p:pic>
        <p:cxnSp>
          <p:nvCxnSpPr>
            <p:cNvPr id="60" name="直線接點 59"/>
            <p:cNvCxnSpPr>
              <a:stCxn id="26" idx="3"/>
              <a:endCxn id="58" idx="1"/>
            </p:cNvCxnSpPr>
            <p:nvPr/>
          </p:nvCxnSpPr>
          <p:spPr>
            <a:xfrm>
              <a:off x="4975112" y="2446503"/>
              <a:ext cx="1035890" cy="5774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文字方塊 62"/>
            <p:cNvSpPr txBox="1"/>
            <p:nvPr/>
          </p:nvSpPr>
          <p:spPr>
            <a:xfrm>
              <a:off x="5574809" y="3198507"/>
              <a:ext cx="518268" cy="273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/>
                <a:t>Net1</a:t>
              </a:r>
              <a:endParaRPr lang="zh-TW" altLang="en-US" sz="1400" dirty="0"/>
            </a:p>
          </p:txBody>
        </p:sp>
        <p:sp>
          <p:nvSpPr>
            <p:cNvPr id="64" name="文字方塊 63"/>
            <p:cNvSpPr txBox="1"/>
            <p:nvPr/>
          </p:nvSpPr>
          <p:spPr>
            <a:xfrm>
              <a:off x="5529572" y="2654572"/>
              <a:ext cx="518268" cy="273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/>
                <a:t>Net2</a:t>
              </a:r>
              <a:endParaRPr lang="zh-TW" altLang="en-US" sz="1400" dirty="0"/>
            </a:p>
          </p:txBody>
        </p:sp>
        <p:pic>
          <p:nvPicPr>
            <p:cNvPr id="7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4" t="21594" r="6372" b="20888"/>
            <a:stretch>
              <a:fillRect/>
            </a:stretch>
          </p:blipFill>
          <p:spPr bwMode="auto">
            <a:xfrm>
              <a:off x="5804977" y="3993164"/>
              <a:ext cx="1270940" cy="564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2" name="直線接點 71"/>
            <p:cNvCxnSpPr/>
            <p:nvPr/>
          </p:nvCxnSpPr>
          <p:spPr>
            <a:xfrm>
              <a:off x="6261770" y="3230963"/>
              <a:ext cx="0" cy="762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/>
            <p:nvPr/>
          </p:nvCxnSpPr>
          <p:spPr>
            <a:xfrm flipH="1">
              <a:off x="6376070" y="3195655"/>
              <a:ext cx="1576" cy="797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接點 73"/>
            <p:cNvCxnSpPr/>
            <p:nvPr/>
          </p:nvCxnSpPr>
          <p:spPr>
            <a:xfrm flipH="1">
              <a:off x="6490370" y="3187440"/>
              <a:ext cx="1" cy="80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接點 74"/>
            <p:cNvCxnSpPr/>
            <p:nvPr/>
          </p:nvCxnSpPr>
          <p:spPr>
            <a:xfrm>
              <a:off x="6604670" y="3312604"/>
              <a:ext cx="0" cy="6805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文字方塊 77"/>
            <p:cNvSpPr txBox="1"/>
            <p:nvPr/>
          </p:nvSpPr>
          <p:spPr>
            <a:xfrm>
              <a:off x="6490371" y="3766000"/>
              <a:ext cx="11191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/>
                <a:t>GE UTP * 4</a:t>
              </a:r>
              <a:endParaRPr lang="zh-TW" altLang="en-US" sz="1400" dirty="0"/>
            </a:p>
          </p:txBody>
        </p:sp>
        <p:sp>
          <p:nvSpPr>
            <p:cNvPr id="80" name="文字方塊 79"/>
            <p:cNvSpPr txBox="1"/>
            <p:nvPr/>
          </p:nvSpPr>
          <p:spPr>
            <a:xfrm>
              <a:off x="6180033" y="4504600"/>
              <a:ext cx="821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/>
                <a:t>CF5000</a:t>
              </a:r>
              <a:endParaRPr lang="zh-TW" altLang="en-US" sz="1400" dirty="0"/>
            </a:p>
          </p:txBody>
        </p:sp>
        <p:sp>
          <p:nvSpPr>
            <p:cNvPr id="115" name="橢圓 114"/>
            <p:cNvSpPr/>
            <p:nvPr/>
          </p:nvSpPr>
          <p:spPr>
            <a:xfrm>
              <a:off x="6139899" y="3396691"/>
              <a:ext cx="579199" cy="22078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4369964" y="1550143"/>
              <a:ext cx="11125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400" b="1" dirty="0" smtClean="0"/>
                <a:t>N7K WAN1</a:t>
              </a:r>
              <a:endParaRPr lang="zh-TW" altLang="en-US" sz="1400" b="1" dirty="0"/>
            </a:p>
          </p:txBody>
        </p:sp>
        <p:sp>
          <p:nvSpPr>
            <p:cNvPr id="39" name="矩形 38"/>
            <p:cNvSpPr/>
            <p:nvPr/>
          </p:nvSpPr>
          <p:spPr>
            <a:xfrm>
              <a:off x="4407858" y="4116011"/>
              <a:ext cx="11125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400" b="1" dirty="0" smtClean="0"/>
                <a:t>N7K WAN2</a:t>
              </a:r>
              <a:endParaRPr lang="zh-TW" altLang="en-US" sz="1400" b="1" dirty="0"/>
            </a:p>
          </p:txBody>
        </p:sp>
        <p:sp>
          <p:nvSpPr>
            <p:cNvPr id="41" name="矩形 40"/>
            <p:cNvSpPr/>
            <p:nvPr/>
          </p:nvSpPr>
          <p:spPr>
            <a:xfrm>
              <a:off x="3371159" y="2251650"/>
              <a:ext cx="9108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400" b="1" dirty="0" err="1" smtClean="0"/>
                <a:t>Vlan</a:t>
              </a:r>
              <a:r>
                <a:rPr lang="en-US" altLang="zh-TW" sz="1400" b="1" dirty="0" smtClean="0"/>
                <a:t> 981</a:t>
              </a:r>
              <a:endParaRPr lang="zh-TW" altLang="en-US" sz="1400" b="1" dirty="0"/>
            </a:p>
          </p:txBody>
        </p:sp>
        <p:sp>
          <p:nvSpPr>
            <p:cNvPr id="42" name="矩形 41"/>
            <p:cNvSpPr/>
            <p:nvPr/>
          </p:nvSpPr>
          <p:spPr>
            <a:xfrm>
              <a:off x="3404426" y="3387190"/>
              <a:ext cx="9108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400" b="1" dirty="0" err="1" smtClean="0"/>
                <a:t>Vlan</a:t>
              </a:r>
              <a:r>
                <a:rPr lang="en-US" altLang="zh-TW" sz="1400" b="1" dirty="0" smtClean="0"/>
                <a:t> 982</a:t>
              </a:r>
              <a:endParaRPr lang="zh-TW" altLang="en-US" sz="1400" b="1" dirty="0"/>
            </a:p>
          </p:txBody>
        </p:sp>
        <p:sp>
          <p:nvSpPr>
            <p:cNvPr id="3" name="矩形 2"/>
            <p:cNvSpPr/>
            <p:nvPr/>
          </p:nvSpPr>
          <p:spPr>
            <a:xfrm>
              <a:off x="4956556" y="2128333"/>
              <a:ext cx="8210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400" b="1" dirty="0"/>
                <a:t>Eth1/15</a:t>
              </a:r>
              <a:endParaRPr lang="zh-TW" altLang="en-US" sz="1400" b="1" dirty="0"/>
            </a:p>
          </p:txBody>
        </p:sp>
        <p:cxnSp>
          <p:nvCxnSpPr>
            <p:cNvPr id="49" name="直線接點 48"/>
            <p:cNvCxnSpPr>
              <a:stCxn id="27" idx="3"/>
              <a:endCxn id="58" idx="1"/>
            </p:cNvCxnSpPr>
            <p:nvPr/>
          </p:nvCxnSpPr>
          <p:spPr>
            <a:xfrm flipV="1">
              <a:off x="4975112" y="3023904"/>
              <a:ext cx="1035890" cy="57740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圖片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955" y="1931722"/>
              <a:ext cx="491882" cy="1029564"/>
            </a:xfrm>
            <a:prstGeom prst="rect">
              <a:avLst/>
            </a:prstGeom>
          </p:spPr>
        </p:pic>
        <p:pic>
          <p:nvPicPr>
            <p:cNvPr id="54" name="圖片 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955" y="3086523"/>
              <a:ext cx="491882" cy="1029564"/>
            </a:xfrm>
            <a:prstGeom prst="rect">
              <a:avLst/>
            </a:prstGeom>
          </p:spPr>
        </p:pic>
        <p:sp>
          <p:nvSpPr>
            <p:cNvPr id="55" name="矩形 54"/>
            <p:cNvSpPr/>
            <p:nvPr/>
          </p:nvSpPr>
          <p:spPr>
            <a:xfrm>
              <a:off x="4983618" y="3602315"/>
              <a:ext cx="8210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400" b="1" dirty="0"/>
                <a:t>Eth1/15</a:t>
              </a:r>
              <a:endParaRPr lang="zh-TW" altLang="en-US" sz="1400" b="1" dirty="0"/>
            </a:p>
          </p:txBody>
        </p:sp>
        <p:cxnSp>
          <p:nvCxnSpPr>
            <p:cNvPr id="57" name="直線接點 56"/>
            <p:cNvCxnSpPr>
              <a:stCxn id="26" idx="3"/>
              <a:endCxn id="53" idx="1"/>
            </p:cNvCxnSpPr>
            <p:nvPr/>
          </p:nvCxnSpPr>
          <p:spPr>
            <a:xfrm>
              <a:off x="4975111" y="2446504"/>
              <a:ext cx="2409843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矩形 60"/>
            <p:cNvSpPr/>
            <p:nvPr/>
          </p:nvSpPr>
          <p:spPr>
            <a:xfrm>
              <a:off x="7359638" y="1550143"/>
              <a:ext cx="106150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400" b="1" dirty="0" smtClean="0"/>
                <a:t>N7K LAN1</a:t>
              </a:r>
              <a:endParaRPr lang="zh-TW" altLang="en-US" sz="1400" b="1" dirty="0"/>
            </a:p>
          </p:txBody>
        </p:sp>
        <p:sp>
          <p:nvSpPr>
            <p:cNvPr id="65" name="矩形 64"/>
            <p:cNvSpPr/>
            <p:nvPr/>
          </p:nvSpPr>
          <p:spPr>
            <a:xfrm>
              <a:off x="7435284" y="4116087"/>
              <a:ext cx="106150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400" b="1" dirty="0" smtClean="0"/>
                <a:t>N7K LAN2</a:t>
              </a:r>
              <a:endParaRPr lang="zh-TW" altLang="en-US" sz="1400" b="1" dirty="0"/>
            </a:p>
          </p:txBody>
        </p:sp>
        <p:sp>
          <p:nvSpPr>
            <p:cNvPr id="67" name="矩形 66"/>
            <p:cNvSpPr/>
            <p:nvPr/>
          </p:nvSpPr>
          <p:spPr>
            <a:xfrm>
              <a:off x="4975111" y="3187440"/>
              <a:ext cx="755856" cy="273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400" b="1" dirty="0" smtClean="0">
                  <a:solidFill>
                    <a:schemeClr val="accent4">
                      <a:lumMod val="50000"/>
                    </a:schemeClr>
                  </a:solidFill>
                </a:rPr>
                <a:t>Eth1/23</a:t>
              </a:r>
              <a:endParaRPr lang="zh-TW" altLang="en-US" sz="14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4945724" y="2536651"/>
              <a:ext cx="8210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400" b="1" dirty="0" smtClean="0">
                  <a:solidFill>
                    <a:schemeClr val="accent4">
                      <a:lumMod val="50000"/>
                    </a:schemeClr>
                  </a:solidFill>
                </a:rPr>
                <a:t>Eth1/23</a:t>
              </a:r>
              <a:endParaRPr lang="zh-TW" altLang="en-US" sz="14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4" t="21594" r="6372" b="20888"/>
          <a:stretch>
            <a:fillRect/>
          </a:stretch>
        </p:blipFill>
        <p:spPr bwMode="auto">
          <a:xfrm>
            <a:off x="6083542" y="1212440"/>
            <a:ext cx="1443771" cy="6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文字方塊 49"/>
          <p:cNvSpPr txBox="1"/>
          <p:nvPr/>
        </p:nvSpPr>
        <p:spPr>
          <a:xfrm>
            <a:off x="6476695" y="908698"/>
            <a:ext cx="932712" cy="3600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CF5000</a:t>
            </a:r>
            <a:endParaRPr lang="zh-TW" altLang="en-US" sz="1400" dirty="0"/>
          </a:p>
        </p:txBody>
      </p:sp>
      <p:cxnSp>
        <p:nvCxnSpPr>
          <p:cNvPr id="51" name="直線接點 50"/>
          <p:cNvCxnSpPr/>
          <p:nvPr/>
        </p:nvCxnSpPr>
        <p:spPr>
          <a:xfrm>
            <a:off x="6510644" y="1817024"/>
            <a:ext cx="0" cy="751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/>
          <p:nvPr/>
        </p:nvCxnSpPr>
        <p:spPr>
          <a:xfrm>
            <a:off x="6640487" y="1817024"/>
            <a:ext cx="0" cy="751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>
            <a:off x="6770331" y="1817024"/>
            <a:ext cx="0" cy="751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/>
          <p:nvPr/>
        </p:nvCxnSpPr>
        <p:spPr>
          <a:xfrm>
            <a:off x="6900174" y="1817024"/>
            <a:ext cx="0" cy="751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字方塊 65"/>
          <p:cNvSpPr txBox="1"/>
          <p:nvPr/>
        </p:nvSpPr>
        <p:spPr>
          <a:xfrm>
            <a:off x="6805427" y="1772816"/>
            <a:ext cx="1271343" cy="3600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GE UTP * 4</a:t>
            </a:r>
            <a:endParaRPr lang="zh-TW" altLang="en-US" sz="1400" dirty="0"/>
          </a:p>
        </p:txBody>
      </p:sp>
      <p:sp>
        <p:nvSpPr>
          <p:cNvPr id="69" name="橢圓 68"/>
          <p:cNvSpPr/>
          <p:nvPr/>
        </p:nvSpPr>
        <p:spPr>
          <a:xfrm>
            <a:off x="6372200" y="2193007"/>
            <a:ext cx="657962" cy="25829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6" name="直線接點 75"/>
          <p:cNvCxnSpPr/>
          <p:nvPr/>
        </p:nvCxnSpPr>
        <p:spPr>
          <a:xfrm flipH="1" flipV="1">
            <a:off x="1380445" y="3342122"/>
            <a:ext cx="1186828" cy="262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54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/>
              <a:t>國際頻寬用</a:t>
            </a:r>
            <a:r>
              <a:rPr lang="zh-TW" altLang="zh-TW" dirty="0" smtClean="0"/>
              <a:t>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前後兩週比較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3" y="1473324"/>
            <a:ext cx="8908256" cy="404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691680" y="5469031"/>
            <a:ext cx="55322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dirty="0"/>
              <a:t>前後兩週</a:t>
            </a:r>
            <a:r>
              <a:rPr lang="en-US" altLang="zh-TW" dirty="0"/>
              <a:t>: </a:t>
            </a:r>
            <a:r>
              <a:rPr lang="zh-TW" altLang="zh-TW" dirty="0"/>
              <a:t>週二</a:t>
            </a:r>
            <a:r>
              <a:rPr lang="en-US" altLang="zh-TW" dirty="0"/>
              <a:t> ~ </a:t>
            </a:r>
            <a:r>
              <a:rPr lang="zh-TW" altLang="zh-TW" dirty="0"/>
              <a:t>週四 國際頻寬 用量比較</a:t>
            </a:r>
          </a:p>
          <a:p>
            <a:r>
              <a:rPr lang="zh-TW" altLang="zh-TW" dirty="0"/>
              <a:t>紅色</a:t>
            </a:r>
            <a:r>
              <a:rPr lang="en-US" altLang="zh-TW" dirty="0"/>
              <a:t>: 7/12 00:00 ~ 7/14 12:00</a:t>
            </a:r>
            <a:endParaRPr lang="zh-TW" altLang="zh-TW" dirty="0"/>
          </a:p>
          <a:p>
            <a:r>
              <a:rPr lang="zh-TW" altLang="zh-TW" dirty="0"/>
              <a:t>藍色</a:t>
            </a:r>
            <a:r>
              <a:rPr lang="en-US" altLang="zh-TW" dirty="0"/>
              <a:t>: 7/19 00:00 ~ 7/21 </a:t>
            </a:r>
            <a:r>
              <a:rPr lang="en-US" altLang="zh-TW" dirty="0" smtClean="0"/>
              <a:t>12:00</a:t>
            </a:r>
          </a:p>
          <a:p>
            <a:r>
              <a:rPr lang="en-US" altLang="zh-TW" dirty="0" smtClean="0"/>
              <a:t>Cache </a:t>
            </a:r>
            <a:r>
              <a:rPr lang="en-US" altLang="zh-TW" dirty="0"/>
              <a:t>Server </a:t>
            </a:r>
            <a:r>
              <a:rPr lang="zh-TW" altLang="zh-TW" dirty="0" smtClean="0"/>
              <a:t>上線頻寬為</a:t>
            </a:r>
            <a:r>
              <a:rPr lang="zh-TW" altLang="zh-TW" dirty="0"/>
              <a:t>前一週</a:t>
            </a:r>
            <a:r>
              <a:rPr lang="en-US" altLang="zh-TW" dirty="0"/>
              <a:t> 77.9%, </a:t>
            </a:r>
            <a:r>
              <a:rPr lang="zh-TW" altLang="zh-TW" dirty="0"/>
              <a:t>節省</a:t>
            </a:r>
            <a:r>
              <a:rPr lang="en-US" altLang="zh-TW" dirty="0"/>
              <a:t> 22.1</a:t>
            </a:r>
            <a:r>
              <a:rPr lang="en-US" altLang="zh-TW" dirty="0" smtClean="0"/>
              <a:t>%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665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/>
              <a:t>國際頻</a:t>
            </a:r>
            <a:r>
              <a:rPr lang="zh-TW" altLang="zh-TW" dirty="0" smtClean="0"/>
              <a:t>寬用量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上</a:t>
            </a:r>
            <a:r>
              <a:rPr lang="zh-TW" altLang="en-US" dirty="0" smtClean="0"/>
              <a:t>學期 </a:t>
            </a:r>
            <a:r>
              <a:rPr lang="en-US" altLang="zh-TW" dirty="0" smtClean="0"/>
              <a:t>vs </a:t>
            </a:r>
            <a:r>
              <a:rPr lang="zh-TW" altLang="en-US" dirty="0" smtClean="0"/>
              <a:t>本學期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619672" y="5537943"/>
            <a:ext cx="53399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上學期與本學期</a:t>
            </a:r>
            <a:r>
              <a:rPr lang="en-US" altLang="zh-TW" dirty="0" smtClean="0"/>
              <a:t>: </a:t>
            </a:r>
            <a:r>
              <a:rPr lang="zh-TW" altLang="zh-TW" dirty="0" smtClean="0"/>
              <a:t>週</a:t>
            </a:r>
            <a:r>
              <a:rPr lang="zh-TW" altLang="en-US" dirty="0" smtClean="0"/>
              <a:t>一</a:t>
            </a:r>
            <a:r>
              <a:rPr lang="en-US" altLang="zh-TW" dirty="0" smtClean="0"/>
              <a:t> </a:t>
            </a:r>
            <a:r>
              <a:rPr lang="en-US" altLang="zh-TW" dirty="0"/>
              <a:t>~ </a:t>
            </a:r>
            <a:r>
              <a:rPr lang="zh-TW" altLang="zh-TW" dirty="0" smtClean="0"/>
              <a:t>週</a:t>
            </a:r>
            <a:r>
              <a:rPr lang="zh-TW" altLang="en-US" dirty="0" smtClean="0"/>
              <a:t>日</a:t>
            </a:r>
            <a:r>
              <a:rPr lang="zh-TW" altLang="zh-TW" dirty="0" smtClean="0"/>
              <a:t> </a:t>
            </a:r>
            <a:r>
              <a:rPr lang="zh-TW" altLang="zh-TW" dirty="0"/>
              <a:t>國際頻寬 用量比較</a:t>
            </a:r>
          </a:p>
          <a:p>
            <a:r>
              <a:rPr lang="zh-TW" altLang="zh-TW" dirty="0" smtClean="0"/>
              <a:t>紅色</a:t>
            </a:r>
            <a:r>
              <a:rPr lang="en-US" altLang="zh-TW" dirty="0" smtClean="0"/>
              <a:t>(</a:t>
            </a:r>
            <a:r>
              <a:rPr lang="zh-TW" altLang="en-US" dirty="0" smtClean="0"/>
              <a:t>上學期</a:t>
            </a:r>
            <a:r>
              <a:rPr lang="en-US" altLang="zh-TW" dirty="0" smtClean="0"/>
              <a:t>): 2016/5/16 ~ 2016/5/22</a:t>
            </a:r>
            <a:endParaRPr lang="zh-TW" altLang="zh-TW" dirty="0"/>
          </a:p>
          <a:p>
            <a:r>
              <a:rPr lang="zh-TW" altLang="en-US" dirty="0" smtClean="0"/>
              <a:t>綠</a:t>
            </a:r>
            <a:r>
              <a:rPr lang="zh-TW" altLang="zh-TW" dirty="0" smtClean="0"/>
              <a:t>色</a:t>
            </a:r>
            <a:r>
              <a:rPr lang="en-US" altLang="zh-TW" dirty="0" smtClean="0"/>
              <a:t>(</a:t>
            </a:r>
            <a:r>
              <a:rPr lang="zh-TW" altLang="en-US" dirty="0" smtClean="0"/>
              <a:t>本學期</a:t>
            </a:r>
            <a:r>
              <a:rPr lang="en-US" altLang="zh-TW" dirty="0" smtClean="0"/>
              <a:t>): 2016/9/19 </a:t>
            </a:r>
            <a:r>
              <a:rPr lang="en-US" altLang="zh-TW" dirty="0"/>
              <a:t>~ </a:t>
            </a:r>
            <a:r>
              <a:rPr lang="en-US" altLang="zh-TW" dirty="0" smtClean="0"/>
              <a:t>2016/9/26</a:t>
            </a:r>
          </a:p>
          <a:p>
            <a:r>
              <a:rPr lang="en-US" altLang="zh-TW" dirty="0" smtClean="0"/>
              <a:t>Cache </a:t>
            </a:r>
            <a:r>
              <a:rPr lang="en-US" altLang="zh-TW" dirty="0"/>
              <a:t>Server </a:t>
            </a:r>
            <a:r>
              <a:rPr lang="zh-TW" altLang="en-US" dirty="0"/>
              <a:t>上線</a:t>
            </a:r>
            <a:r>
              <a:rPr lang="zh-TW" altLang="zh-TW" dirty="0" smtClean="0"/>
              <a:t>頻寬</a:t>
            </a:r>
            <a:r>
              <a:rPr lang="zh-TW" altLang="en-US" dirty="0" smtClean="0"/>
              <a:t>為上學期</a:t>
            </a:r>
            <a:r>
              <a:rPr lang="en-US" altLang="zh-TW" dirty="0" smtClean="0"/>
              <a:t> 67%, </a:t>
            </a:r>
            <a:r>
              <a:rPr lang="zh-TW" altLang="zh-TW" dirty="0"/>
              <a:t>節省</a:t>
            </a:r>
            <a:r>
              <a:rPr lang="en-US" altLang="zh-TW" dirty="0"/>
              <a:t> </a:t>
            </a:r>
            <a:r>
              <a:rPr lang="en-US" altLang="zh-TW" dirty="0" smtClean="0"/>
              <a:t>33.3%</a:t>
            </a:r>
            <a:endParaRPr lang="zh-TW" altLang="zh-TW" dirty="0"/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412776"/>
            <a:ext cx="8136902" cy="413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93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/>
              <a:t>國際頻寬用量</a:t>
            </a:r>
            <a:r>
              <a:rPr lang="zh-TW" altLang="zh-TW" dirty="0" smtClean="0"/>
              <a:t>比較</a:t>
            </a:r>
            <a:r>
              <a:rPr lang="en-US" altLang="zh-TW" dirty="0" smtClean="0"/>
              <a:t>-</a:t>
            </a:r>
            <a:r>
              <a:rPr lang="zh-TW" altLang="en-US" dirty="0" smtClean="0"/>
              <a:t> </a:t>
            </a:r>
            <a:r>
              <a:rPr lang="en-US" altLang="zh-TW" dirty="0" smtClean="0"/>
              <a:t>By</a:t>
            </a:r>
            <a:r>
              <a:rPr lang="zh-TW" altLang="en-US" dirty="0"/>
              <a:t> </a:t>
            </a:r>
            <a:r>
              <a:rPr lang="en-US" altLang="zh-TW" dirty="0" smtClean="0"/>
              <a:t>Week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9/7~9/26 </a:t>
            </a:r>
            <a:r>
              <a:rPr lang="en-US" altLang="zh-TW" dirty="0" err="1"/>
              <a:t>CacheServer</a:t>
            </a:r>
            <a:r>
              <a:rPr lang="en-US" altLang="zh-TW" dirty="0"/>
              <a:t> </a:t>
            </a:r>
            <a:r>
              <a:rPr lang="zh-TW" altLang="en-US" dirty="0"/>
              <a:t>上線</a:t>
            </a:r>
          </a:p>
        </p:txBody>
      </p:sp>
      <p:grpSp>
        <p:nvGrpSpPr>
          <p:cNvPr id="18" name="群組 17"/>
          <p:cNvGrpSpPr/>
          <p:nvPr/>
        </p:nvGrpSpPr>
        <p:grpSpPr>
          <a:xfrm>
            <a:off x="611560" y="1700808"/>
            <a:ext cx="8136904" cy="4320479"/>
            <a:chOff x="1136087" y="1900186"/>
            <a:chExt cx="8540347" cy="440466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087" y="1900186"/>
              <a:ext cx="8540347" cy="4404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直線接點 3"/>
            <p:cNvCxnSpPr/>
            <p:nvPr/>
          </p:nvCxnSpPr>
          <p:spPr>
            <a:xfrm>
              <a:off x="7917084" y="3046381"/>
              <a:ext cx="0" cy="1965457"/>
            </a:xfrm>
            <a:prstGeom prst="line">
              <a:avLst/>
            </a:prstGeom>
            <a:ln w="635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字方塊 4"/>
            <p:cNvSpPr txBox="1"/>
            <p:nvPr/>
          </p:nvSpPr>
          <p:spPr>
            <a:xfrm>
              <a:off x="4324530" y="2513604"/>
              <a:ext cx="2996839" cy="470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2400" b="1" dirty="0" smtClean="0">
                  <a:solidFill>
                    <a:srgbClr val="FF0000"/>
                  </a:solidFill>
                </a:rPr>
                <a:t>Cache Server </a:t>
              </a:r>
              <a:r>
                <a:rPr lang="zh-TW" altLang="en-US" sz="2400" b="1" dirty="0" smtClean="0">
                  <a:solidFill>
                    <a:srgbClr val="FF0000"/>
                  </a:solidFill>
                </a:rPr>
                <a:t>上線</a:t>
              </a:r>
              <a:endParaRPr lang="en-US" altLang="zh-TW" sz="2400" b="1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6" name="直線接點 5"/>
            <p:cNvCxnSpPr/>
            <p:nvPr/>
          </p:nvCxnSpPr>
          <p:spPr>
            <a:xfrm>
              <a:off x="4128079" y="3046381"/>
              <a:ext cx="31140" cy="1965458"/>
            </a:xfrm>
            <a:prstGeom prst="line">
              <a:avLst/>
            </a:prstGeom>
            <a:ln w="635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字方塊 7"/>
            <p:cNvSpPr txBox="1"/>
            <p:nvPr/>
          </p:nvSpPr>
          <p:spPr>
            <a:xfrm>
              <a:off x="8067550" y="2021846"/>
              <a:ext cx="12500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solidFill>
                    <a:srgbClr val="FF0000"/>
                  </a:solidFill>
                </a:rPr>
                <a:t>國際頻</a:t>
              </a:r>
              <a:r>
                <a:rPr lang="zh-TW" altLang="en-US" dirty="0" smtClean="0">
                  <a:solidFill>
                    <a:srgbClr val="FF0000"/>
                  </a:solidFill>
                </a:rPr>
                <a:t>寬</a:t>
              </a:r>
              <a:endParaRPr lang="en-US" altLang="zh-TW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zh-TW" altLang="en-US" dirty="0" smtClean="0">
                  <a:solidFill>
                    <a:srgbClr val="FF0000"/>
                  </a:solidFill>
                </a:rPr>
                <a:t>明顯</a:t>
              </a:r>
              <a:r>
                <a:rPr lang="zh-TW" altLang="en-US" dirty="0">
                  <a:solidFill>
                    <a:srgbClr val="FF0000"/>
                  </a:solidFill>
                </a:rPr>
                <a:t>增加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3552254" y="2771647"/>
              <a:ext cx="1136013" cy="3765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</a:rPr>
                <a:t>2016/9/7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362097" y="2771647"/>
              <a:ext cx="1270611" cy="3765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</a:rPr>
                <a:t>2016/9/26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7963384" y="3046381"/>
              <a:ext cx="1423683" cy="171081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2664105" y="6093296"/>
            <a:ext cx="1907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2016/9/12 </a:t>
            </a:r>
            <a:r>
              <a:rPr lang="zh-TW" altLang="en-US" sz="2000" dirty="0" smtClean="0"/>
              <a:t>開學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8640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Top </a:t>
            </a:r>
            <a:r>
              <a:rPr lang="en-US" altLang="zh-TW" dirty="0" smtClean="0"/>
              <a:t>20 Hosts</a:t>
            </a:r>
            <a:r>
              <a:rPr lang="zh-TW" altLang="en-US" dirty="0" smtClean="0"/>
              <a:t> 佔所有頻寬 </a:t>
            </a:r>
            <a:r>
              <a:rPr lang="en-US" altLang="zh-TW" dirty="0" smtClean="0"/>
              <a:t>%</a:t>
            </a:r>
            <a:br>
              <a:rPr lang="en-US" altLang="zh-TW" dirty="0" smtClean="0"/>
            </a:br>
            <a:r>
              <a:rPr lang="en-US" altLang="zh-TW" dirty="0" smtClean="0"/>
              <a:t>Access Log</a:t>
            </a:r>
            <a:r>
              <a:rPr lang="en-US" altLang="zh-TW" dirty="0" smtClean="0"/>
              <a:t> </a:t>
            </a:r>
            <a:r>
              <a:rPr lang="zh-TW" altLang="en-US" dirty="0"/>
              <a:t>使用 </a:t>
            </a:r>
            <a:r>
              <a:rPr lang="en-US" altLang="zh-TW" dirty="0"/>
              <a:t>ELK </a:t>
            </a:r>
            <a:r>
              <a:rPr lang="zh-TW" altLang="en-US" dirty="0" smtClean="0"/>
              <a:t>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24</a:t>
            </a:fld>
            <a:endParaRPr lang="en-US" altLang="zh-TW"/>
          </a:p>
        </p:txBody>
      </p:sp>
      <p:sp>
        <p:nvSpPr>
          <p:cNvPr id="6" name="文字方塊 5"/>
          <p:cNvSpPr txBox="1"/>
          <p:nvPr/>
        </p:nvSpPr>
        <p:spPr>
          <a:xfrm>
            <a:off x="467544" y="5673442"/>
            <a:ext cx="3347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*.apple.com=23%</a:t>
            </a:r>
          </a:p>
          <a:p>
            <a:r>
              <a:rPr lang="en-US" altLang="zh-TW" sz="2000" dirty="0" smtClean="0">
                <a:solidFill>
                  <a:srgbClr val="FF0000"/>
                </a:solidFill>
              </a:rPr>
              <a:t>*.windowsupdate.com=22%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41097"/>
            <a:ext cx="7272808" cy="418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467544" y="1700808"/>
            <a:ext cx="7272808" cy="216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67544" y="2132856"/>
            <a:ext cx="7272808" cy="216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67544" y="2564904"/>
            <a:ext cx="7272808" cy="3600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67544" y="5157192"/>
            <a:ext cx="7272808" cy="216024"/>
          </a:xfrm>
          <a:prstGeom prst="rect">
            <a:avLst/>
          </a:prstGeom>
          <a:noFill/>
          <a:ln w="25400">
            <a:solidFill>
              <a:srgbClr val="0070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7668344" y="5085184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>
                <a:solidFill>
                  <a:srgbClr val="007033"/>
                </a:solidFill>
              </a:rPr>
              <a:t>hichannel</a:t>
            </a:r>
            <a:endParaRPr lang="en-US" altLang="zh-TW" b="1" dirty="0" smtClean="0">
              <a:solidFill>
                <a:srgbClr val="007033"/>
              </a:solidFill>
            </a:endParaRPr>
          </a:p>
          <a:p>
            <a:r>
              <a:rPr lang="zh-TW" altLang="en-US" b="1" dirty="0" smtClean="0">
                <a:solidFill>
                  <a:srgbClr val="007033"/>
                </a:solidFill>
              </a:rPr>
              <a:t>廣播</a:t>
            </a:r>
            <a:endParaRPr lang="zh-TW" altLang="en-US" b="1" dirty="0">
              <a:solidFill>
                <a:srgbClr val="007033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860032" y="5842719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2016/9/14 9:00~17:00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83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Cache Media </a:t>
            </a:r>
            <a:r>
              <a:rPr lang="en-US" altLang="zh-TW" dirty="0">
                <a:ea typeface="新細明體" pitchFamily="18" charset="-120"/>
              </a:rPr>
              <a:t>&amp; Video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en-US" altLang="zh-TW" dirty="0">
                <a:ea typeface="新細明體" pitchFamily="18" charset="-120"/>
              </a:rPr>
              <a:t>Supports any audio/video file served over HTTP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Progressive download/play 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Flash, HTML5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25</a:t>
            </a:fld>
            <a:endParaRPr lang="en-US" altLang="zh-TW"/>
          </a:p>
        </p:txBody>
      </p:sp>
      <p:pic>
        <p:nvPicPr>
          <p:cNvPr id="5" name="Picture 6" descr="dailymotion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11" b="2072"/>
          <a:stretch>
            <a:fillRect/>
          </a:stretch>
        </p:blipFill>
        <p:spPr bwMode="auto">
          <a:xfrm>
            <a:off x="6919799" y="3874862"/>
            <a:ext cx="14874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youk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30412"/>
            <a:ext cx="21844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HTML5-wow_610x3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7" r="25969"/>
          <a:stretch>
            <a:fillRect/>
          </a:stretch>
        </p:blipFill>
        <p:spPr bwMode="auto">
          <a:xfrm>
            <a:off x="3351461" y="3581967"/>
            <a:ext cx="881062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netflix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611" y="3828824"/>
            <a:ext cx="12525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i2.wp.com/pmcvariety.files.wordpress.com/2013/08/twitch-to-livestream-the-e3-event.jpg?crop=0px%2C2px%2C600px%2C334px&amp;resize=670%2C37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610" y="5030156"/>
            <a:ext cx="944801" cy="53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chinict.org/wp/wp-content/uploads/2010/03/Tudou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461" y="5062965"/>
            <a:ext cx="1127127" cy="46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1.sinaimg.cn/large/7cc0abd5gw1ec6nof485oj20xc0b4t9n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102501"/>
            <a:ext cx="1376169" cy="45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youtube-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392" y="4850650"/>
            <a:ext cx="1180628" cy="83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09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Twitch.tv - </a:t>
            </a:r>
            <a:r>
              <a:rPr lang="en-US" altLang="zh-TW" dirty="0" smtClean="0"/>
              <a:t>Live </a:t>
            </a:r>
            <a:r>
              <a:rPr lang="en-US" altLang="zh-TW" dirty="0"/>
              <a:t>streaming video Online Game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26</a:t>
            </a:fld>
            <a:endParaRPr lang="en-US" altLang="zh-TW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602506"/>
            <a:ext cx="8852563" cy="411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950" y="2536092"/>
            <a:ext cx="4111498" cy="252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橢圓 9"/>
          <p:cNvSpPr/>
          <p:nvPr/>
        </p:nvSpPr>
        <p:spPr>
          <a:xfrm>
            <a:off x="4833256" y="2536092"/>
            <a:ext cx="663192" cy="3818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9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Twitch.tv </a:t>
            </a:r>
            <a:r>
              <a:rPr lang="zh-TW" altLang="en-US" dirty="0" smtClean="0"/>
              <a:t>實際測試分析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Cache Rate%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27</a:t>
            </a:fld>
            <a:endParaRPr lang="en-US" altLang="zh-TW"/>
          </a:p>
        </p:txBody>
      </p:sp>
      <p:graphicFrame>
        <p:nvGraphicFramePr>
          <p:cNvPr id="5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910815"/>
              </p:ext>
            </p:extLst>
          </p:nvPr>
        </p:nvGraphicFramePr>
        <p:xfrm>
          <a:off x="899593" y="1628800"/>
          <a:ext cx="7344815" cy="4637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1"/>
                <a:gridCol w="2232248"/>
                <a:gridCol w="1800200"/>
                <a:gridCol w="1571771"/>
                <a:gridCol w="1092525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8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</a:t>
                      </a:r>
                      <a:endParaRPr kumimoji="0" lang="en-US" sz="1800" b="1" i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URL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H</a:t>
                      </a:r>
                      <a:r>
                        <a:rPr lang="en-US" sz="18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ost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Cache to </a:t>
                      </a:r>
                      <a:r>
                        <a:rPr lang="en-US" sz="1800" u="none" strike="noStrike" dirty="0" smtClean="0">
                          <a:effectLst/>
                        </a:rPr>
                        <a:t>Client</a:t>
                      </a:r>
                    </a:p>
                    <a:p>
                      <a:pPr algn="ctr" fontAlgn="ctr"/>
                      <a:r>
                        <a:rPr kumimoji="0" lang="en-US" sz="18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(Client)</a:t>
                      </a:r>
                      <a:endParaRPr kumimoji="0"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Web to </a:t>
                      </a:r>
                      <a:r>
                        <a:rPr lang="en-US" sz="1800" u="none" strike="noStrike" dirty="0" smtClean="0">
                          <a:effectLst/>
                        </a:rPr>
                        <a:t>Cache</a:t>
                      </a:r>
                    </a:p>
                    <a:p>
                      <a:pPr algn="ctr" fontAlgn="ctr"/>
                      <a:r>
                        <a:rPr kumimoji="0" lang="en-US" sz="18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(Server)</a:t>
                      </a:r>
                      <a:endParaRPr kumimoji="0"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Cache rate 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player.twitch.tv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29,304,731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29,492,779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-0.64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minixperiment.twitch.tv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3,944,493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270,707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93.14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usher.twitch.tv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2,156,367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2,156,382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spade.twitch.tv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1,390,526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1,390,852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-0.02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api.twitch.tv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765,352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659,111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13.88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www.twitch.tv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340,208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340,208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status.twitch.tv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134,513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79,883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40.61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8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spectre.twitch.tv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77,372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63,363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18.11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irc-ws.chat.twitch.tv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60,424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46,956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22.29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…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加總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38,317,596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34,627,242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9.63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65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備援線路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104</a:t>
            </a:r>
            <a:r>
              <a:rPr lang="zh-TW" altLang="en-US" dirty="0" smtClean="0"/>
              <a:t>年問卷回饋統計：連線</a:t>
            </a:r>
            <a:r>
              <a:rPr lang="zh-TW" altLang="en-US" dirty="0"/>
              <a:t>學校目前遭遇最大困難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28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92896"/>
            <a:ext cx="6249753" cy="394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3059832" y="2996952"/>
            <a:ext cx="1080120" cy="7920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919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備援</a:t>
            </a:r>
            <a:r>
              <a:rPr lang="zh-TW" altLang="en-US" dirty="0" smtClean="0"/>
              <a:t>線路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整理轄下區網中心各單位備援方式</a:t>
            </a:r>
            <a:endParaRPr lang="en-US" altLang="zh-TW" dirty="0" smtClean="0"/>
          </a:p>
          <a:p>
            <a:r>
              <a:rPr lang="en-US" altLang="zh-TW" dirty="0" smtClean="0"/>
              <a:t>Active </a:t>
            </a:r>
            <a:r>
              <a:rPr lang="en-US" altLang="zh-TW" dirty="0"/>
              <a:t>+ Active</a:t>
            </a:r>
          </a:p>
          <a:p>
            <a:pPr lvl="1"/>
            <a:r>
              <a:rPr lang="en-US" altLang="zh-TW" dirty="0"/>
              <a:t>Ether Channel/Port Link Aggregation</a:t>
            </a:r>
          </a:p>
          <a:p>
            <a:pPr lvl="2"/>
            <a:r>
              <a:rPr lang="en-US" altLang="zh-TW" dirty="0"/>
              <a:t>Google Global </a:t>
            </a:r>
            <a:r>
              <a:rPr lang="en-US" altLang="zh-TW" dirty="0" smtClean="0"/>
              <a:t>Cache(10Gx2)</a:t>
            </a:r>
            <a:endParaRPr lang="en-US" altLang="zh-TW" dirty="0"/>
          </a:p>
          <a:p>
            <a:pPr lvl="1"/>
            <a:r>
              <a:rPr lang="zh-TW" altLang="en-US" dirty="0"/>
              <a:t>動態路由 </a:t>
            </a:r>
            <a:r>
              <a:rPr lang="en-US" altLang="zh-TW" dirty="0" err="1" smtClean="0"/>
              <a:t>isis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eBGP</a:t>
            </a:r>
            <a:endParaRPr lang="en-US" altLang="zh-TW" dirty="0"/>
          </a:p>
          <a:p>
            <a:pPr lvl="2"/>
            <a:r>
              <a:rPr lang="zh-TW" altLang="en-US" dirty="0"/>
              <a:t>臺北市教育</a:t>
            </a:r>
            <a:r>
              <a:rPr lang="zh-TW" altLang="en-US" dirty="0" smtClean="0"/>
              <a:t>網</a:t>
            </a:r>
            <a:r>
              <a:rPr lang="en-US" altLang="zh-TW" dirty="0" smtClean="0"/>
              <a:t>(1Gx4)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Hinet</a:t>
            </a:r>
            <a:r>
              <a:rPr lang="en-US" altLang="zh-TW" dirty="0" smtClean="0"/>
              <a:t> peer(1Gx3)</a:t>
            </a:r>
            <a:r>
              <a:rPr lang="zh-TW" altLang="en-US" dirty="0" smtClean="0"/>
              <a:t>、遠傳 </a:t>
            </a:r>
            <a:r>
              <a:rPr lang="en-US" altLang="zh-TW" dirty="0" smtClean="0"/>
              <a:t>peer(1Gx2)</a:t>
            </a:r>
            <a:endParaRPr lang="en-US" altLang="zh-TW" dirty="0"/>
          </a:p>
          <a:p>
            <a:r>
              <a:rPr lang="en-US" altLang="zh-TW" dirty="0"/>
              <a:t>Active + Standby</a:t>
            </a:r>
          </a:p>
          <a:p>
            <a:pPr lvl="1"/>
            <a:r>
              <a:rPr lang="zh-TW" altLang="en-US" dirty="0"/>
              <a:t>靜態路由</a:t>
            </a:r>
            <a:endParaRPr lang="en-US" altLang="zh-TW" dirty="0"/>
          </a:p>
          <a:p>
            <a:pPr lvl="2"/>
            <a:r>
              <a:rPr lang="zh-TW" altLang="en-US" dirty="0"/>
              <a:t>大考中心</a:t>
            </a:r>
            <a:endParaRPr lang="en-US" altLang="zh-TW" dirty="0"/>
          </a:p>
          <a:p>
            <a:pPr lvl="1"/>
            <a:r>
              <a:rPr lang="zh-TW" altLang="en-US" dirty="0"/>
              <a:t>動態路由 </a:t>
            </a:r>
            <a:r>
              <a:rPr lang="en-US" altLang="zh-TW" dirty="0"/>
              <a:t>OSPF</a:t>
            </a:r>
            <a:r>
              <a:rPr lang="zh-TW" altLang="en-US" dirty="0"/>
              <a:t> </a:t>
            </a:r>
            <a:r>
              <a:rPr lang="en-US" altLang="zh-TW" dirty="0"/>
              <a:t>+ </a:t>
            </a:r>
            <a:r>
              <a:rPr lang="zh-TW" altLang="en-US" dirty="0"/>
              <a:t>靜態路由</a:t>
            </a:r>
            <a:endParaRPr lang="en-US" altLang="zh-TW" dirty="0"/>
          </a:p>
          <a:p>
            <a:pPr lvl="2"/>
            <a:r>
              <a:rPr lang="zh-TW" altLang="en-US" dirty="0"/>
              <a:t>亞東、台藝大</a:t>
            </a:r>
            <a:endParaRPr lang="en-US" altLang="zh-TW" dirty="0"/>
          </a:p>
          <a:p>
            <a:r>
              <a:rPr lang="zh-TW" altLang="en-US" dirty="0"/>
              <a:t>多出口路徑</a:t>
            </a:r>
            <a:endParaRPr lang="en-US" altLang="zh-TW" dirty="0"/>
          </a:p>
          <a:p>
            <a:pPr lvl="1"/>
            <a:r>
              <a:rPr lang="zh-TW" altLang="en-US" dirty="0"/>
              <a:t>師大、北科大、台大區網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882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一</a:t>
            </a:r>
            <a:r>
              <a:rPr lang="zh-TW" altLang="en-US" dirty="0" smtClean="0"/>
              <a:t>、區網中心人力</a:t>
            </a:r>
            <a:r>
              <a:rPr lang="zh-TW" altLang="en-US" dirty="0"/>
              <a:t>資源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單位主管：顏嗣</a:t>
            </a:r>
            <a:r>
              <a:rPr lang="zh-TW" altLang="en-US" dirty="0" smtClean="0"/>
              <a:t>鈞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E-mail</a:t>
            </a:r>
            <a:r>
              <a:rPr lang="zh-TW" altLang="en-US" dirty="0"/>
              <a:t>：</a:t>
            </a:r>
            <a:r>
              <a:rPr lang="en-US" altLang="zh-TW" dirty="0"/>
              <a:t>hcyen@ntu.edu.tw</a:t>
            </a:r>
          </a:p>
          <a:p>
            <a:pPr lvl="1"/>
            <a:r>
              <a:rPr lang="zh-TW" altLang="en-US" dirty="0" smtClean="0"/>
              <a:t>電話</a:t>
            </a:r>
            <a:r>
              <a:rPr lang="zh-TW" altLang="en-US" dirty="0"/>
              <a:t>：</a:t>
            </a:r>
            <a:r>
              <a:rPr lang="en-US" altLang="zh-TW" dirty="0"/>
              <a:t>(02) 33665001</a:t>
            </a:r>
          </a:p>
          <a:p>
            <a:r>
              <a:rPr lang="zh-TW" altLang="en-US" dirty="0" smtClean="0"/>
              <a:t>網路</a:t>
            </a:r>
            <a:r>
              <a:rPr lang="en-US" altLang="zh-TW" dirty="0" smtClean="0"/>
              <a:t>/</a:t>
            </a:r>
            <a:r>
              <a:rPr lang="zh-TW" altLang="en-US" dirty="0" smtClean="0"/>
              <a:t>資安管理</a:t>
            </a:r>
            <a:r>
              <a:rPr lang="zh-TW" altLang="en-US" dirty="0"/>
              <a:t>負責人：</a:t>
            </a:r>
            <a:r>
              <a:rPr lang="zh-TW" altLang="en-US" dirty="0" smtClean="0"/>
              <a:t>游子興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E-mail</a:t>
            </a:r>
            <a:r>
              <a:rPr lang="zh-TW" altLang="en-US" dirty="0"/>
              <a:t>：</a:t>
            </a:r>
            <a:r>
              <a:rPr lang="en-US" altLang="zh-TW" dirty="0"/>
              <a:t>davisyou@mtu.edu.tw</a:t>
            </a:r>
            <a:r>
              <a:rPr lang="zh-TW" altLang="en-US" dirty="0"/>
              <a:t>　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電話</a:t>
            </a:r>
            <a:r>
              <a:rPr lang="zh-TW" altLang="en-US" dirty="0"/>
              <a:t>：</a:t>
            </a:r>
            <a:r>
              <a:rPr lang="en-US" altLang="zh-TW" dirty="0"/>
              <a:t>(02) </a:t>
            </a:r>
            <a:r>
              <a:rPr lang="en-US" altLang="zh-TW" dirty="0" smtClean="0"/>
              <a:t>33665008</a:t>
            </a:r>
            <a:endParaRPr lang="zh-TW" altLang="en-US" dirty="0"/>
          </a:p>
          <a:p>
            <a:r>
              <a:rPr lang="zh-TW" altLang="en-US" dirty="0" smtClean="0"/>
              <a:t>編制</a:t>
            </a:r>
            <a:r>
              <a:rPr lang="zh-TW" altLang="en-US" dirty="0"/>
              <a:t>內專職及約聘僱人員</a:t>
            </a:r>
            <a:r>
              <a:rPr lang="en-US" altLang="zh-TW" dirty="0"/>
              <a:t>8</a:t>
            </a:r>
            <a:r>
              <a:rPr lang="zh-TW" altLang="en-US" dirty="0"/>
              <a:t>名，其中區網經費及資安經費各約聘</a:t>
            </a:r>
            <a:r>
              <a:rPr lang="en-US" altLang="zh-TW" dirty="0"/>
              <a:t>2</a:t>
            </a:r>
            <a:r>
              <a:rPr lang="zh-TW" altLang="en-US" dirty="0"/>
              <a:t>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732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Ether Channel/Port </a:t>
            </a:r>
            <a:r>
              <a:rPr lang="en-US" altLang="zh-TW" dirty="0"/>
              <a:t>Link Aggregation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30</a:t>
            </a:fld>
            <a:endParaRPr lang="en-US" altLang="zh-TW"/>
          </a:p>
        </p:txBody>
      </p:sp>
      <p:grpSp>
        <p:nvGrpSpPr>
          <p:cNvPr id="11" name="群組 10"/>
          <p:cNvGrpSpPr/>
          <p:nvPr/>
        </p:nvGrpSpPr>
        <p:grpSpPr>
          <a:xfrm>
            <a:off x="1763688" y="1909127"/>
            <a:ext cx="5256584" cy="3824129"/>
            <a:chOff x="1763688" y="1412776"/>
            <a:chExt cx="5256584" cy="3824129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772816"/>
              <a:ext cx="5256584" cy="3464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5846" y="1412776"/>
              <a:ext cx="200025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線接點 5"/>
            <p:cNvCxnSpPr/>
            <p:nvPr/>
          </p:nvCxnSpPr>
          <p:spPr>
            <a:xfrm>
              <a:off x="4283968" y="2212876"/>
              <a:ext cx="0" cy="352028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4572000" y="2204864"/>
              <a:ext cx="0" cy="352028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橢圓 13"/>
            <p:cNvSpPr/>
            <p:nvPr/>
          </p:nvSpPr>
          <p:spPr>
            <a:xfrm>
              <a:off x="4067944" y="2204864"/>
              <a:ext cx="657962" cy="25829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橢圓 14"/>
            <p:cNvSpPr/>
            <p:nvPr/>
          </p:nvSpPr>
          <p:spPr>
            <a:xfrm>
              <a:off x="6218294" y="3212976"/>
              <a:ext cx="657962" cy="25829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橢圓 15"/>
            <p:cNvSpPr/>
            <p:nvPr/>
          </p:nvSpPr>
          <p:spPr>
            <a:xfrm>
              <a:off x="2267744" y="3933056"/>
              <a:ext cx="657962" cy="25829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Google Global Cache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661248"/>
            <a:ext cx="3600400" cy="117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661248"/>
            <a:ext cx="3508648" cy="116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90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動態路由 </a:t>
            </a:r>
            <a:r>
              <a:rPr lang="en-US" altLang="zh-TW" dirty="0" err="1" smtClean="0"/>
              <a:t>isis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臺北市教育</a:t>
            </a:r>
            <a:r>
              <a:rPr lang="zh-TW" altLang="en-US" dirty="0" smtClean="0"/>
              <a:t>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52839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altLang="zh-TW" dirty="0" smtClean="0"/>
              <a:t>interface </a:t>
            </a:r>
            <a:r>
              <a:rPr lang="en-US" altLang="zh-TW" dirty="0"/>
              <a:t>Vlan11</a:t>
            </a:r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/>
              <a:t>ip</a:t>
            </a:r>
            <a:r>
              <a:rPr lang="en-US" altLang="zh-TW" dirty="0"/>
              <a:t> address 192.83.196.166 255.255.255.248</a:t>
            </a:r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/>
              <a:t>ip</a:t>
            </a:r>
            <a:r>
              <a:rPr lang="en-US" altLang="zh-TW" dirty="0"/>
              <a:t> router </a:t>
            </a:r>
            <a:r>
              <a:rPr lang="en-US" altLang="zh-TW" dirty="0" err="1"/>
              <a:t>isis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interface Vlan21</a:t>
            </a:r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/>
              <a:t>ip</a:t>
            </a:r>
            <a:r>
              <a:rPr lang="en-US" altLang="zh-TW" dirty="0"/>
              <a:t> address 192.83.175.166 255.255.255.248</a:t>
            </a:r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/>
              <a:t>ip</a:t>
            </a:r>
            <a:r>
              <a:rPr lang="en-US" altLang="zh-TW" dirty="0"/>
              <a:t> router </a:t>
            </a:r>
            <a:r>
              <a:rPr lang="en-US" altLang="zh-TW" dirty="0" err="1"/>
              <a:t>isis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interface Vlan41</a:t>
            </a:r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/>
              <a:t>ip</a:t>
            </a:r>
            <a:r>
              <a:rPr lang="en-US" altLang="zh-TW" dirty="0"/>
              <a:t> address 192.83.196.70 255.255.255.248</a:t>
            </a:r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/>
              <a:t>ip</a:t>
            </a:r>
            <a:r>
              <a:rPr lang="en-US" altLang="zh-TW" dirty="0"/>
              <a:t> router </a:t>
            </a:r>
            <a:r>
              <a:rPr lang="en-US" altLang="zh-TW" dirty="0" err="1"/>
              <a:t>isis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interface Vlan51</a:t>
            </a:r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/>
              <a:t>ip</a:t>
            </a:r>
            <a:r>
              <a:rPr lang="en-US" altLang="zh-TW" dirty="0"/>
              <a:t> address 192.83.175.70 255.255.255.248</a:t>
            </a:r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/>
              <a:t>ip</a:t>
            </a:r>
            <a:r>
              <a:rPr lang="en-US" altLang="zh-TW" dirty="0"/>
              <a:t> router </a:t>
            </a:r>
            <a:r>
              <a:rPr lang="en-US" altLang="zh-TW" dirty="0" err="1" smtClean="0"/>
              <a:t>isis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31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07178"/>
            <a:ext cx="864096" cy="98992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525367"/>
            <a:ext cx="864096" cy="989923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016586" y="248360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區網</a:t>
            </a:r>
            <a:endParaRPr lang="zh-TW" altLang="en-US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6012160" y="248360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臺北市教育網</a:t>
            </a:r>
          </a:p>
        </p:txBody>
      </p:sp>
      <p:cxnSp>
        <p:nvCxnSpPr>
          <p:cNvPr id="9" name="直線接點 8"/>
          <p:cNvCxnSpPr/>
          <p:nvPr/>
        </p:nvCxnSpPr>
        <p:spPr>
          <a:xfrm>
            <a:off x="2771800" y="1772816"/>
            <a:ext cx="3528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2771800" y="2204864"/>
            <a:ext cx="3528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2771800" y="1988840"/>
            <a:ext cx="3528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2771800" y="2420888"/>
            <a:ext cx="3528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3419872" y="2134597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/>
              <a:t>中華 </a:t>
            </a:r>
            <a:r>
              <a:rPr lang="en-US" altLang="zh-TW" b="1" dirty="0" smtClean="0"/>
              <a:t>1G * 4</a:t>
            </a:r>
          </a:p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各線路頻寬大小相同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字方塊 17"/>
          <p:cNvSpPr txBox="1"/>
          <p:nvPr/>
        </p:nvSpPr>
        <p:spPr>
          <a:xfrm>
            <a:off x="3602578" y="1700808"/>
            <a:ext cx="19672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/>
              <a:t>1G </a:t>
            </a:r>
            <a:r>
              <a:rPr lang="zh-TW" altLang="en-US" b="1" dirty="0" smtClean="0"/>
              <a:t>有線</a:t>
            </a:r>
            <a:endParaRPr lang="en-US" altLang="zh-TW" b="1" dirty="0" smtClean="0"/>
          </a:p>
          <a:p>
            <a:pPr algn="ctr"/>
            <a:r>
              <a:rPr lang="en-US" altLang="zh-TW" b="1" dirty="0" smtClean="0"/>
              <a:t> </a:t>
            </a:r>
          </a:p>
          <a:p>
            <a:pPr algn="ctr"/>
            <a:r>
              <a:rPr lang="en-US" altLang="zh-TW" b="1" dirty="0" smtClean="0"/>
              <a:t>100M </a:t>
            </a:r>
            <a:r>
              <a:rPr lang="zh-TW" altLang="en-US" b="1" dirty="0" smtClean="0"/>
              <a:t>無線 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備援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靜態路由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大考中心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interface </a:t>
            </a:r>
            <a:r>
              <a:rPr lang="en-US" altLang="zh-TW" dirty="0"/>
              <a:t>GigabitEthernet7/12</a:t>
            </a:r>
          </a:p>
          <a:p>
            <a:pPr marL="0" indent="0">
              <a:buNone/>
            </a:pPr>
            <a:r>
              <a:rPr lang="en-US" altLang="zh-TW" dirty="0"/>
              <a:t> description ## </a:t>
            </a:r>
            <a:r>
              <a:rPr lang="en-US" altLang="zh-TW" dirty="0" smtClean="0"/>
              <a:t> </a:t>
            </a:r>
            <a:r>
              <a:rPr lang="zh-TW" altLang="en-US" dirty="0" smtClean="0"/>
              <a:t>主線路</a:t>
            </a:r>
            <a:r>
              <a:rPr lang="en-US" altLang="zh-TW" dirty="0" smtClean="0"/>
              <a:t> ##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err="1"/>
              <a:t>ip</a:t>
            </a:r>
            <a:r>
              <a:rPr lang="en-US" altLang="zh-TW" dirty="0"/>
              <a:t> address 172.16.112.1 255.255.255.252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interface FastEthernet9/48</a:t>
            </a:r>
          </a:p>
          <a:p>
            <a:pPr marL="0" indent="0">
              <a:buNone/>
            </a:pPr>
            <a:r>
              <a:rPr lang="en-US" altLang="zh-TW" dirty="0"/>
              <a:t> description ## </a:t>
            </a:r>
            <a:r>
              <a:rPr lang="zh-TW" altLang="en-US" dirty="0" smtClean="0"/>
              <a:t>備援</a:t>
            </a:r>
            <a:r>
              <a:rPr lang="en-US" altLang="zh-TW" dirty="0" smtClean="0"/>
              <a:t> </a:t>
            </a:r>
            <a:r>
              <a:rPr lang="en-US" altLang="zh-TW" dirty="0"/>
              <a:t>##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err="1" smtClean="0"/>
              <a:t>ip</a:t>
            </a:r>
            <a:r>
              <a:rPr lang="en-US" altLang="zh-TW" dirty="0" smtClean="0"/>
              <a:t> </a:t>
            </a:r>
            <a:r>
              <a:rPr lang="en-US" altLang="zh-TW" dirty="0"/>
              <a:t>address 172.16.112.5 255.255.255.252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err="1" smtClean="0"/>
              <a:t>ip</a:t>
            </a:r>
            <a:r>
              <a:rPr lang="en-US" altLang="zh-TW" dirty="0" smtClean="0"/>
              <a:t> </a:t>
            </a:r>
            <a:r>
              <a:rPr lang="en-US" altLang="zh-TW" dirty="0"/>
              <a:t>route 203.68.31.0 255.255.255.0 172.16.112.2</a:t>
            </a:r>
          </a:p>
          <a:p>
            <a:pPr marL="0" indent="0">
              <a:buNone/>
            </a:pPr>
            <a:r>
              <a:rPr lang="en-US" altLang="zh-TW" dirty="0" err="1">
                <a:solidFill>
                  <a:srgbClr val="FF0000"/>
                </a:solidFill>
              </a:rPr>
              <a:t>ip</a:t>
            </a:r>
            <a:r>
              <a:rPr lang="en-US" altLang="zh-TW" dirty="0">
                <a:solidFill>
                  <a:srgbClr val="FF0000"/>
                </a:solidFill>
              </a:rPr>
              <a:t> route 203.68.31.0 255.255.255.0 172.16.112.6 </a:t>
            </a:r>
            <a:r>
              <a:rPr lang="en-US" altLang="zh-TW" dirty="0" smtClean="0">
                <a:solidFill>
                  <a:srgbClr val="FF0000"/>
                </a:solidFill>
              </a:rPr>
              <a:t>20   &lt;- </a:t>
            </a:r>
            <a:r>
              <a:rPr lang="zh-TW" altLang="en-US" dirty="0" smtClean="0">
                <a:solidFill>
                  <a:srgbClr val="FF0000"/>
                </a:solidFill>
              </a:rPr>
              <a:t>備援路由 </a:t>
            </a:r>
            <a:r>
              <a:rPr lang="en-US" altLang="zh-TW" dirty="0" smtClean="0">
                <a:solidFill>
                  <a:srgbClr val="FF0000"/>
                </a:solidFill>
              </a:rPr>
              <a:t>AD </a:t>
            </a:r>
            <a:r>
              <a:rPr lang="zh-TW" altLang="en-US" dirty="0" smtClean="0">
                <a:solidFill>
                  <a:srgbClr val="FF0000"/>
                </a:solidFill>
              </a:rPr>
              <a:t>值調高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 smtClean="0"/>
              <a:t>Static Route </a:t>
            </a:r>
            <a:r>
              <a:rPr lang="zh-TW" altLang="en-US" dirty="0" smtClean="0"/>
              <a:t>預設 </a:t>
            </a:r>
            <a:r>
              <a:rPr lang="en-US" altLang="zh-TW" dirty="0" smtClean="0"/>
              <a:t>AD </a:t>
            </a:r>
            <a:r>
              <a:rPr lang="zh-TW" altLang="en-US" dirty="0" smtClean="0"/>
              <a:t>值為 </a:t>
            </a:r>
            <a:r>
              <a:rPr lang="en-US" altLang="zh-TW" dirty="0" smtClean="0"/>
              <a:t>1</a:t>
            </a:r>
            <a:r>
              <a:rPr lang="zh-TW" altLang="en-US" dirty="0" smtClean="0"/>
              <a:t>，</a:t>
            </a:r>
            <a:r>
              <a:rPr lang="en-US" altLang="zh-TW" dirty="0" smtClean="0"/>
              <a:t>AD </a:t>
            </a:r>
            <a:r>
              <a:rPr lang="zh-TW" altLang="en-US" dirty="0" smtClean="0"/>
              <a:t>值越小越優先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32</a:t>
            </a:fld>
            <a:endParaRPr lang="en-US" altLang="zh-TW"/>
          </a:p>
        </p:txBody>
      </p:sp>
      <p:sp>
        <p:nvSpPr>
          <p:cNvPr id="7" name="文字方塊 6"/>
          <p:cNvSpPr txBox="1"/>
          <p:nvPr/>
        </p:nvSpPr>
        <p:spPr>
          <a:xfrm>
            <a:off x="1403648" y="260522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區網</a:t>
            </a:r>
            <a:endParaRPr lang="zh-TW" altLang="en-US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6632356" y="26052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大考中心</a:t>
            </a:r>
            <a:endParaRPr lang="zh-TW" altLang="en-US" b="1" dirty="0"/>
          </a:p>
        </p:txBody>
      </p:sp>
      <p:cxnSp>
        <p:nvCxnSpPr>
          <p:cNvPr id="10" name="直線接點 9"/>
          <p:cNvCxnSpPr/>
          <p:nvPr/>
        </p:nvCxnSpPr>
        <p:spPr>
          <a:xfrm>
            <a:off x="2016586" y="1988840"/>
            <a:ext cx="49335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2195736" y="2420888"/>
            <a:ext cx="4608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2195736" y="1700808"/>
            <a:ext cx="1514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172.16.112.1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172.16.112.5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436096" y="1700808"/>
            <a:ext cx="1514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172.16.112.2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172.16.112.6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864096" cy="98992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646989"/>
            <a:ext cx="864096" cy="98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5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2987824" y="1484784"/>
            <a:ext cx="3185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/>
              <a:t>遠傳 </a:t>
            </a:r>
            <a:r>
              <a:rPr lang="en-US" altLang="zh-TW" b="1" dirty="0" smtClean="0"/>
              <a:t>500M OSPF</a:t>
            </a:r>
          </a:p>
          <a:p>
            <a:pPr algn="ctr"/>
            <a:r>
              <a:rPr lang="en-US" altLang="zh-TW" b="1" dirty="0" smtClean="0"/>
              <a:t> </a:t>
            </a:r>
          </a:p>
          <a:p>
            <a:pPr algn="ctr"/>
            <a:r>
              <a:rPr lang="zh-TW" altLang="en-US" b="1" dirty="0" smtClean="0"/>
              <a:t>遠傳</a:t>
            </a:r>
            <a:r>
              <a:rPr lang="en-US" altLang="zh-TW" b="1" dirty="0" smtClean="0"/>
              <a:t>100M </a:t>
            </a:r>
            <a:r>
              <a:rPr lang="en-US" altLang="zh-TW" b="1" dirty="0" err="1" smtClean="0"/>
              <a:t>StaticRoute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備援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動態路由 </a:t>
            </a:r>
            <a:r>
              <a:rPr lang="en-US" altLang="zh-TW" dirty="0"/>
              <a:t>OSPF + </a:t>
            </a:r>
            <a:r>
              <a:rPr lang="zh-TW" altLang="en-US" dirty="0"/>
              <a:t>靜態路</a:t>
            </a:r>
            <a:r>
              <a:rPr lang="zh-TW" altLang="en-US" dirty="0" smtClean="0"/>
              <a:t>由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亞東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830542"/>
            <a:ext cx="8229600" cy="3455978"/>
          </a:xfrm>
        </p:spPr>
        <p:txBody>
          <a:bodyPr>
            <a:normAutofit/>
          </a:bodyPr>
          <a:lstStyle/>
          <a:p>
            <a:r>
              <a:rPr lang="en-US" altLang="zh-TW" dirty="0"/>
              <a:t>2016/10/30~2016/11/2 </a:t>
            </a:r>
            <a:r>
              <a:rPr lang="zh-TW" altLang="en-US" dirty="0"/>
              <a:t>主線路中斷，自動切換至備援線路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33</a:t>
            </a:fld>
            <a:endParaRPr lang="en-US" altLang="zh-TW"/>
          </a:p>
        </p:txBody>
      </p:sp>
      <p:sp>
        <p:nvSpPr>
          <p:cNvPr id="7" name="文字方塊 6"/>
          <p:cNvSpPr txBox="1"/>
          <p:nvPr/>
        </p:nvSpPr>
        <p:spPr>
          <a:xfrm>
            <a:off x="755576" y="23892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區網</a:t>
            </a:r>
            <a:endParaRPr lang="zh-TW" altLang="en-US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7598077" y="23892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亞東</a:t>
            </a:r>
          </a:p>
        </p:txBody>
      </p:sp>
      <p:cxnSp>
        <p:nvCxnSpPr>
          <p:cNvPr id="9" name="直線接點 8"/>
          <p:cNvCxnSpPr/>
          <p:nvPr/>
        </p:nvCxnSpPr>
        <p:spPr>
          <a:xfrm>
            <a:off x="1438781" y="1772816"/>
            <a:ext cx="63015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1547664" y="2204864"/>
            <a:ext cx="60047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430965"/>
            <a:ext cx="864096" cy="989923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1475656" y="1412776"/>
            <a:ext cx="1787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192.192.12.222</a:t>
            </a:r>
          </a:p>
          <a:p>
            <a:endParaRPr lang="en-US" altLang="zh-TW" dirty="0" smtClean="0"/>
          </a:p>
          <a:p>
            <a:r>
              <a:rPr lang="en-US" altLang="zh-TW" dirty="0"/>
              <a:t>192.192.12.190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952683" y="1432192"/>
            <a:ext cx="1787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192.192.12.209</a:t>
            </a:r>
          </a:p>
          <a:p>
            <a:endParaRPr lang="en-US" altLang="zh-TW" dirty="0" smtClean="0"/>
          </a:p>
          <a:p>
            <a:r>
              <a:rPr lang="en-US" altLang="zh-TW" dirty="0"/>
              <a:t>192.192.12.184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864096" cy="989923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69215"/>
            <a:ext cx="4032448" cy="197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585" y="4169215"/>
            <a:ext cx="3975879" cy="197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圓角矩形 15"/>
          <p:cNvSpPr/>
          <p:nvPr/>
        </p:nvSpPr>
        <p:spPr>
          <a:xfrm>
            <a:off x="5436096" y="4529254"/>
            <a:ext cx="1304528" cy="108012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5249395" y="4231931"/>
            <a:ext cx="156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備援線路運作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1231348" y="4529253"/>
            <a:ext cx="1180412" cy="108012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1158631" y="4231931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主</a:t>
            </a:r>
            <a:r>
              <a:rPr lang="zh-TW" altLang="en-US" dirty="0" smtClean="0">
                <a:solidFill>
                  <a:srgbClr val="FF0000"/>
                </a:solidFill>
              </a:rPr>
              <a:t>線路中斷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因光纖彎曲成直角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25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多出口路徑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北科大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58883"/>
            <a:ext cx="8229600" cy="2227637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/>
              <a:t>網域</a:t>
            </a:r>
            <a:r>
              <a:rPr lang="en-US" altLang="zh-TW" dirty="0"/>
              <a:t>: ntut.edu.tw DNS server </a:t>
            </a:r>
            <a:r>
              <a:rPr lang="zh-TW" altLang="en-US" dirty="0"/>
              <a:t>同時有 </a:t>
            </a:r>
            <a:r>
              <a:rPr lang="en-US" altLang="zh-TW" dirty="0" err="1"/>
              <a:t>TANet</a:t>
            </a:r>
            <a:r>
              <a:rPr lang="en-US" altLang="zh-TW" dirty="0"/>
              <a:t> </a:t>
            </a:r>
            <a:r>
              <a:rPr lang="zh-TW" altLang="en-US" dirty="0"/>
              <a:t>與 </a:t>
            </a:r>
            <a:r>
              <a:rPr lang="en-US" altLang="zh-TW" dirty="0" err="1"/>
              <a:t>Hinet</a:t>
            </a:r>
            <a:r>
              <a:rPr lang="en-US" altLang="zh-TW" dirty="0"/>
              <a:t> IP</a:t>
            </a:r>
            <a:endParaRPr lang="zh-TW" altLang="en-US" dirty="0"/>
          </a:p>
          <a:p>
            <a:endParaRPr lang="en-US" altLang="zh-TW" dirty="0" smtClean="0"/>
          </a:p>
          <a:p>
            <a:r>
              <a:rPr lang="en-US" altLang="zh-TW" dirty="0" smtClean="0"/>
              <a:t>Cloud Services</a:t>
            </a:r>
            <a:endParaRPr lang="en-US" altLang="zh-TW" dirty="0"/>
          </a:p>
          <a:p>
            <a:pPr lvl="1"/>
            <a:r>
              <a:rPr lang="zh-TW" altLang="en-US" dirty="0" smtClean="0"/>
              <a:t>收容各系所網頁及對外服務主機</a:t>
            </a:r>
            <a:endParaRPr lang="en-US" altLang="zh-TW" dirty="0" smtClean="0"/>
          </a:p>
          <a:p>
            <a:pPr lvl="1"/>
            <a:r>
              <a:rPr lang="zh-TW" altLang="en-US" dirty="0"/>
              <a:t>同時綁定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TANet</a:t>
            </a:r>
            <a:r>
              <a:rPr lang="en-US" altLang="zh-TW" dirty="0" smtClean="0"/>
              <a:t> IP </a:t>
            </a:r>
            <a:r>
              <a:rPr lang="zh-TW" altLang="en-US" dirty="0" smtClean="0"/>
              <a:t>與 </a:t>
            </a:r>
            <a:r>
              <a:rPr lang="en-US" altLang="zh-TW" dirty="0" err="1" smtClean="0"/>
              <a:t>Hinet</a:t>
            </a:r>
            <a:r>
              <a:rPr lang="en-US" altLang="zh-TW" dirty="0" smtClean="0"/>
              <a:t> IP</a:t>
            </a:r>
          </a:p>
          <a:p>
            <a:pPr lvl="2"/>
            <a:r>
              <a:rPr lang="en-US" altLang="zh-TW" dirty="0" smtClean="0"/>
              <a:t>www.ntut.edu.tw: 140.124.13.108 + </a:t>
            </a:r>
            <a:r>
              <a:rPr lang="en-US" altLang="zh-TW" dirty="0" err="1" smtClean="0"/>
              <a:t>Hinet</a:t>
            </a:r>
            <a:r>
              <a:rPr lang="en-US" altLang="zh-TW" dirty="0" smtClean="0"/>
              <a:t> IP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34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1403648" y="361754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台大區網</a:t>
            </a:r>
            <a:endParaRPr lang="zh-TW" altLang="en-US" b="1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36912"/>
            <a:ext cx="864096" cy="98992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26" y="2132856"/>
            <a:ext cx="864096" cy="989923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576774" y="225461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err="1" smtClean="0"/>
              <a:t>Hinet</a:t>
            </a:r>
            <a:endParaRPr lang="zh-TW" altLang="en-US" b="1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60" y="1340768"/>
            <a:ext cx="864096" cy="989923"/>
          </a:xfrm>
          <a:prstGeom prst="rect">
            <a:avLst/>
          </a:prstGeom>
        </p:spPr>
      </p:pic>
      <p:cxnSp>
        <p:nvCxnSpPr>
          <p:cNvPr id="10" name="直線接點 9"/>
          <p:cNvCxnSpPr>
            <a:stCxn id="9" idx="3"/>
            <a:endCxn id="7" idx="1"/>
          </p:cNvCxnSpPr>
          <p:nvPr/>
        </p:nvCxnSpPr>
        <p:spPr>
          <a:xfrm>
            <a:off x="2371656" y="1835730"/>
            <a:ext cx="298047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5339059" y="312277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北科大</a:t>
            </a:r>
            <a:endParaRPr lang="zh-TW" altLang="en-US" b="1" dirty="0"/>
          </a:p>
        </p:txBody>
      </p:sp>
      <p:cxnSp>
        <p:nvCxnSpPr>
          <p:cNvPr id="12" name="直線接點 11"/>
          <p:cNvCxnSpPr>
            <a:stCxn id="6" idx="3"/>
            <a:endCxn id="7" idx="1"/>
          </p:cNvCxnSpPr>
          <p:nvPr/>
        </p:nvCxnSpPr>
        <p:spPr>
          <a:xfrm flipV="1">
            <a:off x="2411760" y="2627818"/>
            <a:ext cx="2940366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771800" y="2636912"/>
            <a:ext cx="1723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 err="1" smtClean="0"/>
              <a:t>TANet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140.124.0.0/16</a:t>
            </a:r>
            <a:endParaRPr lang="zh-TW" altLang="en-US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214" y="1970651"/>
            <a:ext cx="1740154" cy="144130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205202" y="1948190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/>
              <a:t>Hinet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228184" y="3410811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Cloud Services</a:t>
            </a:r>
          </a:p>
        </p:txBody>
      </p:sp>
      <p:grpSp>
        <p:nvGrpSpPr>
          <p:cNvPr id="17" name="群組 16"/>
          <p:cNvGrpSpPr/>
          <p:nvPr/>
        </p:nvGrpSpPr>
        <p:grpSpPr>
          <a:xfrm>
            <a:off x="6108718" y="4437112"/>
            <a:ext cx="2999786" cy="2160240"/>
            <a:chOff x="611560" y="1556791"/>
            <a:chExt cx="6192687" cy="4847610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556791"/>
              <a:ext cx="6192687" cy="4847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矩形 18"/>
            <p:cNvSpPr/>
            <p:nvPr/>
          </p:nvSpPr>
          <p:spPr>
            <a:xfrm>
              <a:off x="611560" y="5157192"/>
              <a:ext cx="6192687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11560" y="5805264"/>
              <a:ext cx="6192687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551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多</a:t>
            </a:r>
            <a:r>
              <a:rPr lang="zh-TW" altLang="en-US" dirty="0" smtClean="0"/>
              <a:t>出口</a:t>
            </a:r>
            <a:r>
              <a:rPr lang="zh-TW" altLang="en-US" dirty="0"/>
              <a:t>路徑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師大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35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1475656" y="390150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台大區網</a:t>
            </a:r>
            <a:endParaRPr lang="zh-TW" altLang="en-US" b="1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920878"/>
            <a:ext cx="864096" cy="98992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060848"/>
            <a:ext cx="864096" cy="989923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475656" y="218260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/>
              <a:t>教育部</a:t>
            </a:r>
            <a:endParaRPr lang="en-US" altLang="zh-TW" b="1" dirty="0" smtClean="0"/>
          </a:p>
          <a:p>
            <a:pPr algn="ctr"/>
            <a:r>
              <a:rPr lang="zh-TW" altLang="en-US" b="1" dirty="0" smtClean="0"/>
              <a:t>科技大樓</a:t>
            </a:r>
            <a:endParaRPr lang="zh-TW" altLang="en-US" b="1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68" y="1268760"/>
            <a:ext cx="864096" cy="989923"/>
          </a:xfrm>
          <a:prstGeom prst="rect">
            <a:avLst/>
          </a:prstGeom>
        </p:spPr>
      </p:pic>
      <p:cxnSp>
        <p:nvCxnSpPr>
          <p:cNvPr id="10" name="直線接點 9"/>
          <p:cNvCxnSpPr>
            <a:stCxn id="9" idx="3"/>
            <a:endCxn id="7" idx="1"/>
          </p:cNvCxnSpPr>
          <p:nvPr/>
        </p:nvCxnSpPr>
        <p:spPr>
          <a:xfrm>
            <a:off x="2443664" y="1763722"/>
            <a:ext cx="450460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7166029" y="31517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師大</a:t>
            </a:r>
            <a:endParaRPr lang="zh-TW" altLang="en-US" b="1" dirty="0"/>
          </a:p>
        </p:txBody>
      </p:sp>
      <p:cxnSp>
        <p:nvCxnSpPr>
          <p:cNvPr id="14" name="直線接點 13"/>
          <p:cNvCxnSpPr>
            <a:stCxn id="6" idx="3"/>
            <a:endCxn id="7" idx="1"/>
          </p:cNvCxnSpPr>
          <p:nvPr/>
        </p:nvCxnSpPr>
        <p:spPr>
          <a:xfrm flipV="1">
            <a:off x="2483768" y="2555810"/>
            <a:ext cx="4464496" cy="860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3275856" y="2780928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b="1" dirty="0" smtClean="0"/>
              <a:t>OSPF 140.122.0.0/16</a:t>
            </a:r>
          </a:p>
          <a:p>
            <a:pPr algn="r"/>
            <a:r>
              <a:rPr lang="en-US" altLang="zh-TW" b="1" dirty="0" smtClean="0">
                <a:solidFill>
                  <a:srgbClr val="FF0000"/>
                </a:solidFill>
              </a:rPr>
              <a:t>140.122.128.0/17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203848" y="1772816"/>
            <a:ext cx="2416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b="1" dirty="0"/>
              <a:t>OSPF </a:t>
            </a:r>
            <a:r>
              <a:rPr lang="en-US" altLang="zh-TW" b="1" dirty="0" smtClean="0"/>
              <a:t>140.122.0.0/16</a:t>
            </a:r>
          </a:p>
          <a:p>
            <a:pPr algn="r"/>
            <a:r>
              <a:rPr lang="en-US" altLang="zh-TW" b="1" dirty="0" smtClean="0">
                <a:solidFill>
                  <a:srgbClr val="FF0000"/>
                </a:solidFill>
              </a:rPr>
              <a:t>140.122.0.0/17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339752" y="3284984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192.192.7.1</a:t>
            </a:r>
            <a:endParaRPr lang="zh-TW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5796136" y="2771636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192.192.7.2</a:t>
            </a:r>
            <a:endParaRPr lang="zh-TW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2843808" y="3790781"/>
            <a:ext cx="3826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因為 </a:t>
            </a:r>
            <a:r>
              <a:rPr lang="en-US" altLang="zh-TW" dirty="0">
                <a:solidFill>
                  <a:srgbClr val="FF0000"/>
                </a:solidFill>
              </a:rPr>
              <a:t>longest prefix </a:t>
            </a:r>
            <a:r>
              <a:rPr lang="en-US" altLang="zh-TW" dirty="0" smtClean="0">
                <a:solidFill>
                  <a:srgbClr val="FF0000"/>
                </a:solidFill>
              </a:rPr>
              <a:t>match rule</a:t>
            </a:r>
            <a:r>
              <a:rPr lang="zh-TW" altLang="en-US" dirty="0" smtClean="0">
                <a:solidFill>
                  <a:srgbClr val="FF0000"/>
                </a:solidFill>
              </a:rPr>
              <a:t>，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兩條線路皆優先走 </a:t>
            </a:r>
            <a:r>
              <a:rPr lang="en-US" altLang="zh-TW" dirty="0" smtClean="0">
                <a:solidFill>
                  <a:srgbClr val="FF0000"/>
                </a:solidFill>
              </a:rPr>
              <a:t>Prefix /17 </a:t>
            </a:r>
            <a:r>
              <a:rPr lang="zh-TW" altLang="en-US" dirty="0" smtClean="0">
                <a:solidFill>
                  <a:srgbClr val="FF0000"/>
                </a:solidFill>
              </a:rPr>
              <a:t>之網段</a:t>
            </a:r>
            <a:endParaRPr lang="en-US" altLang="zh-TW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45149"/>
            <a:ext cx="8143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54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多出口路徑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台大區網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36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1259632" y="361754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新竹主節點</a:t>
            </a:r>
            <a:endParaRPr lang="zh-TW" altLang="en-US" b="1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36912"/>
            <a:ext cx="864096" cy="98992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132856"/>
            <a:ext cx="864096" cy="989923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288233" y="225461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/>
              <a:t>臺北主節點</a:t>
            </a:r>
            <a:endParaRPr lang="zh-TW" altLang="en-US" b="1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60" y="1340768"/>
            <a:ext cx="864096" cy="989923"/>
          </a:xfrm>
          <a:prstGeom prst="rect">
            <a:avLst/>
          </a:prstGeom>
        </p:spPr>
      </p:pic>
      <p:cxnSp>
        <p:nvCxnSpPr>
          <p:cNvPr id="10" name="直線接點 9"/>
          <p:cNvCxnSpPr>
            <a:stCxn id="9" idx="3"/>
            <a:endCxn id="7" idx="1"/>
          </p:cNvCxnSpPr>
          <p:nvPr/>
        </p:nvCxnSpPr>
        <p:spPr>
          <a:xfrm>
            <a:off x="2371656" y="1835730"/>
            <a:ext cx="414456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6272316" y="312277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台大區</a:t>
            </a:r>
            <a:r>
              <a:rPr lang="zh-TW" altLang="en-US" b="1" dirty="0" smtClean="0"/>
              <a:t>網</a:t>
            </a:r>
            <a:endParaRPr lang="zh-TW" altLang="en-US" b="1" dirty="0"/>
          </a:p>
        </p:txBody>
      </p:sp>
      <p:cxnSp>
        <p:nvCxnSpPr>
          <p:cNvPr id="12" name="直線接點 11"/>
          <p:cNvCxnSpPr>
            <a:stCxn id="6" idx="3"/>
            <a:endCxn id="7" idx="1"/>
          </p:cNvCxnSpPr>
          <p:nvPr/>
        </p:nvCxnSpPr>
        <p:spPr>
          <a:xfrm flipV="1">
            <a:off x="2411760" y="2627818"/>
            <a:ext cx="4104456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339752" y="1556792"/>
            <a:ext cx="165942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192.192.61.82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 smtClean="0"/>
              <a:t>192.192.61.86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004048" y="2278613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192.192.61.81</a:t>
            </a:r>
          </a:p>
          <a:p>
            <a:r>
              <a:rPr lang="en-US" altLang="zh-TW" dirty="0"/>
              <a:t>192.192.61.85</a:t>
            </a: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3694971" y="2060848"/>
            <a:ext cx="13090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b="1" dirty="0" smtClean="0"/>
              <a:t>BGP 100G</a:t>
            </a:r>
          </a:p>
          <a:p>
            <a:pPr algn="r"/>
            <a:endParaRPr lang="en-US" altLang="zh-TW" b="1" dirty="0"/>
          </a:p>
          <a:p>
            <a:pPr algn="r"/>
            <a:r>
              <a:rPr lang="en-US" altLang="zh-TW" b="1" dirty="0" smtClean="0"/>
              <a:t>BGP 100G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21" name="群組 20"/>
          <p:cNvGrpSpPr/>
          <p:nvPr/>
        </p:nvGrpSpPr>
        <p:grpSpPr>
          <a:xfrm>
            <a:off x="611560" y="4161422"/>
            <a:ext cx="7992888" cy="1991539"/>
            <a:chOff x="611560" y="2204863"/>
            <a:chExt cx="7992888" cy="1991539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204863"/>
              <a:ext cx="7992888" cy="1991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矩形 22"/>
            <p:cNvSpPr/>
            <p:nvPr/>
          </p:nvSpPr>
          <p:spPr>
            <a:xfrm>
              <a:off x="6300192" y="2636912"/>
              <a:ext cx="432048" cy="3600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6300192" y="3717032"/>
              <a:ext cx="432048" cy="3600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460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TW" dirty="0" err="1" smtClean="0"/>
              <a:t>Netflow</a:t>
            </a:r>
            <a:r>
              <a:rPr lang="en-US" altLang="zh-TW" dirty="0" smtClean="0"/>
              <a:t> </a:t>
            </a:r>
            <a:r>
              <a:rPr lang="en-US" altLang="zh-TW" dirty="0"/>
              <a:t>Based </a:t>
            </a:r>
            <a:r>
              <a:rPr lang="zh-TW" altLang="en-US" dirty="0"/>
              <a:t>網路</a:t>
            </a:r>
            <a:r>
              <a:rPr lang="zh-TW" altLang="en-US" dirty="0" smtClean="0"/>
              <a:t>攻擊</a:t>
            </a:r>
            <a:r>
              <a:rPr lang="zh-TW" altLang="en-US" dirty="0"/>
              <a:t>偵測</a:t>
            </a:r>
            <a:r>
              <a:rPr lang="zh-TW" altLang="en-US" dirty="0" smtClean="0"/>
              <a:t>系統</a:t>
            </a:r>
            <a:endParaRPr lang="en-US" altLang="zh-TW" dirty="0" smtClean="0">
              <a:ea typeface="標楷體" pitchFamily="65" charset="-120"/>
            </a:endParaRPr>
          </a:p>
          <a:p>
            <a:pPr>
              <a:lnSpc>
                <a:spcPct val="130000"/>
              </a:lnSpc>
            </a:pPr>
            <a:r>
              <a:rPr lang="en-US" altLang="zh-TW" dirty="0" smtClean="0">
                <a:ea typeface="標楷體" pitchFamily="65" charset="-120"/>
              </a:rPr>
              <a:t>IP </a:t>
            </a:r>
            <a:r>
              <a:rPr lang="zh-TW" altLang="en-US" dirty="0" smtClean="0">
                <a:ea typeface="標楷體" pitchFamily="65" charset="-120"/>
              </a:rPr>
              <a:t>全球</a:t>
            </a:r>
            <a:r>
              <a:rPr lang="zh-TW" altLang="en-US" dirty="0">
                <a:ea typeface="標楷體" pitchFamily="65" charset="-120"/>
              </a:rPr>
              <a:t>地址</a:t>
            </a:r>
            <a:r>
              <a:rPr lang="zh-TW" altLang="en-US" dirty="0" smtClean="0">
                <a:ea typeface="標楷體" pitchFamily="65" charset="-120"/>
              </a:rPr>
              <a:t>資料庫查詢</a:t>
            </a:r>
            <a:endParaRPr lang="en-US" altLang="zh-TW" dirty="0">
              <a:ea typeface="標楷體" pitchFamily="65" charset="-120"/>
            </a:endParaRPr>
          </a:p>
          <a:p>
            <a:pPr>
              <a:lnSpc>
                <a:spcPct val="130000"/>
              </a:lnSpc>
            </a:pPr>
            <a:r>
              <a:rPr lang="en-US" altLang="zh-TW" dirty="0">
                <a:ea typeface="標楷體" pitchFamily="65" charset="-120"/>
              </a:rPr>
              <a:t>Traceroute </a:t>
            </a:r>
            <a:r>
              <a:rPr lang="zh-TW" altLang="en-US" dirty="0">
                <a:ea typeface="標楷體" pitchFamily="65" charset="-120"/>
              </a:rPr>
              <a:t>路徑查詢</a:t>
            </a:r>
            <a:endParaRPr lang="en-US" altLang="zh-TW" dirty="0">
              <a:ea typeface="標楷體" pitchFamily="65" charset="-120"/>
            </a:endParaRPr>
          </a:p>
          <a:p>
            <a:pPr>
              <a:lnSpc>
                <a:spcPct val="130000"/>
              </a:lnSpc>
            </a:pPr>
            <a:r>
              <a:rPr lang="zh-TW" altLang="en-US" dirty="0" smtClean="0"/>
              <a:t>區</a:t>
            </a:r>
            <a:r>
              <a:rPr lang="zh-TW" altLang="en-US" dirty="0"/>
              <a:t>網連外架構</a:t>
            </a:r>
            <a:r>
              <a:rPr lang="zh-TW" altLang="en-US" dirty="0" smtClean="0"/>
              <a:t>圖</a:t>
            </a:r>
            <a:endParaRPr lang="en-US" altLang="zh-TW" dirty="0" smtClean="0">
              <a:ea typeface="標楷體" pitchFamily="65" charset="-120"/>
            </a:endParaRPr>
          </a:p>
          <a:p>
            <a:pPr lvl="1">
              <a:lnSpc>
                <a:spcPct val="130000"/>
              </a:lnSpc>
            </a:pPr>
            <a:r>
              <a:rPr lang="zh-TW" altLang="en-US" dirty="0" smtClean="0">
                <a:ea typeface="標楷體" pitchFamily="65" charset="-120"/>
              </a:rPr>
              <a:t>整合顯示流量圖、</a:t>
            </a:r>
            <a:r>
              <a:rPr lang="en-US" altLang="zh-TW" dirty="0" smtClean="0">
                <a:ea typeface="標楷體" pitchFamily="65" charset="-120"/>
              </a:rPr>
              <a:t>Ping</a:t>
            </a:r>
            <a:r>
              <a:rPr lang="zh-TW" altLang="en-US" dirty="0" smtClean="0">
                <a:ea typeface="標楷體" pitchFamily="65" charset="-120"/>
              </a:rPr>
              <a:t>、</a:t>
            </a:r>
            <a:r>
              <a:rPr lang="en-US" altLang="zh-TW" dirty="0" smtClean="0">
                <a:ea typeface="標楷體" pitchFamily="65" charset="-120"/>
              </a:rPr>
              <a:t>Packet Lost%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37</a:t>
            </a:fld>
            <a:endParaRPr lang="en-US" altLang="zh-TW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五</a:t>
            </a:r>
            <a:r>
              <a:rPr lang="zh-TW" altLang="en-US" dirty="0" smtClean="0"/>
              <a:t>、網路</a:t>
            </a:r>
            <a:r>
              <a:rPr lang="zh-TW" altLang="en-US" dirty="0"/>
              <a:t>應用服務特色</a:t>
            </a:r>
          </a:p>
        </p:txBody>
      </p:sp>
    </p:spTree>
    <p:extLst>
      <p:ext uri="{BB962C8B-B14F-4D97-AF65-F5344CB8AC3E}">
        <p14:creationId xmlns:p14="http://schemas.microsoft.com/office/powerpoint/2010/main" val="33164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/>
              <a:t>Netflow</a:t>
            </a:r>
            <a:r>
              <a:rPr lang="en-US" altLang="zh-TW" dirty="0"/>
              <a:t> Based </a:t>
            </a:r>
            <a:r>
              <a:rPr lang="zh-TW" altLang="en-US" dirty="0"/>
              <a:t>網路</a:t>
            </a:r>
            <a:r>
              <a:rPr lang="zh-TW" altLang="en-US" dirty="0" smtClean="0"/>
              <a:t>攻擊</a:t>
            </a:r>
            <a:r>
              <a:rPr lang="zh-TW" altLang="en-US" dirty="0"/>
              <a:t>偵測</a:t>
            </a:r>
            <a:r>
              <a:rPr lang="zh-TW" altLang="en-US" dirty="0" smtClean="0"/>
              <a:t>系統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需要快速分析攻擊來源與型態</a:t>
            </a:r>
            <a:endParaRPr lang="en-US" altLang="zh-TW" dirty="0" smtClean="0"/>
          </a:p>
          <a:p>
            <a:r>
              <a:rPr lang="zh-TW" altLang="en-US" dirty="0" smtClean="0"/>
              <a:t>使用 </a:t>
            </a:r>
            <a:r>
              <a:rPr lang="en-US" altLang="zh-TW" dirty="0" smtClean="0"/>
              <a:t>Big </a:t>
            </a:r>
            <a:r>
              <a:rPr lang="en-US" altLang="zh-TW" dirty="0"/>
              <a:t>Data </a:t>
            </a:r>
            <a:r>
              <a:rPr lang="zh-TW" altLang="en-US" dirty="0"/>
              <a:t>分析</a:t>
            </a:r>
            <a:r>
              <a:rPr lang="zh-TW" altLang="en-US" dirty="0" smtClean="0"/>
              <a:t>工具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ELK Stack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pPr lvl="1"/>
            <a:r>
              <a:rPr lang="en-US" altLang="zh-TW" dirty="0" err="1" smtClean="0"/>
              <a:t>Elasticsearch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indexes </a:t>
            </a:r>
            <a:r>
              <a:rPr lang="en-US" altLang="zh-TW" dirty="0"/>
              <a:t>and stores the </a:t>
            </a:r>
            <a:r>
              <a:rPr lang="en-US" altLang="zh-TW" dirty="0" smtClean="0"/>
              <a:t>information</a:t>
            </a:r>
            <a:endParaRPr lang="en-US" altLang="zh-TW" dirty="0"/>
          </a:p>
          <a:p>
            <a:pPr lvl="1"/>
            <a:r>
              <a:rPr lang="en-US" altLang="zh-TW" dirty="0" err="1" smtClean="0"/>
              <a:t>Logstash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collects </a:t>
            </a:r>
            <a:r>
              <a:rPr lang="en-US" altLang="zh-TW" dirty="0"/>
              <a:t>and parses logs</a:t>
            </a:r>
          </a:p>
          <a:p>
            <a:pPr lvl="1"/>
            <a:r>
              <a:rPr lang="en-US" altLang="zh-TW" dirty="0" err="1" smtClean="0"/>
              <a:t>Kibana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presents </a:t>
            </a:r>
            <a:r>
              <a:rPr lang="en-US" altLang="zh-TW" dirty="0"/>
              <a:t>the data in visualizations that provide actionable insights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38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70463"/>
            <a:ext cx="4752528" cy="88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2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ELK </a:t>
            </a:r>
            <a:r>
              <a:rPr lang="zh-TW" altLang="en-US" dirty="0"/>
              <a:t>架構圖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使用八台</a:t>
            </a:r>
            <a:r>
              <a:rPr lang="en-US" altLang="zh-TW" dirty="0" smtClean="0"/>
              <a:t>VM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39</a:t>
            </a:fld>
            <a:endParaRPr lang="en-US" altLang="zh-TW"/>
          </a:p>
        </p:txBody>
      </p:sp>
      <p:sp>
        <p:nvSpPr>
          <p:cNvPr id="15" name="圓角矩形 14"/>
          <p:cNvSpPr/>
          <p:nvPr/>
        </p:nvSpPr>
        <p:spPr>
          <a:xfrm>
            <a:off x="805250" y="3081734"/>
            <a:ext cx="1224136" cy="7920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Data</a:t>
            </a:r>
          </a:p>
          <a:p>
            <a:pPr algn="ctr"/>
            <a:r>
              <a:rPr lang="en-US" altLang="zh-TW" b="1" dirty="0" smtClean="0"/>
              <a:t>Node1</a:t>
            </a:r>
            <a:endParaRPr lang="zh-TW" altLang="en-US" b="1" dirty="0"/>
          </a:p>
        </p:txBody>
      </p:sp>
      <p:sp>
        <p:nvSpPr>
          <p:cNvPr id="16" name="圓角矩形 15"/>
          <p:cNvSpPr/>
          <p:nvPr/>
        </p:nvSpPr>
        <p:spPr>
          <a:xfrm>
            <a:off x="2101394" y="3081734"/>
            <a:ext cx="1224136" cy="7920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Data</a:t>
            </a:r>
          </a:p>
          <a:p>
            <a:pPr algn="ctr"/>
            <a:r>
              <a:rPr lang="en-US" altLang="zh-TW" b="1" dirty="0" smtClean="0"/>
              <a:t>Node2</a:t>
            </a:r>
            <a:endParaRPr lang="zh-TW" altLang="en-US" b="1" dirty="0"/>
          </a:p>
        </p:txBody>
      </p:sp>
      <p:sp>
        <p:nvSpPr>
          <p:cNvPr id="17" name="圓角矩形 16"/>
          <p:cNvSpPr/>
          <p:nvPr/>
        </p:nvSpPr>
        <p:spPr>
          <a:xfrm>
            <a:off x="3397538" y="3081734"/>
            <a:ext cx="1224136" cy="7920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Data</a:t>
            </a:r>
          </a:p>
          <a:p>
            <a:pPr algn="ctr"/>
            <a:r>
              <a:rPr lang="en-US" altLang="zh-TW" b="1" dirty="0" smtClean="0"/>
              <a:t>Node3</a:t>
            </a:r>
            <a:endParaRPr lang="zh-TW" altLang="en-US" b="1" dirty="0"/>
          </a:p>
        </p:txBody>
      </p:sp>
      <p:sp>
        <p:nvSpPr>
          <p:cNvPr id="18" name="圓角矩形 17"/>
          <p:cNvSpPr/>
          <p:nvPr/>
        </p:nvSpPr>
        <p:spPr>
          <a:xfrm>
            <a:off x="3836454" y="4809926"/>
            <a:ext cx="1462494" cy="8611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Client</a:t>
            </a:r>
          </a:p>
          <a:p>
            <a:pPr algn="ctr"/>
            <a:r>
              <a:rPr lang="en-US" altLang="zh-TW" b="1" dirty="0" smtClean="0"/>
              <a:t>Node</a:t>
            </a:r>
            <a:endParaRPr lang="zh-TW" altLang="en-US" b="1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1952604" y="5746030"/>
            <a:ext cx="5211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err="1" smtClean="0"/>
              <a:t>Elasticsearch</a:t>
            </a:r>
            <a:r>
              <a:rPr lang="en-US" altLang="zh-TW" b="1" dirty="0" smtClean="0"/>
              <a:t> 2.4 + </a:t>
            </a:r>
            <a:r>
              <a:rPr lang="en-US" altLang="zh-TW" b="1" dirty="0" err="1" smtClean="0"/>
              <a:t>Logstash</a:t>
            </a:r>
            <a:r>
              <a:rPr lang="en-US" altLang="zh-TW" b="1" dirty="0" smtClean="0"/>
              <a:t> 2.4 + </a:t>
            </a:r>
            <a:r>
              <a:rPr lang="en-US" altLang="zh-TW" b="1" dirty="0" err="1" smtClean="0"/>
              <a:t>Kibana</a:t>
            </a:r>
            <a:r>
              <a:rPr lang="en-US" altLang="zh-TW" b="1" dirty="0" smtClean="0"/>
              <a:t> 4.6 </a:t>
            </a:r>
          </a:p>
          <a:p>
            <a:pPr algn="ctr"/>
            <a:r>
              <a:rPr lang="en-US" altLang="zh-TW" b="1" dirty="0" smtClean="0"/>
              <a:t>8GB RAM</a:t>
            </a:r>
          </a:p>
          <a:p>
            <a:pPr algn="ctr"/>
            <a:r>
              <a:rPr lang="en-US" altLang="zh-TW" b="1" dirty="0" smtClean="0"/>
              <a:t>16GB Disk</a:t>
            </a:r>
            <a:endParaRPr lang="zh-TW" altLang="en-US" b="1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3547193" y="3886596"/>
            <a:ext cx="2056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err="1" smtClean="0"/>
              <a:t>Elasticsearch</a:t>
            </a:r>
            <a:r>
              <a:rPr lang="en-US" altLang="zh-TW" b="1" dirty="0" smtClean="0"/>
              <a:t> 2.4</a:t>
            </a:r>
          </a:p>
          <a:p>
            <a:pPr algn="ctr"/>
            <a:r>
              <a:rPr lang="en-US" altLang="zh-TW" b="1" dirty="0" smtClean="0"/>
              <a:t>64GB RAM</a:t>
            </a:r>
          </a:p>
          <a:p>
            <a:pPr algn="ctr"/>
            <a:r>
              <a:rPr lang="en-US" altLang="zh-TW" b="1" dirty="0" smtClean="0"/>
              <a:t>700GB Disk</a:t>
            </a:r>
            <a:endParaRPr lang="en-US" altLang="zh-TW" b="1" dirty="0"/>
          </a:p>
        </p:txBody>
      </p:sp>
      <p:sp>
        <p:nvSpPr>
          <p:cNvPr id="21" name="圓角矩形 20"/>
          <p:cNvSpPr/>
          <p:nvPr/>
        </p:nvSpPr>
        <p:spPr>
          <a:xfrm>
            <a:off x="3829586" y="2076615"/>
            <a:ext cx="1462494" cy="86110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Master</a:t>
            </a:r>
          </a:p>
          <a:p>
            <a:pPr algn="ctr"/>
            <a:r>
              <a:rPr lang="en-US" altLang="zh-TW" b="1" dirty="0" smtClean="0"/>
              <a:t>Node</a:t>
            </a:r>
            <a:endParaRPr lang="zh-TW" altLang="en-US" b="1" dirty="0"/>
          </a:p>
        </p:txBody>
      </p:sp>
      <p:sp>
        <p:nvSpPr>
          <p:cNvPr id="22" name="圓角矩形 21"/>
          <p:cNvSpPr/>
          <p:nvPr/>
        </p:nvSpPr>
        <p:spPr>
          <a:xfrm>
            <a:off x="6012160" y="3081734"/>
            <a:ext cx="1224136" cy="7920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Data</a:t>
            </a:r>
          </a:p>
          <a:p>
            <a:pPr algn="ctr"/>
            <a:r>
              <a:rPr lang="en-US" altLang="zh-TW" b="1" dirty="0" smtClean="0"/>
              <a:t>Node5</a:t>
            </a:r>
            <a:endParaRPr lang="zh-TW" altLang="en-US" b="1" dirty="0"/>
          </a:p>
        </p:txBody>
      </p:sp>
      <p:sp>
        <p:nvSpPr>
          <p:cNvPr id="23" name="圓角矩形 22"/>
          <p:cNvSpPr/>
          <p:nvPr/>
        </p:nvSpPr>
        <p:spPr>
          <a:xfrm>
            <a:off x="7308304" y="3081734"/>
            <a:ext cx="1224136" cy="7920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Data</a:t>
            </a:r>
          </a:p>
          <a:p>
            <a:pPr algn="ctr"/>
            <a:r>
              <a:rPr lang="en-US" altLang="zh-TW" b="1" dirty="0" smtClean="0"/>
              <a:t>Node6</a:t>
            </a:r>
            <a:endParaRPr lang="zh-TW" altLang="en-US" b="1" dirty="0"/>
          </a:p>
        </p:txBody>
      </p:sp>
      <p:sp>
        <p:nvSpPr>
          <p:cNvPr id="24" name="圓角矩形 23"/>
          <p:cNvSpPr/>
          <p:nvPr/>
        </p:nvSpPr>
        <p:spPr>
          <a:xfrm>
            <a:off x="4693682" y="3081734"/>
            <a:ext cx="1224136" cy="7920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Data</a:t>
            </a:r>
          </a:p>
          <a:p>
            <a:pPr algn="ctr"/>
            <a:r>
              <a:rPr lang="en-US" altLang="zh-TW" b="1" dirty="0" smtClean="0"/>
              <a:t>Node4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2915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二、</a:t>
            </a:r>
            <a:r>
              <a:rPr lang="zh-TW" altLang="zh-TW" dirty="0" smtClean="0"/>
              <a:t>資訊安全</a:t>
            </a:r>
            <a:r>
              <a:rPr lang="zh-TW" altLang="en-US" dirty="0"/>
              <a:t>運作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通過教育版資訊安全管理制度</a:t>
            </a:r>
            <a:r>
              <a:rPr lang="en-US" altLang="zh-TW" dirty="0" smtClean="0"/>
              <a:t>(ISMS)</a:t>
            </a:r>
            <a:r>
              <a:rPr lang="zh-TW" altLang="en-US" dirty="0" smtClean="0"/>
              <a:t>認證</a:t>
            </a:r>
          </a:p>
          <a:p>
            <a:pPr lvl="1"/>
            <a:r>
              <a:rPr lang="zh-TW" altLang="en-US" dirty="0" smtClean="0"/>
              <a:t>為建立完善之資訊安全管理制度，降低組織內的重要資產與資訊之風險，台北區網中心於</a:t>
            </a:r>
            <a:r>
              <a:rPr lang="en-US" altLang="zh-TW" dirty="0" smtClean="0"/>
              <a:t>97</a:t>
            </a:r>
            <a:r>
              <a:rPr lang="zh-TW" altLang="en-US" dirty="0" smtClean="0"/>
              <a:t>年開始導入教育版</a:t>
            </a:r>
            <a:r>
              <a:rPr lang="en-US" altLang="zh-TW" dirty="0" smtClean="0"/>
              <a:t>ISMS</a:t>
            </a:r>
            <a:r>
              <a:rPr lang="zh-TW" altLang="en-US" dirty="0" smtClean="0"/>
              <a:t>制度 </a:t>
            </a:r>
          </a:p>
          <a:p>
            <a:pPr lvl="1"/>
            <a:r>
              <a:rPr lang="zh-TW" altLang="en-US" dirty="0" smtClean="0"/>
              <a:t> </a:t>
            </a:r>
            <a:r>
              <a:rPr lang="en-US" altLang="zh-TW" dirty="0" smtClean="0"/>
              <a:t>98</a:t>
            </a:r>
            <a:r>
              <a:rPr lang="zh-TW" altLang="en-US" dirty="0" smtClean="0"/>
              <a:t>年至</a:t>
            </a:r>
            <a:r>
              <a:rPr lang="en-US" altLang="zh-TW" dirty="0" smtClean="0"/>
              <a:t>105</a:t>
            </a:r>
            <a:r>
              <a:rPr lang="zh-TW" altLang="en-US" dirty="0" smtClean="0"/>
              <a:t>年每年皆通過教育版</a:t>
            </a:r>
            <a:r>
              <a:rPr lang="en-US" altLang="zh-TW" dirty="0" smtClean="0"/>
              <a:t>ISMS </a:t>
            </a:r>
            <a:r>
              <a:rPr lang="zh-TW" altLang="en-US" dirty="0" smtClean="0"/>
              <a:t>第三方認證</a:t>
            </a:r>
            <a:endParaRPr lang="en-US" altLang="zh-TW" dirty="0" smtClean="0"/>
          </a:p>
          <a:p>
            <a:r>
              <a:rPr lang="zh-TW" altLang="en-US" dirty="0"/>
              <a:t>明年度</a:t>
            </a:r>
            <a:r>
              <a:rPr lang="zh-TW" altLang="en-US" dirty="0" smtClean="0"/>
              <a:t>開始預計</a:t>
            </a:r>
            <a:r>
              <a:rPr lang="zh-TW" altLang="en-US" dirty="0"/>
              <a:t>逐步</a:t>
            </a:r>
            <a:r>
              <a:rPr lang="zh-TW" altLang="en-US" dirty="0" smtClean="0"/>
              <a:t>將計資中心各組納入</a:t>
            </a:r>
            <a:r>
              <a:rPr lang="en-US" altLang="zh-TW" dirty="0" smtClean="0"/>
              <a:t>ISO27001 </a:t>
            </a:r>
            <a:r>
              <a:rPr lang="zh-TW" altLang="en-US" dirty="0" smtClean="0"/>
              <a:t>導入範圍</a:t>
            </a:r>
            <a:endParaRPr lang="en-US" altLang="zh-TW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671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攻擊案例</a:t>
            </a:r>
            <a:r>
              <a:rPr lang="en-US" altLang="zh-TW" dirty="0" smtClean="0"/>
              <a:t>1-</a:t>
            </a:r>
            <a:r>
              <a:rPr lang="zh-TW" altLang="en-US" dirty="0"/>
              <a:t>臺北商業大學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臺</a:t>
            </a:r>
            <a:r>
              <a:rPr lang="zh-TW" altLang="en-US" dirty="0"/>
              <a:t>北商業</a:t>
            </a:r>
            <a:r>
              <a:rPr lang="zh-TW" altLang="en-US" dirty="0" smtClean="0"/>
              <a:t>大學遭受 </a:t>
            </a:r>
            <a:r>
              <a:rPr lang="en-US" altLang="zh-TW" dirty="0" smtClean="0"/>
              <a:t>DDoS </a:t>
            </a:r>
            <a:r>
              <a:rPr lang="zh-TW" altLang="en-US" dirty="0" smtClean="0"/>
              <a:t>攻擊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40</a:t>
            </a:fld>
            <a:endParaRPr lang="en-US" altLang="zh-TW"/>
          </a:p>
        </p:txBody>
      </p:sp>
      <p:sp>
        <p:nvSpPr>
          <p:cNvPr id="5" name="投影片編號版面配置區 3"/>
          <p:cNvSpPr txBox="1">
            <a:spLocks/>
          </p:cNvSpPr>
          <p:nvPr/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zh-TW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fld id="{D93790E0-A73F-4A53-83D9-1E4712857E21}" type="slidenum">
              <a:rPr lang="en-US" altLang="zh-TW" smtClean="0"/>
              <a:pPr/>
              <a:t>40</a:t>
            </a:fld>
            <a:endParaRPr lang="en-US" altLang="zh-TW"/>
          </a:p>
        </p:txBody>
      </p:sp>
      <p:pic>
        <p:nvPicPr>
          <p:cNvPr id="6" name="圖片 3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24" y="2103313"/>
            <a:ext cx="49434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2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18" y="4077072"/>
            <a:ext cx="4872981" cy="249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2411760" y="2564904"/>
            <a:ext cx="1368152" cy="35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2016/2/23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5366485" y="2498347"/>
            <a:ext cx="1365755" cy="422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2016/2/24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869343" y="3212975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2016-02-24 </a:t>
            </a:r>
            <a:r>
              <a:rPr lang="en-US" altLang="zh-TW" dirty="0" smtClean="0"/>
              <a:t>14:00</a:t>
            </a:r>
          </a:p>
          <a:p>
            <a:r>
              <a:rPr lang="en-US" altLang="zh-TW" dirty="0"/>
              <a:t>2016-02-24 </a:t>
            </a:r>
            <a:r>
              <a:rPr lang="en-US" altLang="zh-TW" dirty="0" smtClean="0"/>
              <a:t>14:30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3377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Protocol </a:t>
            </a:r>
            <a:r>
              <a:rPr lang="zh-TW" altLang="en-US" dirty="0" smtClean="0"/>
              <a:t>分佈比例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6:TCP   17:UDP  1:ICMP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41</a:t>
            </a:fld>
            <a:endParaRPr lang="en-US" altLang="zh-TW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88" y="2276872"/>
            <a:ext cx="3969229" cy="355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76" y="2267314"/>
            <a:ext cx="3834783" cy="356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547664" y="594928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正常協定分佈比例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5148064" y="596378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遭後攻擊時協定分佈比例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867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Top10 </a:t>
            </a:r>
            <a:r>
              <a:rPr lang="zh-TW" altLang="en-US" dirty="0" smtClean="0"/>
              <a:t>來源 </a:t>
            </a:r>
            <a:r>
              <a:rPr lang="en-US" altLang="zh-TW" dirty="0"/>
              <a:t>Port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攻擊來源</a:t>
            </a:r>
            <a:r>
              <a:rPr lang="en-US" altLang="zh-TW" dirty="0" smtClean="0"/>
              <a:t>: Source </a:t>
            </a:r>
            <a:r>
              <a:rPr lang="en-US" altLang="zh-TW" dirty="0"/>
              <a:t>Port 123 (</a:t>
            </a:r>
            <a:r>
              <a:rPr lang="en-US" altLang="zh-TW" dirty="0" smtClean="0"/>
              <a:t>NTP </a:t>
            </a:r>
            <a:r>
              <a:rPr lang="zh-TW" altLang="en-US" dirty="0" smtClean="0"/>
              <a:t>網路校時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42</a:t>
            </a:fld>
            <a:endParaRPr lang="en-US" altLang="zh-TW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27" y="2204864"/>
            <a:ext cx="5699163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6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Top </a:t>
            </a:r>
            <a:r>
              <a:rPr lang="en-US" altLang="zh-TW" dirty="0"/>
              <a:t>10 </a:t>
            </a:r>
            <a:r>
              <a:rPr lang="en-US" altLang="zh-TW" dirty="0" smtClean="0"/>
              <a:t>Source</a:t>
            </a:r>
            <a:r>
              <a:rPr lang="zh-TW" altLang="en-US" dirty="0" smtClean="0"/>
              <a:t> </a:t>
            </a:r>
            <a:r>
              <a:rPr lang="en-US" altLang="zh-TW" dirty="0"/>
              <a:t>IP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攻擊</a:t>
            </a:r>
            <a:r>
              <a:rPr lang="zh-TW" altLang="en-US" dirty="0" smtClean="0"/>
              <a:t>來源 </a:t>
            </a:r>
            <a:r>
              <a:rPr lang="en-US" altLang="zh-TW" dirty="0" smtClean="0"/>
              <a:t>IP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43</a:t>
            </a:fld>
            <a:endParaRPr lang="en-US" altLang="zh-TW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4320480" cy="315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76150"/>
            <a:ext cx="4355523" cy="288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2599859" y="2051556"/>
            <a:ext cx="1950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皆是 </a:t>
            </a:r>
            <a:r>
              <a:rPr lang="en-US" altLang="zh-TW" b="1" dirty="0" smtClean="0">
                <a:solidFill>
                  <a:srgbClr val="FF0000"/>
                </a:solidFill>
              </a:rPr>
              <a:t>NTP Server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Top10 Destination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IP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受害者目的</a:t>
            </a:r>
            <a:r>
              <a:rPr lang="en-US" altLang="zh-TW" dirty="0" smtClean="0"/>
              <a:t> </a:t>
            </a:r>
            <a:r>
              <a:rPr lang="en-US" altLang="zh-TW" dirty="0"/>
              <a:t>IP: 120.97.6.56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44</a:t>
            </a:fld>
            <a:endParaRPr lang="en-US" altLang="zh-TW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4320480" cy="319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49080"/>
            <a:ext cx="5004048" cy="259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78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解決方法</a:t>
            </a:r>
            <a:r>
              <a:rPr lang="en-US" altLang="zh-TW" dirty="0" smtClean="0"/>
              <a:t>: ACL </a:t>
            </a:r>
            <a:r>
              <a:rPr lang="zh-TW" altLang="en-US" dirty="0" smtClean="0"/>
              <a:t>阻擋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在區網路由器連線學校介面下</a:t>
            </a:r>
            <a:r>
              <a:rPr lang="en-US" altLang="zh-TW" dirty="0" smtClean="0"/>
              <a:t>ACL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45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11" y="2117599"/>
            <a:ext cx="3438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09689"/>
            <a:ext cx="5105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4800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34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攻擊</a:t>
            </a:r>
            <a:r>
              <a:rPr lang="zh-TW" altLang="en-US" dirty="0" smtClean="0"/>
              <a:t>案例</a:t>
            </a:r>
            <a:r>
              <a:rPr lang="en-US" altLang="zh-TW" dirty="0" smtClean="0"/>
              <a:t>2 – </a:t>
            </a:r>
            <a:r>
              <a:rPr lang="zh-TW" altLang="en-US" dirty="0" smtClean="0"/>
              <a:t>台北</a:t>
            </a:r>
            <a:r>
              <a:rPr lang="zh-TW" altLang="en-US" dirty="0"/>
              <a:t>科技</a:t>
            </a:r>
            <a:r>
              <a:rPr lang="zh-TW" altLang="en-US" dirty="0" smtClean="0"/>
              <a:t>大學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2016/6/22</a:t>
            </a:r>
            <a:r>
              <a:rPr lang="zh-TW" altLang="en-US" dirty="0" smtClean="0"/>
              <a:t> </a:t>
            </a:r>
            <a:r>
              <a:rPr lang="en-US" altLang="zh-TW" dirty="0" smtClean="0"/>
              <a:t>10:00~14:00</a:t>
            </a:r>
            <a:r>
              <a:rPr lang="zh-TW" altLang="en-US" dirty="0" smtClean="0"/>
              <a:t>、</a:t>
            </a:r>
            <a:r>
              <a:rPr lang="en-US" altLang="zh-TW" dirty="0" smtClean="0"/>
              <a:t>18:30~19:00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46</a:t>
            </a:fld>
            <a:endParaRPr lang="en-US" altLang="zh-TW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482802"/>
            <a:ext cx="49815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759" y="2060848"/>
            <a:ext cx="4779679" cy="235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729591" y="213285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流量圖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716016" y="437391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封包數圖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40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北科</a:t>
            </a:r>
            <a:r>
              <a:rPr lang="zh-TW" altLang="en-US" dirty="0" smtClean="0"/>
              <a:t>大 </a:t>
            </a:r>
            <a:r>
              <a:rPr lang="en-US" altLang="zh-TW" dirty="0" smtClean="0"/>
              <a:t>DDoS </a:t>
            </a:r>
            <a:r>
              <a:rPr lang="zh-TW" altLang="en-US" dirty="0" smtClean="0"/>
              <a:t>攻擊事件分析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區</a:t>
            </a:r>
            <a:r>
              <a:rPr lang="zh-TW" altLang="en-US" dirty="0" smtClean="0"/>
              <a:t>網 </a:t>
            </a:r>
            <a:r>
              <a:rPr lang="en-US" altLang="zh-TW" dirty="0" smtClean="0"/>
              <a:t>6509 CPU Load </a:t>
            </a:r>
            <a:r>
              <a:rPr lang="zh-TW" altLang="en-US" dirty="0" smtClean="0"/>
              <a:t>飆高至 </a:t>
            </a:r>
            <a:r>
              <a:rPr lang="en-US" altLang="zh-TW" dirty="0" smtClean="0"/>
              <a:t>82%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47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99" y="2276872"/>
            <a:ext cx="77819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4716016" y="2420888"/>
            <a:ext cx="165618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21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北科大 </a:t>
            </a:r>
            <a:r>
              <a:rPr lang="en-US" altLang="zh-TW" dirty="0"/>
              <a:t>DDoS </a:t>
            </a:r>
            <a:r>
              <a:rPr lang="zh-TW" altLang="en-US" dirty="0"/>
              <a:t>攻擊事件</a:t>
            </a:r>
            <a:r>
              <a:rPr lang="zh-TW" altLang="en-US" dirty="0" smtClean="0"/>
              <a:t>分析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ELK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48</a:t>
            </a:fld>
            <a:endParaRPr lang="en-US" altLang="zh-TW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60" y="2132856"/>
            <a:ext cx="888796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660232" y="4941168"/>
            <a:ext cx="1800200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804248" y="4571836"/>
            <a:ext cx="1655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UDP </a:t>
            </a:r>
            <a:r>
              <a:rPr lang="zh-TW" altLang="en-US" b="1" dirty="0" smtClean="0">
                <a:solidFill>
                  <a:srgbClr val="FF0000"/>
                </a:solidFill>
              </a:rPr>
              <a:t>佔大部分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來源封包</a:t>
            </a:r>
            <a:r>
              <a:rPr lang="zh-TW" altLang="en-US" dirty="0" smtClean="0"/>
              <a:t>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err="1" smtClean="0"/>
              <a:t>output_snmp</a:t>
            </a:r>
            <a:r>
              <a:rPr lang="en-US" altLang="zh-TW" sz="2800" dirty="0" smtClean="0"/>
              <a:t>: 298 + </a:t>
            </a:r>
            <a:r>
              <a:rPr lang="en-US" altLang="zh-TW" sz="2800" dirty="0" err="1" smtClean="0"/>
              <a:t>protocol:udp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+ </a:t>
            </a:r>
            <a:r>
              <a:rPr lang="fr-FR" altLang="zh-TW" sz="2800" dirty="0" smtClean="0"/>
              <a:t>src_port: 53</a:t>
            </a:r>
          </a:p>
          <a:p>
            <a:r>
              <a:rPr lang="fr-FR" altLang="zh-TW" sz="2800" dirty="0" smtClean="0"/>
              <a:t>DNS </a:t>
            </a:r>
            <a:r>
              <a:rPr lang="zh-TW" altLang="en-US" sz="2800" dirty="0" smtClean="0"/>
              <a:t>放大攻擊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49</a:t>
            </a:fld>
            <a:endParaRPr lang="en-US" altLang="zh-TW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924" y="2783674"/>
            <a:ext cx="41433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81" y="2752671"/>
            <a:ext cx="4187529" cy="289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7380312" y="3140968"/>
            <a:ext cx="115212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7352436" y="249289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攻擊目的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b="1" dirty="0">
                <a:solidFill>
                  <a:srgbClr val="FF0000"/>
                </a:solidFill>
              </a:rPr>
              <a:t>受害主機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2466419" y="2636912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皆是 </a:t>
            </a:r>
            <a:r>
              <a:rPr lang="en-US" altLang="zh-TW" b="1" dirty="0" smtClean="0">
                <a:solidFill>
                  <a:srgbClr val="FF0000"/>
                </a:solidFill>
              </a:rPr>
              <a:t>DNS Server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2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本年度資安事件統計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1</a:t>
            </a:r>
            <a:r>
              <a:rPr lang="zh-TW" altLang="en-US" dirty="0"/>
              <a:t>、</a:t>
            </a:r>
            <a:r>
              <a:rPr lang="en-US" altLang="zh-TW" dirty="0"/>
              <a:t>2</a:t>
            </a:r>
            <a:r>
              <a:rPr lang="zh-TW" altLang="en-US" dirty="0"/>
              <a:t>級資安事件</a:t>
            </a:r>
            <a:r>
              <a:rPr lang="zh-TW" altLang="en-US" dirty="0" smtClean="0"/>
              <a:t>處理</a:t>
            </a:r>
            <a:endParaRPr lang="zh-TW" altLang="en-US" dirty="0"/>
          </a:p>
          <a:p>
            <a:pPr lvl="1"/>
            <a:r>
              <a:rPr lang="zh-TW" altLang="en-US" dirty="0" smtClean="0"/>
              <a:t>通報</a:t>
            </a:r>
            <a:r>
              <a:rPr lang="zh-TW" altLang="en-US" dirty="0"/>
              <a:t>平均時數</a:t>
            </a:r>
            <a:r>
              <a:rPr lang="zh-TW" altLang="en-US" dirty="0" smtClean="0"/>
              <a:t>：</a:t>
            </a:r>
            <a:r>
              <a:rPr lang="en-US" altLang="zh-TW" dirty="0" smtClean="0"/>
              <a:t>1.97</a:t>
            </a:r>
            <a:r>
              <a:rPr lang="zh-TW" altLang="en-US" dirty="0" smtClean="0"/>
              <a:t>小時</a:t>
            </a:r>
            <a:endParaRPr lang="zh-TW" altLang="en-US" dirty="0"/>
          </a:p>
          <a:p>
            <a:pPr lvl="1"/>
            <a:r>
              <a:rPr lang="zh-TW" altLang="en-US" dirty="0" smtClean="0"/>
              <a:t>應變</a:t>
            </a:r>
            <a:r>
              <a:rPr lang="zh-TW" altLang="en-US" dirty="0"/>
              <a:t>處理平均時數：</a:t>
            </a:r>
            <a:r>
              <a:rPr lang="en-US" altLang="zh-TW" dirty="0" smtClean="0"/>
              <a:t>0.22</a:t>
            </a:r>
            <a:r>
              <a:rPr lang="zh-TW" altLang="en-US" dirty="0" smtClean="0"/>
              <a:t>小時</a:t>
            </a:r>
            <a:endParaRPr lang="zh-TW" altLang="en-US" dirty="0"/>
          </a:p>
          <a:p>
            <a:pPr lvl="1"/>
            <a:r>
              <a:rPr lang="zh-TW" altLang="en-US" dirty="0" smtClean="0"/>
              <a:t>事件</a:t>
            </a:r>
            <a:r>
              <a:rPr lang="zh-TW" altLang="en-US" dirty="0"/>
              <a:t>處理平均時數</a:t>
            </a:r>
            <a:r>
              <a:rPr lang="zh-TW" altLang="en-US" dirty="0" smtClean="0"/>
              <a:t>：</a:t>
            </a:r>
            <a:r>
              <a:rPr lang="en-US" altLang="zh-TW" dirty="0" smtClean="0"/>
              <a:t>2.19</a:t>
            </a:r>
            <a:r>
              <a:rPr lang="zh-TW" altLang="en-US" dirty="0" smtClean="0"/>
              <a:t>小時</a:t>
            </a:r>
            <a:endParaRPr lang="zh-TW" altLang="en-US" dirty="0"/>
          </a:p>
          <a:p>
            <a:pPr lvl="1"/>
            <a:r>
              <a:rPr lang="zh-TW" altLang="en-US" dirty="0" smtClean="0"/>
              <a:t>通報</a:t>
            </a:r>
            <a:r>
              <a:rPr lang="zh-TW" altLang="en-US" dirty="0"/>
              <a:t>完成率：</a:t>
            </a:r>
            <a:r>
              <a:rPr lang="en-US" altLang="zh-TW" dirty="0" smtClean="0"/>
              <a:t>99.37%</a:t>
            </a:r>
            <a:endParaRPr lang="zh-TW" altLang="en-US" dirty="0"/>
          </a:p>
          <a:p>
            <a:pPr lvl="1"/>
            <a:r>
              <a:rPr lang="zh-TW" altLang="en-US" dirty="0" smtClean="0"/>
              <a:t>事件</a:t>
            </a:r>
            <a:r>
              <a:rPr lang="zh-TW" altLang="en-US" dirty="0"/>
              <a:t>完成率：</a:t>
            </a:r>
            <a:r>
              <a:rPr lang="en-US" altLang="zh-TW" dirty="0" smtClean="0"/>
              <a:t>99.83%</a:t>
            </a:r>
            <a:endParaRPr lang="zh-TW" altLang="en-US" dirty="0"/>
          </a:p>
          <a:p>
            <a:r>
              <a:rPr lang="en-US" altLang="zh-TW" dirty="0"/>
              <a:t>3</a:t>
            </a:r>
            <a:r>
              <a:rPr lang="zh-TW" altLang="en-US" dirty="0"/>
              <a:t>、</a:t>
            </a:r>
            <a:r>
              <a:rPr lang="en-US" altLang="zh-TW" dirty="0"/>
              <a:t>4</a:t>
            </a:r>
            <a:r>
              <a:rPr lang="zh-TW" altLang="en-US" dirty="0"/>
              <a:t>級資安事件通報</a:t>
            </a:r>
          </a:p>
          <a:p>
            <a:pPr lvl="1"/>
            <a:r>
              <a:rPr lang="zh-TW" altLang="en-US" dirty="0" smtClean="0"/>
              <a:t>無</a:t>
            </a:r>
            <a:endParaRPr lang="zh-TW" altLang="en-US" dirty="0"/>
          </a:p>
          <a:p>
            <a:r>
              <a:rPr lang="zh-TW" altLang="en-US" dirty="0" smtClean="0"/>
              <a:t>資</a:t>
            </a:r>
            <a:r>
              <a:rPr lang="zh-TW" altLang="en-US" dirty="0"/>
              <a:t>安事件通報審核平均時數</a:t>
            </a:r>
            <a:r>
              <a:rPr lang="zh-TW" altLang="en-US" dirty="0" smtClean="0"/>
              <a:t>：</a:t>
            </a:r>
            <a:r>
              <a:rPr lang="en-US" altLang="zh-TW" dirty="0" smtClean="0"/>
              <a:t>3.43</a:t>
            </a:r>
            <a:r>
              <a:rPr lang="zh-TW" altLang="en-US" dirty="0" smtClean="0"/>
              <a:t>小時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547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ELK Stack </a:t>
            </a:r>
            <a:r>
              <a:rPr lang="zh-TW" altLang="en-US" dirty="0" smtClean="0"/>
              <a:t>推廣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推廣情形</a:t>
            </a:r>
            <a:r>
              <a:rPr lang="en-US" altLang="zh-TW" dirty="0" smtClean="0"/>
              <a:t>:</a:t>
            </a:r>
          </a:p>
          <a:p>
            <a:pPr lvl="1"/>
            <a:r>
              <a:rPr lang="en-US" altLang="zh-TW" dirty="0" smtClean="0"/>
              <a:t>2016/8 </a:t>
            </a:r>
            <a:r>
              <a:rPr lang="zh-TW" altLang="en-US" dirty="0"/>
              <a:t>中山區網暑期課程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2016/8 </a:t>
            </a:r>
            <a:r>
              <a:rPr lang="zh-TW" altLang="en-US" dirty="0" smtClean="0"/>
              <a:t>台大區網暑期課程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50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636" y="4293096"/>
            <a:ext cx="5544616" cy="190898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48" y="3230115"/>
            <a:ext cx="495300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627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網路應用特色服務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實機展示</a:t>
            </a:r>
            <a:endParaRPr lang="en-US" altLang="zh-TW" dirty="0" smtClean="0"/>
          </a:p>
          <a:p>
            <a:pPr>
              <a:lnSpc>
                <a:spcPct val="130000"/>
              </a:lnSpc>
            </a:pPr>
            <a:r>
              <a:rPr lang="en-US" altLang="zh-TW" dirty="0">
                <a:ea typeface="標楷體" pitchFamily="65" charset="-120"/>
              </a:rPr>
              <a:t>IP </a:t>
            </a:r>
            <a:r>
              <a:rPr lang="zh-TW" altLang="en-US" dirty="0">
                <a:ea typeface="標楷體" pitchFamily="65" charset="-120"/>
              </a:rPr>
              <a:t>全球地址資料庫</a:t>
            </a:r>
            <a:r>
              <a:rPr lang="zh-TW" altLang="en-US" dirty="0" smtClean="0">
                <a:ea typeface="標楷體" pitchFamily="65" charset="-120"/>
              </a:rPr>
              <a:t>查詢</a:t>
            </a:r>
            <a:endParaRPr lang="en-US" altLang="zh-TW" dirty="0" smtClean="0">
              <a:ea typeface="標楷體" pitchFamily="65" charset="-120"/>
            </a:endParaRPr>
          </a:p>
          <a:p>
            <a:pPr>
              <a:lnSpc>
                <a:spcPct val="130000"/>
              </a:lnSpc>
            </a:pPr>
            <a:r>
              <a:rPr lang="en-US" altLang="zh-TW" dirty="0" err="1" smtClean="0">
                <a:ea typeface="標楷體" pitchFamily="65" charset="-120"/>
              </a:rPr>
              <a:t>Traceroute</a:t>
            </a:r>
            <a:r>
              <a:rPr lang="en-US" altLang="zh-TW" dirty="0" smtClean="0">
                <a:ea typeface="標楷體" pitchFamily="65" charset="-120"/>
              </a:rPr>
              <a:t> </a:t>
            </a:r>
            <a:r>
              <a:rPr lang="zh-TW" altLang="en-US" dirty="0">
                <a:ea typeface="標楷體" pitchFamily="65" charset="-120"/>
              </a:rPr>
              <a:t>路徑</a:t>
            </a:r>
            <a:r>
              <a:rPr lang="zh-TW" altLang="en-US" dirty="0" smtClean="0">
                <a:ea typeface="標楷體" pitchFamily="65" charset="-120"/>
              </a:rPr>
              <a:t>查詢</a:t>
            </a:r>
            <a:endParaRPr lang="en-US" altLang="zh-TW" dirty="0" smtClean="0">
              <a:ea typeface="標楷體" pitchFamily="65" charset="-120"/>
            </a:endParaRPr>
          </a:p>
          <a:p>
            <a:pPr lvl="1">
              <a:lnSpc>
                <a:spcPct val="130000"/>
              </a:lnSpc>
            </a:pPr>
            <a:r>
              <a:rPr lang="zh-TW" altLang="en-US" dirty="0" smtClean="0"/>
              <a:t>區</a:t>
            </a:r>
            <a:r>
              <a:rPr lang="zh-TW" altLang="en-US" dirty="0"/>
              <a:t>網連外架構圖</a:t>
            </a:r>
            <a:endParaRPr lang="en-US" altLang="zh-TW" dirty="0">
              <a:ea typeface="標楷體" pitchFamily="65" charset="-120"/>
            </a:endParaRPr>
          </a:p>
          <a:p>
            <a:pPr lvl="2">
              <a:lnSpc>
                <a:spcPct val="130000"/>
              </a:lnSpc>
            </a:pPr>
            <a:r>
              <a:rPr lang="zh-TW" altLang="en-US" dirty="0">
                <a:ea typeface="標楷體" pitchFamily="65" charset="-120"/>
              </a:rPr>
              <a:t>整合顯示流量圖、</a:t>
            </a:r>
            <a:r>
              <a:rPr lang="en-US" altLang="zh-TW" dirty="0">
                <a:ea typeface="標楷體" pitchFamily="65" charset="-120"/>
              </a:rPr>
              <a:t>Ping</a:t>
            </a:r>
            <a:r>
              <a:rPr lang="zh-TW" altLang="en-US" dirty="0">
                <a:ea typeface="標楷體" pitchFamily="65" charset="-120"/>
              </a:rPr>
              <a:t>、</a:t>
            </a:r>
            <a:r>
              <a:rPr lang="en-US" altLang="zh-TW" dirty="0">
                <a:ea typeface="標楷體" pitchFamily="65" charset="-120"/>
              </a:rPr>
              <a:t>Packet Lost</a:t>
            </a:r>
            <a:r>
              <a:rPr lang="en-US" altLang="zh-TW" dirty="0" smtClean="0">
                <a:ea typeface="標楷體" pitchFamily="65" charset="-120"/>
              </a:rPr>
              <a:t>%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51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63621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ea typeface="標楷體" pitchFamily="65" charset="-120"/>
              </a:rPr>
              <a:t>IP</a:t>
            </a:r>
            <a:r>
              <a:rPr lang="zh-TW" altLang="en-US" dirty="0">
                <a:ea typeface="標楷體" pitchFamily="65" charset="-120"/>
              </a:rPr>
              <a:t>全球地址資料庫</a:t>
            </a:r>
            <a:r>
              <a:rPr lang="zh-TW" altLang="en-US" dirty="0" smtClean="0">
                <a:ea typeface="標楷體" pitchFamily="65" charset="-120"/>
              </a:rPr>
              <a:t>查詢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用途</a:t>
            </a:r>
            <a:r>
              <a:rPr lang="en-US" altLang="zh-TW" dirty="0" smtClean="0"/>
              <a:t>: </a:t>
            </a:r>
          </a:p>
          <a:p>
            <a:pPr lvl="1"/>
            <a:r>
              <a:rPr lang="zh-TW" altLang="en-US" dirty="0" smtClean="0"/>
              <a:t>國際</a:t>
            </a:r>
            <a:r>
              <a:rPr lang="zh-TW" altLang="en-US" dirty="0"/>
              <a:t>頻寬</a:t>
            </a:r>
            <a:r>
              <a:rPr lang="zh-TW" altLang="en-US" dirty="0" smtClean="0"/>
              <a:t>使用率分析</a:t>
            </a:r>
            <a:r>
              <a:rPr lang="en-US" altLang="zh-TW" dirty="0" smtClean="0"/>
              <a:t>: </a:t>
            </a:r>
            <a:r>
              <a:rPr lang="zh-TW" altLang="en-US" dirty="0"/>
              <a:t>國家</a:t>
            </a:r>
            <a:r>
              <a:rPr lang="en-US" altLang="zh-TW" dirty="0"/>
              <a:t>/</a:t>
            </a:r>
            <a:r>
              <a:rPr lang="zh-TW" altLang="en-US" dirty="0"/>
              <a:t>地區</a:t>
            </a:r>
            <a:r>
              <a:rPr lang="en-US" altLang="zh-TW" dirty="0"/>
              <a:t>/</a:t>
            </a:r>
            <a:r>
              <a:rPr lang="en-US" altLang="zh-TW" dirty="0" smtClean="0"/>
              <a:t>ISP/AS#</a:t>
            </a:r>
          </a:p>
          <a:p>
            <a:pPr lvl="1"/>
            <a:r>
              <a:rPr lang="zh-TW" altLang="en-US" dirty="0"/>
              <a:t>帳號</a:t>
            </a:r>
            <a:r>
              <a:rPr lang="zh-TW" altLang="en-US" dirty="0" smtClean="0"/>
              <a:t>盜用分析</a:t>
            </a:r>
            <a:r>
              <a:rPr lang="en-US" altLang="zh-TW" dirty="0" smtClean="0"/>
              <a:t>: VPN </a:t>
            </a:r>
            <a:r>
              <a:rPr lang="zh-TW" altLang="en-US" dirty="0" smtClean="0"/>
              <a:t>帳號登入 </a:t>
            </a:r>
            <a:r>
              <a:rPr lang="en-US" altLang="zh-TW" dirty="0" smtClean="0"/>
              <a:t>IP </a:t>
            </a:r>
            <a:r>
              <a:rPr lang="zh-TW" altLang="en-US" dirty="0" smtClean="0"/>
              <a:t>地點分析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駭客攻擊來源分析</a:t>
            </a:r>
          </a:p>
          <a:p>
            <a:r>
              <a:rPr lang="zh-TW" altLang="en-US" dirty="0" smtClean="0"/>
              <a:t>購買</a:t>
            </a:r>
            <a:r>
              <a:rPr lang="en-US" altLang="zh-TW" dirty="0" smtClean="0"/>
              <a:t>IP2Location </a:t>
            </a:r>
            <a:r>
              <a:rPr lang="zh-TW" altLang="en-US" dirty="0" smtClean="0"/>
              <a:t>商業版本</a:t>
            </a:r>
            <a:r>
              <a:rPr lang="en-US" altLang="zh-TW" dirty="0" smtClean="0"/>
              <a:t>(</a:t>
            </a:r>
            <a:r>
              <a:rPr lang="zh-TW" altLang="en-US" dirty="0" smtClean="0"/>
              <a:t>最新版本</a:t>
            </a:r>
            <a:r>
              <a:rPr lang="en-US" altLang="zh-TW" dirty="0" smtClean="0"/>
              <a:t>2016/11)</a:t>
            </a:r>
            <a:endParaRPr lang="en-US" altLang="zh-TW" dirty="0" smtClean="0"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52</a:t>
            </a:fld>
            <a:endParaRPr lang="en-US" altLang="zh-TW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784180"/>
              </p:ext>
            </p:extLst>
          </p:nvPr>
        </p:nvGraphicFramePr>
        <p:xfrm>
          <a:off x="3995936" y="4361098"/>
          <a:ext cx="4392488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781"/>
                <a:gridCol w="1636417"/>
                <a:gridCol w="15502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版本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更新年</a:t>
                      </a:r>
                      <a:r>
                        <a:rPr lang="en-US" altLang="zh-TW" sz="2000" dirty="0" smtClean="0"/>
                        <a:t>/</a:t>
                      </a:r>
                      <a:r>
                        <a:rPr lang="zh-TW" altLang="en-US" sz="2000" dirty="0" smtClean="0"/>
                        <a:t>月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網段筆數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免費版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2015/10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dirty="0" smtClean="0"/>
                        <a:t>2,178,274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商業版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2015/10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dirty="0" smtClean="0"/>
                        <a:t>12,857,322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商業版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2016/11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/>
                        <a:t>13,007,878</a:t>
                      </a:r>
                      <a:endParaRPr lang="zh-TW" alt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3312368" cy="176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6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標楷體" pitchFamily="65" charset="-120"/>
              </a:rPr>
              <a:t>IP</a:t>
            </a:r>
            <a:r>
              <a:rPr lang="zh-TW" altLang="en-US" dirty="0">
                <a:ea typeface="標楷體" pitchFamily="65" charset="-120"/>
              </a:rPr>
              <a:t>全球地址資料庫</a:t>
            </a:r>
            <a:r>
              <a:rPr lang="zh-TW" altLang="en-US" dirty="0" smtClean="0">
                <a:ea typeface="標楷體" pitchFamily="65" charset="-120"/>
              </a:rPr>
              <a:t>查詢 </a:t>
            </a:r>
            <a:r>
              <a:rPr lang="en-US" altLang="zh-TW" dirty="0" smtClean="0">
                <a:ea typeface="標楷體" pitchFamily="65" charset="-120"/>
              </a:rPr>
              <a:t>Cont.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53</a:t>
            </a:fld>
            <a:endParaRPr lang="en-US" altLang="zh-TW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66" y="1484784"/>
            <a:ext cx="340525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96180" y="3356992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顯示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IP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對應之：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國家、城市、經緯度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ISP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Domain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67544" y="2348880"/>
            <a:ext cx="2736305" cy="3383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631" y="1540577"/>
            <a:ext cx="5507296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圓角矩形 9"/>
          <p:cNvSpPr/>
          <p:nvPr/>
        </p:nvSpPr>
        <p:spPr>
          <a:xfrm>
            <a:off x="7380313" y="2194066"/>
            <a:ext cx="1763688" cy="4931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87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600" dirty="0" err="1">
                <a:ea typeface="標楷體" pitchFamily="65" charset="-120"/>
              </a:rPr>
              <a:t>Traceroute</a:t>
            </a:r>
            <a:r>
              <a:rPr lang="en-US" altLang="zh-TW" sz="3600" dirty="0">
                <a:ea typeface="標楷體" pitchFamily="65" charset="-120"/>
              </a:rPr>
              <a:t> </a:t>
            </a:r>
            <a:r>
              <a:rPr lang="zh-TW" altLang="en-US" sz="3600" dirty="0">
                <a:ea typeface="標楷體" pitchFamily="65" charset="-120"/>
              </a:rPr>
              <a:t>路徑</a:t>
            </a:r>
            <a:r>
              <a:rPr lang="zh-TW" altLang="en-US" sz="3600" dirty="0" smtClean="0">
                <a:ea typeface="標楷體" pitchFamily="65" charset="-120"/>
              </a:rPr>
              <a:t>查詢</a:t>
            </a:r>
            <a:r>
              <a:rPr lang="en-US" altLang="zh-TW" sz="3600" dirty="0">
                <a:ea typeface="標楷體" pitchFamily="65" charset="-120"/>
              </a:rPr>
              <a:t/>
            </a:r>
            <a:br>
              <a:rPr lang="en-US" altLang="zh-TW" sz="3600" dirty="0">
                <a:ea typeface="標楷體" pitchFamily="65" charset="-120"/>
              </a:rPr>
            </a:br>
            <a:r>
              <a:rPr lang="en-US" altLang="zh-TW" sz="3600" dirty="0" smtClean="0"/>
              <a:t>FACEBOOK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54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07" y="1484784"/>
            <a:ext cx="29051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84784"/>
            <a:ext cx="5760640" cy="147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93" y="3068960"/>
            <a:ext cx="4882555" cy="358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449" y="2924944"/>
            <a:ext cx="3297975" cy="38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ea typeface="標楷體" pitchFamily="65" charset="-120"/>
              </a:rPr>
              <a:t>Traceroute </a:t>
            </a:r>
            <a:r>
              <a:rPr lang="zh-TW" altLang="en-US" dirty="0" smtClean="0">
                <a:ea typeface="標楷體" pitchFamily="65" charset="-120"/>
              </a:rPr>
              <a:t>路徑查詢</a:t>
            </a:r>
            <a:r>
              <a:rPr lang="en-US" altLang="zh-TW" dirty="0" smtClean="0">
                <a:ea typeface="標楷體" pitchFamily="65" charset="-120"/>
              </a:rPr>
              <a:t/>
            </a:r>
            <a:br>
              <a:rPr lang="en-US" altLang="zh-TW" dirty="0" smtClean="0">
                <a:ea typeface="標楷體" pitchFamily="65" charset="-120"/>
              </a:rPr>
            </a:br>
            <a:r>
              <a:rPr lang="en-US" altLang="zh-TW" dirty="0" smtClean="0">
                <a:ea typeface="標楷體" pitchFamily="65" charset="-120"/>
              </a:rPr>
              <a:t>twitter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動態顯示出口路徑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55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15133"/>
            <a:ext cx="5314440" cy="396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02" y="2046932"/>
            <a:ext cx="32194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539552" y="2564904"/>
            <a:ext cx="2736305" cy="3383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507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ea typeface="標楷體" pitchFamily="65" charset="-120"/>
              </a:rPr>
              <a:t>Traceroute </a:t>
            </a:r>
            <a:r>
              <a:rPr lang="zh-TW" altLang="en-US" dirty="0">
                <a:ea typeface="標楷體" pitchFamily="65" charset="-120"/>
              </a:rPr>
              <a:t>路徑查詢</a:t>
            </a:r>
            <a:r>
              <a:rPr lang="en-US" altLang="zh-TW" dirty="0">
                <a:ea typeface="標楷體" pitchFamily="65" charset="-120"/>
              </a:rPr>
              <a:t/>
            </a:r>
            <a:br>
              <a:rPr lang="en-US" altLang="zh-TW" dirty="0">
                <a:ea typeface="標楷體" pitchFamily="65" charset="-120"/>
              </a:rPr>
            </a:br>
            <a:r>
              <a:rPr lang="zh-TW" altLang="en-US" dirty="0"/>
              <a:t>建國中學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56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69056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97152"/>
            <a:ext cx="4392488" cy="188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28" y="1343024"/>
            <a:ext cx="3062560" cy="15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9438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ea typeface="標楷體" pitchFamily="65" charset="-120"/>
              </a:rPr>
              <a:t>Traceroute </a:t>
            </a:r>
            <a:r>
              <a:rPr lang="zh-TW" altLang="en-US" dirty="0">
                <a:ea typeface="標楷體" pitchFamily="65" charset="-120"/>
              </a:rPr>
              <a:t>路徑查詢</a:t>
            </a:r>
            <a:r>
              <a:rPr lang="en-US" altLang="zh-TW" dirty="0">
                <a:ea typeface="標楷體" pitchFamily="65" charset="-120"/>
              </a:rPr>
              <a:t/>
            </a:r>
            <a:br>
              <a:rPr lang="en-US" altLang="zh-TW" dirty="0">
                <a:ea typeface="標楷體" pitchFamily="65" charset="-120"/>
              </a:rPr>
            </a:br>
            <a:r>
              <a:rPr lang="zh-TW" altLang="en-US" dirty="0"/>
              <a:t>羅浮宮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57</a:t>
            </a:fld>
            <a:endParaRPr lang="en-US" altLang="zh-TW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28688"/>
            <a:ext cx="6563891" cy="270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28194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4465886" cy="341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88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TANet</a:t>
            </a:r>
            <a:r>
              <a:rPr lang="en-US" altLang="zh-TW" dirty="0" smtClean="0"/>
              <a:t> </a:t>
            </a:r>
            <a:r>
              <a:rPr lang="zh-TW" altLang="en-US" dirty="0" smtClean="0"/>
              <a:t>網路品質測試系統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中華電信反應市網連線學校近來網路報修頻繁</a:t>
            </a:r>
            <a:endParaRPr lang="en-US" altLang="zh-TW" dirty="0" smtClean="0"/>
          </a:p>
          <a:p>
            <a:r>
              <a:rPr lang="zh-TW" altLang="en-US" dirty="0" smtClean="0"/>
              <a:t>使用 </a:t>
            </a:r>
            <a:r>
              <a:rPr lang="en-US" altLang="zh-TW" dirty="0" err="1"/>
              <a:t>TANet</a:t>
            </a:r>
            <a:r>
              <a:rPr lang="en-US" altLang="zh-TW" dirty="0"/>
              <a:t> </a:t>
            </a:r>
            <a:r>
              <a:rPr lang="zh-TW" altLang="en-US" dirty="0"/>
              <a:t>網路品質測試系統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58</a:t>
            </a:fld>
            <a:endParaRPr lang="en-US" altLang="zh-TW"/>
          </a:p>
        </p:txBody>
      </p:sp>
      <p:grpSp>
        <p:nvGrpSpPr>
          <p:cNvPr id="7" name="群組 6"/>
          <p:cNvGrpSpPr/>
          <p:nvPr/>
        </p:nvGrpSpPr>
        <p:grpSpPr>
          <a:xfrm>
            <a:off x="1259632" y="3128603"/>
            <a:ext cx="5760640" cy="2676661"/>
            <a:chOff x="1259632" y="2552539"/>
            <a:chExt cx="5760640" cy="267666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2552539"/>
              <a:ext cx="5760640" cy="2676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文字方塊 4"/>
            <p:cNvSpPr txBox="1"/>
            <p:nvPr/>
          </p:nvSpPr>
          <p:spPr>
            <a:xfrm>
              <a:off x="4860032" y="428380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solidFill>
                    <a:srgbClr val="FF0000"/>
                  </a:solidFill>
                </a:rPr>
                <a:t>建國中學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06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TANet</a:t>
            </a:r>
            <a:r>
              <a:rPr lang="en-US" altLang="zh-TW" dirty="0"/>
              <a:t> </a:t>
            </a:r>
            <a:r>
              <a:rPr lang="zh-TW" altLang="en-US" dirty="0"/>
              <a:t>網路品質測試系統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79528"/>
            <a:ext cx="8229600" cy="4857784"/>
          </a:xfrm>
        </p:spPr>
        <p:txBody>
          <a:bodyPr/>
          <a:lstStyle/>
          <a:p>
            <a:r>
              <a:rPr lang="zh-TW" altLang="en-US" dirty="0" smtClean="0"/>
              <a:t>測試時間</a:t>
            </a:r>
            <a:r>
              <a:rPr lang="en-US" altLang="zh-TW" dirty="0" smtClean="0"/>
              <a:t>: </a:t>
            </a:r>
            <a:r>
              <a:rPr lang="zh-TW" altLang="en-US" dirty="0" smtClean="0"/>
              <a:t>下午三點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59</a:t>
            </a:fld>
            <a:endParaRPr lang="en-US" altLang="zh-TW"/>
          </a:p>
        </p:txBody>
      </p:sp>
      <p:grpSp>
        <p:nvGrpSpPr>
          <p:cNvPr id="5" name="群組 4"/>
          <p:cNvGrpSpPr/>
          <p:nvPr/>
        </p:nvGrpSpPr>
        <p:grpSpPr>
          <a:xfrm>
            <a:off x="755576" y="2019010"/>
            <a:ext cx="6524422" cy="3930270"/>
            <a:chOff x="755576" y="2019010"/>
            <a:chExt cx="6524422" cy="393027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2019010"/>
              <a:ext cx="6524422" cy="3930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圓角矩形 5"/>
            <p:cNvSpPr/>
            <p:nvPr/>
          </p:nvSpPr>
          <p:spPr>
            <a:xfrm>
              <a:off x="899592" y="4869160"/>
              <a:ext cx="2880320" cy="33833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7287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266824"/>
            <a:ext cx="7192466" cy="451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三、網路中心運作</a:t>
            </a:r>
            <a:endParaRPr lang="zh-TW" altLang="en-US" dirty="0"/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1224136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 smtClean="0"/>
              <a:t>2016/8 </a:t>
            </a:r>
            <a:r>
              <a:rPr lang="zh-TW" altLang="en-US" dirty="0"/>
              <a:t>教育部</a:t>
            </a:r>
            <a:r>
              <a:rPr lang="zh-TW" altLang="en-US" dirty="0" smtClean="0"/>
              <a:t>骨幹升級 </a:t>
            </a:r>
            <a:r>
              <a:rPr lang="en-US" altLang="zh-TW" dirty="0" smtClean="0"/>
              <a:t>100G</a:t>
            </a:r>
            <a:endParaRPr lang="en-US" altLang="zh-TW" dirty="0"/>
          </a:p>
          <a:p>
            <a:r>
              <a:rPr lang="zh-TW" altLang="en-US" dirty="0" smtClean="0"/>
              <a:t>新伙伴</a:t>
            </a:r>
            <a:r>
              <a:rPr lang="en-US" altLang="zh-TW" dirty="0" smtClean="0"/>
              <a:t>: </a:t>
            </a:r>
            <a:r>
              <a:rPr lang="zh-TW" altLang="en-US" dirty="0"/>
              <a:t>私立臺北基督學院</a:t>
            </a:r>
            <a:endParaRPr lang="en-US" altLang="zh-TW" dirty="0"/>
          </a:p>
          <a:p>
            <a:r>
              <a:rPr lang="zh-TW" altLang="en-US" dirty="0"/>
              <a:t>共計</a:t>
            </a:r>
            <a:r>
              <a:rPr lang="en-US" altLang="zh-TW" dirty="0" smtClean="0"/>
              <a:t>51</a:t>
            </a:r>
            <a:r>
              <a:rPr lang="zh-TW" altLang="en-US" dirty="0" smtClean="0"/>
              <a:t>個</a:t>
            </a:r>
            <a:r>
              <a:rPr lang="zh-TW" altLang="en-US" dirty="0"/>
              <a:t>連線單位</a:t>
            </a:r>
          </a:p>
        </p:txBody>
      </p:sp>
    </p:spTree>
    <p:extLst>
      <p:ext uri="{BB962C8B-B14F-4D97-AF65-F5344CB8AC3E}">
        <p14:creationId xmlns:p14="http://schemas.microsoft.com/office/powerpoint/2010/main" val="63742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TANet</a:t>
            </a:r>
            <a:r>
              <a:rPr lang="en-US" altLang="zh-TW" dirty="0"/>
              <a:t> </a:t>
            </a:r>
            <a:r>
              <a:rPr lang="zh-TW" altLang="en-US" dirty="0"/>
              <a:t>網路品質測試系統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57784"/>
          </a:xfrm>
        </p:spPr>
        <p:txBody>
          <a:bodyPr/>
          <a:lstStyle/>
          <a:p>
            <a:r>
              <a:rPr lang="zh-TW" altLang="en-US" dirty="0" smtClean="0"/>
              <a:t>市網與台大區網連線介面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下午三點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60</a:t>
            </a:fld>
            <a:endParaRPr lang="en-US" altLang="zh-TW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21564"/>
            <a:ext cx="7752079" cy="254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8434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TANet</a:t>
            </a:r>
            <a:r>
              <a:rPr lang="en-US" altLang="zh-TW" dirty="0"/>
              <a:t> </a:t>
            </a:r>
            <a:r>
              <a:rPr lang="zh-TW" altLang="en-US" dirty="0"/>
              <a:t>網路品質測試系統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測試時間</a:t>
            </a:r>
            <a:r>
              <a:rPr lang="en-US" altLang="zh-TW" dirty="0"/>
              <a:t>: </a:t>
            </a:r>
            <a:r>
              <a:rPr lang="zh-TW" altLang="en-US" dirty="0" smtClean="0"/>
              <a:t>下午六點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61</a:t>
            </a:fld>
            <a:endParaRPr lang="en-US" altLang="zh-TW"/>
          </a:p>
        </p:txBody>
      </p:sp>
      <p:grpSp>
        <p:nvGrpSpPr>
          <p:cNvPr id="5" name="群組 4"/>
          <p:cNvGrpSpPr/>
          <p:nvPr/>
        </p:nvGrpSpPr>
        <p:grpSpPr>
          <a:xfrm>
            <a:off x="899592" y="2276872"/>
            <a:ext cx="6467475" cy="3886200"/>
            <a:chOff x="899592" y="2276872"/>
            <a:chExt cx="6467475" cy="38862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2276872"/>
              <a:ext cx="6467475" cy="388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圓角矩形 5"/>
            <p:cNvSpPr/>
            <p:nvPr/>
          </p:nvSpPr>
          <p:spPr>
            <a:xfrm>
              <a:off x="1043608" y="5013176"/>
              <a:ext cx="2736305" cy="33833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440992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TANet</a:t>
            </a:r>
            <a:r>
              <a:rPr lang="en-US" altLang="zh-TW" dirty="0"/>
              <a:t> </a:t>
            </a:r>
            <a:r>
              <a:rPr lang="zh-TW" altLang="en-US" dirty="0"/>
              <a:t>網路品質測試系統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市網與台大區網連線介面</a:t>
            </a:r>
          </a:p>
          <a:p>
            <a:pPr lvl="1"/>
            <a:r>
              <a:rPr lang="zh-TW" altLang="en-US" dirty="0" smtClean="0"/>
              <a:t>下午六點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62</a:t>
            </a:fld>
            <a:endParaRPr lang="en-US" altLang="zh-TW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64160"/>
            <a:ext cx="8208912" cy="267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4794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ea typeface="標楷體" pitchFamily="65" charset="-120"/>
              </a:rPr>
              <a:t>Traceroute </a:t>
            </a:r>
            <a:r>
              <a:rPr lang="zh-TW" altLang="en-US" dirty="0">
                <a:ea typeface="標楷體" pitchFamily="65" charset="-120"/>
              </a:rPr>
              <a:t>路徑</a:t>
            </a:r>
            <a:r>
              <a:rPr lang="zh-TW" altLang="en-US" dirty="0" smtClean="0">
                <a:ea typeface="標楷體" pitchFamily="65" charset="-120"/>
              </a:rPr>
              <a:t>查詢</a:t>
            </a:r>
            <a:endParaRPr lang="en-US" altLang="zh-TW" dirty="0" smtClean="0">
              <a:ea typeface="標楷體" pitchFamily="65" charset="-120"/>
            </a:endParaRPr>
          </a:p>
          <a:p>
            <a:pPr lvl="1"/>
            <a:r>
              <a:rPr lang="zh-TW" altLang="en-US" dirty="0">
                <a:ea typeface="標楷體" pitchFamily="65" charset="-120"/>
              </a:rPr>
              <a:t>持續</a:t>
            </a:r>
            <a:r>
              <a:rPr lang="zh-TW" altLang="en-US" dirty="0" smtClean="0">
                <a:ea typeface="標楷體" pitchFamily="65" charset="-120"/>
              </a:rPr>
              <a:t>完成網路各節點路徑建置</a:t>
            </a:r>
            <a:endParaRPr lang="en-US" altLang="zh-TW" dirty="0">
              <a:ea typeface="標楷體" pitchFamily="65" charset="-120"/>
            </a:endParaRPr>
          </a:p>
          <a:p>
            <a:r>
              <a:rPr lang="en-US" altLang="zh-TW" dirty="0" err="1" smtClean="0"/>
              <a:t>Netflow</a:t>
            </a:r>
            <a:r>
              <a:rPr lang="en-US" altLang="zh-TW" dirty="0" smtClean="0"/>
              <a:t> Based </a:t>
            </a:r>
            <a:r>
              <a:rPr lang="zh-TW" altLang="en-US" dirty="0" smtClean="0"/>
              <a:t>網路攻擊</a:t>
            </a:r>
            <a:r>
              <a:rPr lang="zh-TW" altLang="en-US" dirty="0"/>
              <a:t>偵測</a:t>
            </a:r>
            <a:r>
              <a:rPr lang="zh-TW" altLang="en-US" dirty="0" smtClean="0"/>
              <a:t>系統</a:t>
            </a:r>
            <a:endParaRPr lang="en-US" altLang="zh-TW" dirty="0"/>
          </a:p>
          <a:p>
            <a:pPr lvl="1"/>
            <a:r>
              <a:rPr lang="zh-TW" altLang="en-US" dirty="0" smtClean="0"/>
              <a:t>持續安排推廣課程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製作簡易安裝之 </a:t>
            </a:r>
            <a:r>
              <a:rPr lang="en-US" altLang="zh-TW" dirty="0" smtClean="0"/>
              <a:t>VM</a:t>
            </a:r>
            <a:r>
              <a:rPr lang="zh-TW" altLang="en-US" dirty="0" smtClean="0"/>
              <a:t> </a:t>
            </a:r>
            <a:r>
              <a:rPr lang="en-US" altLang="zh-TW" dirty="0" smtClean="0"/>
              <a:t>Template </a:t>
            </a:r>
            <a:r>
              <a:rPr lang="zh-TW" altLang="en-US" dirty="0" smtClean="0"/>
              <a:t>版本</a:t>
            </a:r>
            <a:endParaRPr lang="en-US" altLang="zh-TW" dirty="0" smtClean="0"/>
          </a:p>
          <a:p>
            <a:r>
              <a:rPr lang="zh-TW" altLang="en-US" dirty="0" smtClean="0"/>
              <a:t>統計區網轄下各單位</a:t>
            </a:r>
            <a:r>
              <a:rPr lang="en-US" altLang="zh-TW" dirty="0" smtClean="0"/>
              <a:t>Core Router</a:t>
            </a:r>
            <a:r>
              <a:rPr lang="zh-TW" altLang="en-US" dirty="0" smtClean="0"/>
              <a:t>、</a:t>
            </a:r>
            <a:r>
              <a:rPr lang="en-US" altLang="zh-TW" dirty="0" smtClean="0"/>
              <a:t>Switch</a:t>
            </a:r>
            <a:r>
              <a:rPr lang="zh-TW" altLang="en-US" dirty="0" smtClean="0"/>
              <a:t>、</a:t>
            </a:r>
            <a:r>
              <a:rPr lang="en-US" altLang="zh-TW" dirty="0" smtClean="0"/>
              <a:t>Firewall</a:t>
            </a:r>
            <a:r>
              <a:rPr lang="zh-TW" altLang="en-US" dirty="0" smtClean="0"/>
              <a:t>、資安設備之廠牌與型號</a:t>
            </a:r>
            <a:endParaRPr lang="en-US" altLang="zh-TW" dirty="0" smtClean="0"/>
          </a:p>
          <a:p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六</a:t>
            </a:r>
            <a:r>
              <a:rPr lang="zh-TW" altLang="en-US" dirty="0" smtClean="0"/>
              <a:t>、未來工作目標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63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900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83568" y="3068960"/>
            <a:ext cx="799288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zh-TW" altLang="en-US" sz="4800" dirty="0" smtClean="0">
                <a:ea typeface="標楷體" pitchFamily="65" charset="-120"/>
              </a:rPr>
              <a:t>簡報完畢</a:t>
            </a:r>
            <a:r>
              <a:rPr lang="en-US" altLang="zh-TW" sz="4800" dirty="0" smtClean="0">
                <a:ea typeface="標楷體" pitchFamily="65" charset="-120"/>
              </a:rPr>
              <a:t/>
            </a:r>
            <a:br>
              <a:rPr lang="en-US" altLang="zh-TW" sz="4800" dirty="0" smtClean="0">
                <a:ea typeface="標楷體" pitchFamily="65" charset="-120"/>
              </a:rPr>
            </a:br>
            <a:r>
              <a:rPr lang="zh-TW" altLang="en-US" sz="4800" dirty="0">
                <a:ea typeface="標楷體" pitchFamily="65" charset="-120"/>
              </a:rPr>
              <a:t>謝謝</a:t>
            </a:r>
            <a:endParaRPr lang="zh-TW" altLang="en-US" sz="4800" dirty="0" smtClean="0"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64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0546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ISP </a:t>
            </a:r>
            <a:r>
              <a:rPr lang="zh-TW" altLang="en-US" dirty="0" smtClean="0"/>
              <a:t>線路統計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7</a:t>
            </a:fld>
            <a:endParaRPr lang="en-US" altLang="zh-TW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2736304" cy="203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5526183" cy="327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34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線路介面型態統計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光介面與電介面皆為 </a:t>
            </a:r>
            <a:r>
              <a:rPr lang="en-US" altLang="zh-TW" dirty="0" smtClean="0"/>
              <a:t>Giga Port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8</a:t>
            </a:fld>
            <a:endParaRPr lang="en-US" altLang="zh-TW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897" y="2276872"/>
            <a:ext cx="4896544" cy="332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72" y="2132856"/>
            <a:ext cx="3000728" cy="150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1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區網中心路由器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9</a:t>
            </a:fld>
            <a:endParaRPr lang="en-US" altLang="zh-TW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51570"/>
            <a:ext cx="4195814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80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21649</TotalTime>
  <Words>1959</Words>
  <Application>Microsoft Office PowerPoint</Application>
  <PresentationFormat>如螢幕大小 (4:3)</PresentationFormat>
  <Paragraphs>551</Paragraphs>
  <Slides>64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64</vt:i4>
      </vt:variant>
    </vt:vector>
  </HeadingPairs>
  <TitlesOfParts>
    <vt:vector size="65" baseType="lpstr">
      <vt:lpstr>暗香撲面</vt:lpstr>
      <vt:lpstr>    105年度臺北區網 I 年度報告</vt:lpstr>
      <vt:lpstr>大綱</vt:lpstr>
      <vt:lpstr>一、區網中心人力資源</vt:lpstr>
      <vt:lpstr>二、資訊安全運作</vt:lpstr>
      <vt:lpstr>本年度資安事件統計</vt:lpstr>
      <vt:lpstr>三、網路中心運作</vt:lpstr>
      <vt:lpstr>ISP 線路統計</vt:lpstr>
      <vt:lpstr>線路介面型態統計</vt:lpstr>
      <vt:lpstr>區網中心路由器</vt:lpstr>
      <vt:lpstr>區網中心路由器</vt:lpstr>
      <vt:lpstr>區網中心路由器</vt:lpstr>
      <vt:lpstr>連線單位 peer ip 網段</vt:lpstr>
      <vt:lpstr>Multi Cast 影響</vt:lpstr>
      <vt:lpstr>104年評審委員建議</vt:lpstr>
      <vt:lpstr>104年評審委員建議第4點</vt:lpstr>
      <vt:lpstr>104年評審委員建議第5點</vt:lpstr>
      <vt:lpstr>四、服務工作成效</vt:lpstr>
      <vt:lpstr>頻寬不足</vt:lpstr>
      <vt:lpstr>Cache Server Solution</vt:lpstr>
      <vt:lpstr>Cache Server 測試架構</vt:lpstr>
      <vt:lpstr>國際頻寬用量 前後兩週比較</vt:lpstr>
      <vt:lpstr>國際頻寬用量 上學期 vs 本學期</vt:lpstr>
      <vt:lpstr>國際頻寬用量比較- By Week 9/7~9/26 CacheServer 上線</vt:lpstr>
      <vt:lpstr>Top 20 Hosts 佔所有頻寬 % Access Log 使用 ELK 分析</vt:lpstr>
      <vt:lpstr>Cache Media &amp; Video</vt:lpstr>
      <vt:lpstr>Twitch.tv - Live streaming video Online Game</vt:lpstr>
      <vt:lpstr>Twitch.tv 實際測試分析 Cache Rate%</vt:lpstr>
      <vt:lpstr>備援線路</vt:lpstr>
      <vt:lpstr>備援線路</vt:lpstr>
      <vt:lpstr>Ether Channel/Port Link Aggregation</vt:lpstr>
      <vt:lpstr>動態路由 isis 臺北市教育網</vt:lpstr>
      <vt:lpstr>靜態路由 大考中心</vt:lpstr>
      <vt:lpstr>動態路由 OSPF + 靜態路由 亞東</vt:lpstr>
      <vt:lpstr>多出口路徑 北科大</vt:lpstr>
      <vt:lpstr>多出口路徑 師大</vt:lpstr>
      <vt:lpstr>多出口路徑 台大區網</vt:lpstr>
      <vt:lpstr>五、網路應用服務特色</vt:lpstr>
      <vt:lpstr>Netflow Based 網路攻擊偵測系統</vt:lpstr>
      <vt:lpstr>ELK 架構圖</vt:lpstr>
      <vt:lpstr>攻擊案例1-臺北商業大學</vt:lpstr>
      <vt:lpstr>Protocol 分佈比例</vt:lpstr>
      <vt:lpstr>Top10 來源 Port </vt:lpstr>
      <vt:lpstr>Top 10 Source IP </vt:lpstr>
      <vt:lpstr>Top10 Destination IP </vt:lpstr>
      <vt:lpstr>解決方法: ACL 阻擋</vt:lpstr>
      <vt:lpstr>攻擊案例2 – 台北科技大學</vt:lpstr>
      <vt:lpstr>北科大 DDoS 攻擊事件分析</vt:lpstr>
      <vt:lpstr>北科大 DDoS 攻擊事件分析 ELK</vt:lpstr>
      <vt:lpstr>來源封包分析</vt:lpstr>
      <vt:lpstr>ELK Stack 推廣</vt:lpstr>
      <vt:lpstr>網路應用特色服務</vt:lpstr>
      <vt:lpstr>IP全球地址資料庫查詢</vt:lpstr>
      <vt:lpstr>IP全球地址資料庫查詢 Cont.</vt:lpstr>
      <vt:lpstr>Traceroute 路徑查詢 FACEBOOK</vt:lpstr>
      <vt:lpstr>Traceroute 路徑查詢 twitter</vt:lpstr>
      <vt:lpstr>Traceroute 路徑查詢 建國中學</vt:lpstr>
      <vt:lpstr>Traceroute 路徑查詢 羅浮宮</vt:lpstr>
      <vt:lpstr>TANet 網路品質測試系統</vt:lpstr>
      <vt:lpstr>TANet 網路品質測試系統</vt:lpstr>
      <vt:lpstr>TANet 網路品質測試系統</vt:lpstr>
      <vt:lpstr>TANet 網路品質測試系統</vt:lpstr>
      <vt:lpstr>TANet 網路品質測試系統</vt:lpstr>
      <vt:lpstr>六、未來工作目標</vt:lpstr>
      <vt:lpstr>簡報完畢 謝謝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NAME</dc:creator>
  <cp:lastModifiedBy>davisyou</cp:lastModifiedBy>
  <cp:revision>1005</cp:revision>
  <dcterms:created xsi:type="dcterms:W3CDTF">2007-03-23T08:00:23Z</dcterms:created>
  <dcterms:modified xsi:type="dcterms:W3CDTF">2016-11-23T09:19:27Z</dcterms:modified>
</cp:coreProperties>
</file>