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98" r:id="rId2"/>
    <p:sldId id="479" r:id="rId3"/>
    <p:sldId id="553" r:id="rId4"/>
    <p:sldId id="554" r:id="rId5"/>
    <p:sldId id="555" r:id="rId6"/>
    <p:sldId id="556" r:id="rId7"/>
    <p:sldId id="557" r:id="rId8"/>
    <p:sldId id="558" r:id="rId9"/>
    <p:sldId id="559" r:id="rId10"/>
    <p:sldId id="403" r:id="rId11"/>
    <p:sldId id="405" r:id="rId12"/>
    <p:sldId id="494" r:id="rId13"/>
    <p:sldId id="513" r:id="rId14"/>
    <p:sldId id="417" r:id="rId15"/>
    <p:sldId id="460" r:id="rId16"/>
    <p:sldId id="484" r:id="rId17"/>
    <p:sldId id="483" r:id="rId18"/>
    <p:sldId id="514" r:id="rId19"/>
    <p:sldId id="480" r:id="rId20"/>
    <p:sldId id="481" r:id="rId21"/>
    <p:sldId id="531" r:id="rId22"/>
    <p:sldId id="493" r:id="rId23"/>
    <p:sldId id="512" r:id="rId24"/>
    <p:sldId id="516" r:id="rId25"/>
    <p:sldId id="532" r:id="rId26"/>
    <p:sldId id="528" r:id="rId27"/>
    <p:sldId id="545" r:id="rId28"/>
    <p:sldId id="526" r:id="rId29"/>
    <p:sldId id="527" r:id="rId30"/>
    <p:sldId id="518" r:id="rId31"/>
    <p:sldId id="520" r:id="rId32"/>
    <p:sldId id="521" r:id="rId33"/>
    <p:sldId id="529" r:id="rId34"/>
    <p:sldId id="530" r:id="rId35"/>
    <p:sldId id="550" r:id="rId36"/>
    <p:sldId id="434" r:id="rId37"/>
    <p:sldId id="535" r:id="rId38"/>
    <p:sldId id="551" r:id="rId39"/>
    <p:sldId id="537" r:id="rId40"/>
    <p:sldId id="552" r:id="rId41"/>
    <p:sldId id="534" r:id="rId42"/>
    <p:sldId id="533" r:id="rId43"/>
    <p:sldId id="547" r:id="rId44"/>
    <p:sldId id="546" r:id="rId45"/>
    <p:sldId id="548" r:id="rId46"/>
    <p:sldId id="549" r:id="rId47"/>
    <p:sldId id="431" r:id="rId4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01AF2A"/>
    <a:srgbClr val="FFFFCC"/>
    <a:srgbClr val="F7C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3204" autoAdjust="0"/>
  </p:normalViewPr>
  <p:slideViewPr>
    <p:cSldViewPr>
      <p:cViewPr>
        <p:scale>
          <a:sx n="66" d="100"/>
          <a:sy n="66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4D073D-74CA-451C-8442-9F96FEA9D4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872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EC04853A-949F-4FE5-947D-E8BFE3712741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1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A61A6EE5-E313-4854-B2F5-4B1539806EDF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eaLnBrk="1" hangingPunct="1"/>
              <a:t>3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612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4D8C33DB-9166-483C-B376-B258CB1F59D5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10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6E11BDBA-1278-478F-B570-46394EE4F4D1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40411149-92B9-4436-AFA2-789C82A5DD77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14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073D-74CA-451C-8442-9F96FEA9D4D9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6908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a23-53-65-123.deploy.static.akamaitechnologies.com</a:t>
            </a: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073D-74CA-451C-8442-9F96FEA9D4D9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3802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a23-77-20-199.deploy.static.akamaitechnologies.com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073D-74CA-451C-8442-9F96FEA9D4D9}" type="slidenum">
              <a:rPr lang="en-US" altLang="zh-TW" smtClean="0"/>
              <a:pPr/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0288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1E3A2859-F19A-4959-B0B6-50200E2554F6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47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7195-6C85-4D0D-BE3A-2D64E417E5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E0F2-BCFA-44F7-A4CA-1B440D39D7F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0BE8-6350-48D8-AC5F-B84C44D7E91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2165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頁尾文字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C179-AE0C-4866-9FDB-7DCC04C94B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39219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3230-2E77-414D-AA09-26133BECDA3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F731-1196-486C-8FA9-C93B6AE8B69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748D-C33C-4044-A9B0-8D762834392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DCC3-50A9-4CDE-BCD0-CADE474CF23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A797-A21F-4C3C-94A9-2C2D86FAA49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3237-D059-4902-B81C-2B16B6D1055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10D3230-2E77-414D-AA09-26133BECDA3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380559"/>
            <a:ext cx="7391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3" y="6411881"/>
            <a:ext cx="1088506" cy="4735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    </a:t>
            </a:r>
            <a:r>
              <a:rPr lang="en-US" altLang="zh-TW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104</a:t>
            </a:r>
            <a:r>
              <a:rPr lang="zh-TW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年度</a:t>
            </a:r>
            <a:r>
              <a:rPr lang="zh-TW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臺</a:t>
            </a:r>
            <a:r>
              <a:rPr lang="zh-TW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北區網</a:t>
            </a:r>
            <a:r>
              <a:rPr lang="en-US" altLang="zh-TW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臺大</a:t>
            </a:r>
            <a:r>
              <a:rPr lang="en-US" altLang="zh-TW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)</a:t>
            </a:r>
            <a:br>
              <a:rPr lang="en-US" altLang="zh-TW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lang="zh-TW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年度報告</a:t>
            </a:r>
          </a:p>
        </p:txBody>
      </p:sp>
      <p:sp>
        <p:nvSpPr>
          <p:cNvPr id="3075" name="Rectangle 3"/>
          <p:cNvSpPr txBox="1">
            <a:spLocks noRot="1" noChangeArrowheads="1"/>
          </p:cNvSpPr>
          <p:nvPr/>
        </p:nvSpPr>
        <p:spPr bwMode="auto">
          <a:xfrm>
            <a:off x="2051050" y="2420938"/>
            <a:ext cx="63627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單位：國立</a:t>
            </a:r>
            <a:r>
              <a:rPr lang="zh-TW" altLang="en-US" sz="3200" dirty="0" smtClean="0"/>
              <a:t>臺灣大學</a:t>
            </a:r>
            <a:endParaRPr lang="en-US" altLang="zh-TW" sz="3200" dirty="0" smtClean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計資中心主任：顏嗣鈞教授</a:t>
            </a:r>
            <a:endParaRPr lang="en-US" altLang="zh-TW" sz="3200" dirty="0" smtClean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 smtClean="0"/>
              <a:t>報告人：游忠憲、游子興</a:t>
            </a:r>
            <a:endParaRPr lang="zh-TW" altLang="en-US" sz="3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2200" dirty="0"/>
              <a:t>Email</a:t>
            </a:r>
            <a:r>
              <a:rPr lang="zh-TW" altLang="en-US" sz="2200" dirty="0" smtClean="0"/>
              <a:t>：</a:t>
            </a:r>
            <a:r>
              <a:rPr lang="en-US" altLang="zh-TW" sz="2200" dirty="0" smtClean="0"/>
              <a:t>chyue@ntu.edu.tw/davisyou@ntu.edu.tw</a:t>
            </a:r>
            <a:endParaRPr lang="en-US" altLang="zh-TW" sz="2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電話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>02-33665013/</a:t>
            </a:r>
            <a:r>
              <a:rPr lang="en-US" altLang="zh-TW" sz="3200" dirty="0"/>
              <a:t>02-33665008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日期：</a:t>
            </a:r>
            <a:r>
              <a:rPr lang="en-US" altLang="zh-TW" sz="3200" dirty="0" smtClean="0"/>
              <a:t>2015/12/2</a:t>
            </a:r>
            <a:endParaRPr lang="en-US" altLang="zh-TW" sz="32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10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196752"/>
            <a:ext cx="68961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三、網路中心運作情形</a:t>
            </a:r>
            <a:endParaRPr lang="zh-TW" altLang="en-US" dirty="0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57200" y="4891960"/>
            <a:ext cx="8229600" cy="148936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/>
              <a:t>2015/7 </a:t>
            </a:r>
            <a:r>
              <a:rPr lang="zh-TW" altLang="en-US" dirty="0"/>
              <a:t>市網 </a:t>
            </a:r>
            <a:r>
              <a:rPr lang="en-US" altLang="zh-TW" dirty="0"/>
              <a:t>4G </a:t>
            </a:r>
            <a:r>
              <a:rPr lang="zh-TW" altLang="en-US" dirty="0"/>
              <a:t>擴增至</a:t>
            </a:r>
            <a:r>
              <a:rPr lang="en-US" altLang="zh-TW" dirty="0"/>
              <a:t>5G</a:t>
            </a:r>
          </a:p>
          <a:p>
            <a:r>
              <a:rPr lang="en-US" altLang="zh-TW" dirty="0"/>
              <a:t>2015/9 </a:t>
            </a:r>
            <a:r>
              <a:rPr lang="zh-TW" altLang="en-US" dirty="0"/>
              <a:t>教育部骨幹 </a:t>
            </a:r>
            <a:r>
              <a:rPr lang="en-US" altLang="zh-TW" dirty="0"/>
              <a:t>4.8G </a:t>
            </a:r>
            <a:r>
              <a:rPr lang="zh-TW" altLang="en-US" dirty="0"/>
              <a:t>擴增至</a:t>
            </a:r>
            <a:r>
              <a:rPr lang="en-US" altLang="zh-TW" dirty="0"/>
              <a:t>10G</a:t>
            </a:r>
          </a:p>
          <a:p>
            <a:r>
              <a:rPr lang="zh-TW" altLang="en-US" dirty="0" smtClean="0"/>
              <a:t>新</a:t>
            </a:r>
            <a:r>
              <a:rPr lang="zh-TW" altLang="en-US" dirty="0"/>
              <a:t>伙伴加入</a:t>
            </a:r>
            <a:r>
              <a:rPr lang="en-US" altLang="zh-TW" dirty="0"/>
              <a:t>: </a:t>
            </a:r>
            <a:r>
              <a:rPr lang="zh-TW" altLang="en-US" dirty="0"/>
              <a:t>私立大同高中、私立再興中學</a:t>
            </a:r>
            <a:endParaRPr lang="en-US" altLang="zh-TW" dirty="0"/>
          </a:p>
          <a:p>
            <a:r>
              <a:rPr lang="zh-TW" altLang="en-US" dirty="0"/>
              <a:t>共計</a:t>
            </a:r>
            <a:r>
              <a:rPr lang="en-US" altLang="zh-TW" dirty="0"/>
              <a:t>52</a:t>
            </a:r>
            <a:r>
              <a:rPr lang="zh-TW" altLang="en-US" dirty="0"/>
              <a:t>個連線單位</a:t>
            </a:r>
          </a:p>
        </p:txBody>
      </p:sp>
    </p:spTree>
    <p:extLst>
      <p:ext uri="{BB962C8B-B14F-4D97-AF65-F5344CB8AC3E}">
        <p14:creationId xmlns:p14="http://schemas.microsoft.com/office/powerpoint/2010/main" val="6374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五邊形 93"/>
          <p:cNvSpPr/>
          <p:nvPr/>
        </p:nvSpPr>
        <p:spPr bwMode="auto">
          <a:xfrm>
            <a:off x="5081009" y="5393541"/>
            <a:ext cx="2011271" cy="227002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40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2" name="五邊形 101"/>
          <p:cNvSpPr/>
          <p:nvPr/>
        </p:nvSpPr>
        <p:spPr bwMode="auto">
          <a:xfrm>
            <a:off x="3563888" y="3740222"/>
            <a:ext cx="2406232" cy="211415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40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8" name="五邊形 107"/>
          <p:cNvSpPr/>
          <p:nvPr/>
        </p:nvSpPr>
        <p:spPr bwMode="auto">
          <a:xfrm>
            <a:off x="5848578" y="5844342"/>
            <a:ext cx="2755870" cy="233334"/>
          </a:xfrm>
          <a:prstGeom prst="homePlate">
            <a:avLst/>
          </a:prstGeom>
          <a:solidFill>
            <a:srgbClr val="99C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 altLang="en-US" sz="140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9" name="矩形 108"/>
          <p:cNvSpPr/>
          <p:nvPr/>
        </p:nvSpPr>
        <p:spPr bwMode="auto">
          <a:xfrm>
            <a:off x="5796135" y="5570076"/>
            <a:ext cx="2808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104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更新 </a:t>
            </a:r>
            <a:r>
              <a:rPr lang="en-US" altLang="zh-TW" sz="1400" b="1" dirty="0" err="1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Traceroute</a:t>
            </a: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查詢系統</a:t>
            </a:r>
            <a:endParaRPr lang="zh-TW" altLang="en-US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5" name="五邊形 104"/>
          <p:cNvSpPr/>
          <p:nvPr/>
        </p:nvSpPr>
        <p:spPr bwMode="auto">
          <a:xfrm>
            <a:off x="4727056" y="4746632"/>
            <a:ext cx="2437232" cy="229377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40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4673844" y="4458600"/>
            <a:ext cx="2213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104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8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>
              <a:defRPr/>
            </a:pPr>
            <a:r>
              <a:rPr lang="zh-TW" altLang="en-US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私立大同高中加入</a:t>
            </a:r>
          </a:p>
        </p:txBody>
      </p:sp>
      <p:sp>
        <p:nvSpPr>
          <p:cNvPr id="112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年度臺北區網重要事蹟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3178696" y="6769946"/>
            <a:ext cx="914400" cy="283464"/>
          </a:xfrm>
        </p:spPr>
        <p:txBody>
          <a:bodyPr/>
          <a:lstStyle/>
          <a:p>
            <a:fld id="{D93790E0-A73F-4A53-83D9-1E4712857E21}" type="slidenum">
              <a:rPr lang="en-US" altLang="zh-TW" smtClean="0"/>
              <a:pPr/>
              <a:t>11</a:t>
            </a:fld>
            <a:endParaRPr lang="en-US" altLang="zh-TW"/>
          </a:p>
        </p:txBody>
      </p:sp>
      <p:cxnSp>
        <p:nvCxnSpPr>
          <p:cNvPr id="10" name="直線接點 9"/>
          <p:cNvCxnSpPr/>
          <p:nvPr/>
        </p:nvCxnSpPr>
        <p:spPr>
          <a:xfrm flipV="1">
            <a:off x="5830775" y="7032265"/>
            <a:ext cx="0" cy="6241"/>
          </a:xfrm>
          <a:prstGeom prst="line">
            <a:avLst/>
          </a:prstGeom>
          <a:ln w="127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5109667" y="6960555"/>
            <a:ext cx="0" cy="6241"/>
          </a:xfrm>
          <a:prstGeom prst="line">
            <a:avLst/>
          </a:prstGeom>
          <a:ln w="127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323528" y="6546141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一月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953402" y="6546141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二月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1587887" y="6546141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三月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2287297" y="6546141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四月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2923957" y="6546141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defPPr>
              <a:defRPr lang="zh-TW"/>
            </a:defPPr>
            <a:lvl1pPr eaLnBrk="1" hangingPunct="1">
              <a:defRPr sz="1200" b="1"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五月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488609" y="6546141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六月</a:t>
            </a:r>
          </a:p>
        </p:txBody>
      </p:sp>
      <p:cxnSp>
        <p:nvCxnSpPr>
          <p:cNvPr id="36" name="直線接點 35"/>
          <p:cNvCxnSpPr/>
          <p:nvPr/>
        </p:nvCxnSpPr>
        <p:spPr>
          <a:xfrm flipV="1">
            <a:off x="4489189" y="6740273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4062516" y="6546141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七月</a:t>
            </a:r>
          </a:p>
        </p:txBody>
      </p:sp>
      <p:cxnSp>
        <p:nvCxnSpPr>
          <p:cNvPr id="38" name="直線接點 37"/>
          <p:cNvCxnSpPr/>
          <p:nvPr/>
        </p:nvCxnSpPr>
        <p:spPr>
          <a:xfrm flipV="1">
            <a:off x="5054339" y="6740273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4710496" y="6546141"/>
            <a:ext cx="2741824" cy="249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八月</a:t>
            </a:r>
          </a:p>
        </p:txBody>
      </p:sp>
      <p:sp>
        <p:nvSpPr>
          <p:cNvPr id="100" name="五邊形 99"/>
          <p:cNvSpPr/>
          <p:nvPr/>
        </p:nvSpPr>
        <p:spPr bwMode="auto">
          <a:xfrm>
            <a:off x="3563889" y="3496366"/>
            <a:ext cx="3323407" cy="220667"/>
          </a:xfrm>
          <a:prstGeom prst="homePlate">
            <a:avLst/>
          </a:prstGeom>
          <a:solidFill>
            <a:srgbClr val="99C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 altLang="en-US" sz="140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563888" y="3231560"/>
            <a:ext cx="3940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104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6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zh-TW" altLang="en-US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臺北市教育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網路頻寬提升 </a:t>
            </a: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4G -&gt; 5G</a:t>
            </a:r>
          </a:p>
          <a:p>
            <a:pPr>
              <a:defRPr/>
            </a:pPr>
            <a:r>
              <a:rPr lang="zh-TW" altLang="en-US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教育版 </a:t>
            </a:r>
            <a:r>
              <a:rPr lang="en-US" altLang="zh-TW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ISMS</a:t>
            </a:r>
            <a:r>
              <a:rPr lang="zh-TW" altLang="en-US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稽核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通過</a:t>
            </a:r>
            <a:endParaRPr lang="zh-TW" altLang="en-US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1" name="五邊形 100"/>
          <p:cNvSpPr/>
          <p:nvPr/>
        </p:nvSpPr>
        <p:spPr bwMode="auto">
          <a:xfrm>
            <a:off x="4297883" y="4200515"/>
            <a:ext cx="2388159" cy="238348"/>
          </a:xfrm>
          <a:prstGeom prst="homePlate">
            <a:avLst/>
          </a:prstGeom>
          <a:solidFill>
            <a:srgbClr val="99C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 altLang="en-US" sz="140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283968" y="3933639"/>
            <a:ext cx="2573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104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7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104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年度</a:t>
            </a:r>
            <a:r>
              <a:rPr lang="zh-TW" altLang="en-US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區網教育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訓練</a:t>
            </a:r>
            <a:endParaRPr lang="zh-TW" altLang="en-US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335" name="文字方塊 102"/>
          <p:cNvSpPr txBox="1">
            <a:spLocks noChangeArrowheads="1"/>
          </p:cNvSpPr>
          <p:nvPr/>
        </p:nvSpPr>
        <p:spPr bwMode="auto">
          <a:xfrm>
            <a:off x="179512" y="6309320"/>
            <a:ext cx="2470705" cy="27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80000"/>
              <a:buFont typeface="Wingdings" pitchFamily="2" charset="2"/>
              <a:buChar char="Ø"/>
              <a:defRPr kumimoji="1"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TW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104</a:t>
            </a:r>
            <a:r>
              <a:rPr lang="zh-TW" altLang="en-US" sz="1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年</a:t>
            </a:r>
            <a:endParaRPr lang="zh-TW" altLang="en-US" sz="16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06" name="五邊形 105"/>
          <p:cNvSpPr/>
          <p:nvPr/>
        </p:nvSpPr>
        <p:spPr bwMode="auto">
          <a:xfrm>
            <a:off x="5065408" y="5184775"/>
            <a:ext cx="3113763" cy="224449"/>
          </a:xfrm>
          <a:prstGeom prst="homePlate">
            <a:avLst/>
          </a:prstGeom>
          <a:solidFill>
            <a:srgbClr val="99C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 altLang="en-US" sz="140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7" name="矩形 106"/>
          <p:cNvSpPr/>
          <p:nvPr/>
        </p:nvSpPr>
        <p:spPr bwMode="auto">
          <a:xfrm>
            <a:off x="5043908" y="4923165"/>
            <a:ext cx="26244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104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9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>
              <a:defRPr/>
            </a:pPr>
            <a:r>
              <a:rPr lang="zh-TW" altLang="en-US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教育部骨幹頻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寬提升 </a:t>
            </a: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4.8G-</a:t>
            </a:r>
            <a:r>
              <a:rPr lang="en-US" altLang="zh-TW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&gt;</a:t>
            </a: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10G</a:t>
            </a:r>
          </a:p>
          <a:p>
            <a:pPr>
              <a:defRPr/>
            </a:pPr>
            <a:r>
              <a:rPr lang="zh-TW" altLang="en-US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私立再興中學加入</a:t>
            </a:r>
          </a:p>
          <a:p>
            <a:pPr eaLnBrk="1" hangingPunct="1">
              <a:defRPr/>
            </a:pPr>
            <a:endParaRPr lang="zh-TW" altLang="en-US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cxnSp>
        <p:nvCxnSpPr>
          <p:cNvPr id="111" name="直線接點 110"/>
          <p:cNvCxnSpPr/>
          <p:nvPr/>
        </p:nvCxnSpPr>
        <p:spPr>
          <a:xfrm flipV="1">
            <a:off x="9782746" y="6713538"/>
            <a:ext cx="0" cy="723900"/>
          </a:xfrm>
          <a:prstGeom prst="line">
            <a:avLst/>
          </a:prstGeom>
          <a:ln w="127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接點 111"/>
          <p:cNvCxnSpPr/>
          <p:nvPr/>
        </p:nvCxnSpPr>
        <p:spPr>
          <a:xfrm flipV="1">
            <a:off x="9200133" y="6737548"/>
            <a:ext cx="0" cy="723900"/>
          </a:xfrm>
          <a:prstGeom prst="line">
            <a:avLst/>
          </a:prstGeom>
          <a:ln w="127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字方塊 77"/>
          <p:cNvSpPr txBox="1"/>
          <p:nvPr/>
        </p:nvSpPr>
        <p:spPr>
          <a:xfrm>
            <a:off x="5281040" y="6534450"/>
            <a:ext cx="2741824" cy="249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defPPr>
              <a:defRPr lang="zh-TW"/>
            </a:defPPr>
            <a:lvl1pPr eaLnBrk="1" hangingPunct="1">
              <a:defRPr sz="1200" b="1"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九月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5857104" y="6606160"/>
            <a:ext cx="2165760" cy="1375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defPPr>
              <a:defRPr lang="zh-TW"/>
            </a:defPPr>
            <a:lvl1pPr eaLnBrk="1" hangingPunct="1">
              <a:defRPr sz="1200" b="1"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十月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6438688" y="6606160"/>
            <a:ext cx="1584176" cy="1375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defPPr>
              <a:defRPr lang="zh-TW"/>
            </a:defPPr>
            <a:lvl1pPr eaLnBrk="1" hangingPunct="1">
              <a:defRPr sz="1200" b="1"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十一月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7230776" y="6534450"/>
            <a:ext cx="961245" cy="20930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十二</a:t>
            </a:r>
            <a:r>
              <a:rPr lang="zh-TW" altLang="en-US" sz="1200" b="1" dirty="0" smtClean="0">
                <a:latin typeface="Calibri" panose="020F0502020204030204" pitchFamily="34" charset="0"/>
                <a:ea typeface="新細明體" charset="-120"/>
              </a:rPr>
              <a:t>月</a:t>
            </a:r>
            <a:endParaRPr lang="zh-TW" altLang="en-US" sz="1200" b="1" dirty="0">
              <a:latin typeface="Calibri" panose="020F0502020204030204" pitchFamily="34" charset="0"/>
              <a:ea typeface="新細明體" charset="-120"/>
            </a:endParaRPr>
          </a:p>
        </p:txBody>
      </p:sp>
      <p:sp>
        <p:nvSpPr>
          <p:cNvPr id="86" name="五邊形 85"/>
          <p:cNvSpPr/>
          <p:nvPr/>
        </p:nvSpPr>
        <p:spPr bwMode="auto">
          <a:xfrm>
            <a:off x="6372200" y="6312900"/>
            <a:ext cx="2376264" cy="226440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40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6335934" y="6024831"/>
            <a:ext cx="2916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104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11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>
              <a:defRPr/>
            </a:pPr>
            <a:r>
              <a:rPr lang="en-US" altLang="zh-TW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104</a:t>
            </a:r>
            <a:r>
              <a:rPr lang="zh-TW" altLang="en-US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年度第二次區網會議</a:t>
            </a:r>
          </a:p>
        </p:txBody>
      </p:sp>
      <p:sp>
        <p:nvSpPr>
          <p:cNvPr id="51" name="五邊形 50"/>
          <p:cNvSpPr/>
          <p:nvPr/>
        </p:nvSpPr>
        <p:spPr bwMode="auto">
          <a:xfrm>
            <a:off x="3059832" y="3059131"/>
            <a:ext cx="2420147" cy="226440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40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3023566" y="2780348"/>
            <a:ext cx="2556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104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104</a:t>
            </a:r>
            <a:r>
              <a:rPr lang="zh-TW" altLang="en-US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年度第一次區網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會議</a:t>
            </a:r>
            <a:endParaRPr lang="zh-TW" altLang="en-US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5" name="五邊形 54"/>
          <p:cNvSpPr/>
          <p:nvPr/>
        </p:nvSpPr>
        <p:spPr bwMode="auto">
          <a:xfrm>
            <a:off x="836232" y="1628800"/>
            <a:ext cx="2367616" cy="211956"/>
          </a:xfrm>
          <a:prstGeom prst="homePlate">
            <a:avLst/>
          </a:prstGeom>
          <a:solidFill>
            <a:srgbClr val="99C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 altLang="en-US" sz="140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827584" y="1340768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104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4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zh-TW" altLang="en-US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臺大機房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更新不斷電系統</a:t>
            </a:r>
          </a:p>
          <a:p>
            <a:pPr eaLnBrk="1" hangingPunct="1">
              <a:defRPr/>
            </a:pPr>
            <a:endParaRPr lang="zh-TW" altLang="en-US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9" name="五邊形 58"/>
          <p:cNvSpPr/>
          <p:nvPr/>
        </p:nvSpPr>
        <p:spPr bwMode="auto">
          <a:xfrm>
            <a:off x="2439973" y="2578664"/>
            <a:ext cx="2589148" cy="244858"/>
          </a:xfrm>
          <a:prstGeom prst="homePlate">
            <a:avLst/>
          </a:prstGeom>
          <a:solidFill>
            <a:srgbClr val="99C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40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2379652" y="2300882"/>
            <a:ext cx="312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104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4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4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Google Global Cache 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上線服務</a:t>
            </a:r>
          </a:p>
          <a:p>
            <a:pPr eaLnBrk="1" hangingPunct="1">
              <a:defRPr/>
            </a:pPr>
            <a:endParaRPr lang="zh-TW" altLang="en-US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1" name="五邊形 60"/>
          <p:cNvSpPr/>
          <p:nvPr/>
        </p:nvSpPr>
        <p:spPr bwMode="auto">
          <a:xfrm>
            <a:off x="1511922" y="2104443"/>
            <a:ext cx="2420147" cy="226440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40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1439390" y="1825660"/>
            <a:ext cx="2556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104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endParaRPr lang="en-US" altLang="zh-TW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104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年校園雲端節能計畫上線</a:t>
            </a:r>
            <a:endParaRPr lang="zh-TW" altLang="en-US" sz="1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9383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區網會議</a:t>
            </a:r>
            <a:r>
              <a:rPr lang="en-US" altLang="zh-TW" dirty="0"/>
              <a:t>-</a:t>
            </a:r>
            <a:r>
              <a:rPr lang="zh-TW" altLang="en-US" dirty="0"/>
              <a:t>網管經驗</a:t>
            </a:r>
            <a:r>
              <a:rPr lang="zh-TW" altLang="en-US" dirty="0" smtClean="0"/>
              <a:t>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Google Global Cache </a:t>
            </a:r>
            <a:r>
              <a:rPr lang="zh-TW" altLang="en-US" dirty="0" smtClean="0"/>
              <a:t>上線說明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GGC </a:t>
            </a:r>
            <a:r>
              <a:rPr lang="zh-TW" altLang="en-US" dirty="0"/>
              <a:t>網路</a:t>
            </a:r>
            <a:r>
              <a:rPr lang="zh-TW" altLang="en-US" dirty="0" smtClean="0"/>
              <a:t>架構、</a:t>
            </a:r>
            <a:r>
              <a:rPr lang="en-US" altLang="zh-TW" dirty="0" smtClean="0"/>
              <a:t>GGC </a:t>
            </a:r>
            <a:r>
              <a:rPr lang="zh-TW" altLang="en-US" dirty="0"/>
              <a:t>運作機制</a:t>
            </a:r>
            <a:endParaRPr lang="en-US" altLang="zh-TW" dirty="0" smtClean="0"/>
          </a:p>
          <a:p>
            <a:r>
              <a:rPr lang="en-US" altLang="zh-TW" dirty="0" smtClean="0"/>
              <a:t>GGC </a:t>
            </a:r>
            <a:r>
              <a:rPr lang="zh-TW" altLang="en-US" dirty="0" smtClean="0"/>
              <a:t>是否正常運作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Youtube</a:t>
            </a:r>
            <a:r>
              <a:rPr lang="en-US" altLang="zh-TW" dirty="0" smtClean="0"/>
              <a:t> </a:t>
            </a:r>
            <a:r>
              <a:rPr lang="zh-TW" altLang="en-US" dirty="0"/>
              <a:t>播放測試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69830"/>
            <a:ext cx="6048672" cy="299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圓角矩形 18"/>
          <p:cNvSpPr/>
          <p:nvPr/>
        </p:nvSpPr>
        <p:spPr>
          <a:xfrm>
            <a:off x="5936523" y="5165570"/>
            <a:ext cx="363669" cy="1030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6516216" y="5373216"/>
            <a:ext cx="720080" cy="1030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4788024" y="5517232"/>
            <a:ext cx="1004483" cy="1724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5537904" y="4077072"/>
            <a:ext cx="330240" cy="175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7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Why Videos Not Playing </a:t>
            </a:r>
            <a:br>
              <a:rPr lang="en-US" altLang="zh-TW" dirty="0"/>
            </a:br>
            <a:r>
              <a:rPr lang="en-US" altLang="zh-TW" dirty="0"/>
              <a:t>From the </a:t>
            </a:r>
            <a:r>
              <a:rPr lang="en-US" altLang="zh-TW" dirty="0" smtClean="0"/>
              <a:t>GGC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DNS </a:t>
            </a:r>
            <a:r>
              <a:rPr lang="en-US" altLang="zh-TW" sz="2800" dirty="0"/>
              <a:t>resolver is not in the BGP feed to the </a:t>
            </a:r>
            <a:r>
              <a:rPr lang="en-US" altLang="zh-TW" sz="2800" dirty="0" smtClean="0"/>
              <a:t>GGC</a:t>
            </a:r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Client’s </a:t>
            </a:r>
            <a:r>
              <a:rPr lang="en-US" altLang="zh-TW" sz="2800" dirty="0"/>
              <a:t>IP</a:t>
            </a:r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GGC </a:t>
            </a:r>
            <a:r>
              <a:rPr lang="en-US" altLang="zh-TW" sz="2800" dirty="0"/>
              <a:t>is overloaded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5" name="圖片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32145"/>
            <a:ext cx="3665869" cy="189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555776" y="251111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需為校內 </a:t>
            </a:r>
            <a:r>
              <a:rPr lang="en-US" altLang="zh-TW" b="1" dirty="0" smtClean="0">
                <a:solidFill>
                  <a:srgbClr val="FF0000"/>
                </a:solidFill>
              </a:rPr>
              <a:t>IP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37" y="3920203"/>
            <a:ext cx="3194057" cy="159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5148064" y="501317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需為校內 </a:t>
            </a:r>
            <a:r>
              <a:rPr lang="en-US" altLang="zh-TW" b="1" dirty="0" smtClean="0">
                <a:solidFill>
                  <a:srgbClr val="FF0000"/>
                </a:solidFill>
              </a:rPr>
              <a:t>IP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20" y="5579318"/>
            <a:ext cx="4024704" cy="127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6198208" y="58629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尚未滿載</a:t>
            </a:r>
          </a:p>
        </p:txBody>
      </p:sp>
    </p:spTree>
    <p:extLst>
      <p:ext uri="{BB962C8B-B14F-4D97-AF65-F5344CB8AC3E}">
        <p14:creationId xmlns:p14="http://schemas.microsoft.com/office/powerpoint/2010/main" val="20620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TW" dirty="0" smtClean="0">
                <a:ea typeface="標楷體" pitchFamily="65" charset="-120"/>
              </a:rPr>
              <a:t>IP </a:t>
            </a:r>
            <a:r>
              <a:rPr lang="zh-TW" altLang="en-US" dirty="0" smtClean="0">
                <a:ea typeface="標楷體" pitchFamily="65" charset="-120"/>
              </a:rPr>
              <a:t>全球</a:t>
            </a:r>
            <a:r>
              <a:rPr lang="zh-TW" altLang="en-US" dirty="0">
                <a:ea typeface="標楷體" pitchFamily="65" charset="-120"/>
              </a:rPr>
              <a:t>地址</a:t>
            </a:r>
            <a:r>
              <a:rPr lang="zh-TW" altLang="en-US" dirty="0" smtClean="0">
                <a:ea typeface="標楷體" pitchFamily="65" charset="-120"/>
              </a:rPr>
              <a:t>資料庫查詢</a:t>
            </a:r>
            <a:endParaRPr lang="en-US" altLang="zh-TW" dirty="0"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zh-TW" altLang="en-US" dirty="0"/>
              <a:t>區網連外架構</a:t>
            </a:r>
            <a:r>
              <a:rPr lang="zh-TW" altLang="en-US" dirty="0" smtClean="0"/>
              <a:t>圖</a:t>
            </a:r>
            <a:endParaRPr lang="en-US" altLang="zh-TW" dirty="0" smtClean="0">
              <a:ea typeface="標楷體" pitchFamily="65" charset="-120"/>
            </a:endParaRPr>
          </a:p>
          <a:p>
            <a:pPr lvl="1">
              <a:lnSpc>
                <a:spcPct val="130000"/>
              </a:lnSpc>
            </a:pPr>
            <a:r>
              <a:rPr lang="zh-TW" altLang="en-US" dirty="0" smtClean="0">
                <a:ea typeface="標楷體" pitchFamily="65" charset="-120"/>
              </a:rPr>
              <a:t>整合顯示流量圖、</a:t>
            </a:r>
            <a:r>
              <a:rPr lang="en-US" altLang="zh-TW" dirty="0" smtClean="0">
                <a:ea typeface="標楷體" pitchFamily="65" charset="-120"/>
              </a:rPr>
              <a:t>Ping</a:t>
            </a:r>
            <a:r>
              <a:rPr lang="zh-TW" altLang="en-US" dirty="0" smtClean="0">
                <a:ea typeface="標楷體" pitchFamily="65" charset="-120"/>
              </a:rPr>
              <a:t>、</a:t>
            </a:r>
            <a:r>
              <a:rPr lang="en-US" altLang="zh-TW" dirty="0" smtClean="0">
                <a:ea typeface="標楷體" pitchFamily="65" charset="-120"/>
              </a:rPr>
              <a:t>Packet Lost%</a:t>
            </a:r>
          </a:p>
          <a:p>
            <a:pPr>
              <a:lnSpc>
                <a:spcPct val="130000"/>
              </a:lnSpc>
            </a:pPr>
            <a:r>
              <a:rPr lang="en-US" altLang="zh-TW" dirty="0" smtClean="0">
                <a:ea typeface="標楷體" pitchFamily="65" charset="-120"/>
              </a:rPr>
              <a:t>Traceroute </a:t>
            </a:r>
            <a:r>
              <a:rPr lang="zh-TW" altLang="en-US" dirty="0" smtClean="0">
                <a:ea typeface="標楷體" pitchFamily="65" charset="-120"/>
              </a:rPr>
              <a:t>路徑查詢</a:t>
            </a:r>
            <a:endParaRPr lang="en-US" altLang="zh-TW" dirty="0" smtClean="0"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en-US" altLang="zh-TW" dirty="0">
                <a:ea typeface="標楷體" pitchFamily="65" charset="-120"/>
              </a:rPr>
              <a:t>BGP Neighbor Accepted Prefix </a:t>
            </a:r>
            <a:r>
              <a:rPr lang="zh-TW" altLang="en-US" dirty="0" smtClean="0">
                <a:ea typeface="標楷體" pitchFamily="65" charset="-120"/>
              </a:rPr>
              <a:t>監控</a:t>
            </a:r>
            <a:endParaRPr lang="en-US" altLang="zh-TW" dirty="0" smtClean="0"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zh-TW" altLang="en-US" dirty="0">
                <a:ea typeface="標楷體" pitchFamily="65" charset="-120"/>
              </a:rPr>
              <a:t>校園雲端節能</a:t>
            </a:r>
            <a:r>
              <a:rPr lang="zh-TW" altLang="en-US" dirty="0" smtClean="0">
                <a:ea typeface="標楷體" pitchFamily="65" charset="-120"/>
              </a:rPr>
              <a:t>計畫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14</a:t>
            </a:fld>
            <a:endParaRPr lang="en-US" alt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四</a:t>
            </a:r>
            <a:r>
              <a:rPr lang="zh-TW" altLang="en-US" dirty="0" smtClean="0"/>
              <a:t>、網路</a:t>
            </a:r>
            <a:r>
              <a:rPr lang="zh-TW" altLang="en-US" dirty="0"/>
              <a:t>應用特色服務</a:t>
            </a:r>
          </a:p>
        </p:txBody>
      </p:sp>
    </p:spTree>
    <p:extLst>
      <p:ext uri="{BB962C8B-B14F-4D97-AF65-F5344CB8AC3E}">
        <p14:creationId xmlns:p14="http://schemas.microsoft.com/office/powerpoint/2010/main" val="3316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標楷體" pitchFamily="65" charset="-120"/>
              </a:rPr>
              <a:t>IP</a:t>
            </a:r>
            <a:r>
              <a:rPr lang="zh-TW" altLang="en-US" dirty="0">
                <a:ea typeface="標楷體" pitchFamily="65" charset="-120"/>
              </a:rPr>
              <a:t>全球地址資料庫</a:t>
            </a:r>
            <a:r>
              <a:rPr lang="zh-TW" altLang="en-US" dirty="0" smtClean="0">
                <a:ea typeface="標楷體" pitchFamily="65" charset="-120"/>
              </a:rPr>
              <a:t>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用途</a:t>
            </a:r>
            <a:r>
              <a:rPr lang="en-US" altLang="zh-TW" dirty="0" smtClean="0"/>
              <a:t>: </a:t>
            </a:r>
          </a:p>
          <a:p>
            <a:pPr lvl="1"/>
            <a:r>
              <a:rPr lang="zh-TW" altLang="en-US" dirty="0" smtClean="0"/>
              <a:t>國際</a:t>
            </a:r>
            <a:r>
              <a:rPr lang="zh-TW" altLang="en-US" dirty="0"/>
              <a:t>頻寬</a:t>
            </a:r>
            <a:r>
              <a:rPr lang="zh-TW" altLang="en-US" dirty="0" smtClean="0"/>
              <a:t>使用率分析</a:t>
            </a:r>
            <a:r>
              <a:rPr lang="en-US" altLang="zh-TW" dirty="0" smtClean="0"/>
              <a:t>: </a:t>
            </a:r>
            <a:r>
              <a:rPr lang="zh-TW" altLang="en-US" dirty="0"/>
              <a:t>國家</a:t>
            </a:r>
            <a:r>
              <a:rPr lang="en-US" altLang="zh-TW" dirty="0"/>
              <a:t>/</a:t>
            </a:r>
            <a:r>
              <a:rPr lang="zh-TW" altLang="en-US" dirty="0"/>
              <a:t>地區</a:t>
            </a:r>
            <a:r>
              <a:rPr lang="en-US" altLang="zh-TW" dirty="0"/>
              <a:t>/</a:t>
            </a:r>
            <a:r>
              <a:rPr lang="en-US" altLang="zh-TW" dirty="0" smtClean="0"/>
              <a:t>ISP/AS#</a:t>
            </a:r>
          </a:p>
          <a:p>
            <a:pPr lvl="1"/>
            <a:r>
              <a:rPr lang="zh-TW" altLang="en-US" dirty="0"/>
              <a:t>帳號</a:t>
            </a:r>
            <a:r>
              <a:rPr lang="zh-TW" altLang="en-US" dirty="0" smtClean="0"/>
              <a:t>盜用分析</a:t>
            </a:r>
            <a:r>
              <a:rPr lang="en-US" altLang="zh-TW" dirty="0" smtClean="0"/>
              <a:t>: VPN </a:t>
            </a:r>
            <a:r>
              <a:rPr lang="zh-TW" altLang="en-US" dirty="0" smtClean="0"/>
              <a:t>帳號登入 </a:t>
            </a:r>
            <a:r>
              <a:rPr lang="en-US" altLang="zh-TW" dirty="0" smtClean="0"/>
              <a:t>IP </a:t>
            </a:r>
            <a:r>
              <a:rPr lang="zh-TW" altLang="en-US" dirty="0" smtClean="0"/>
              <a:t>地點分析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駭客攻擊來源分析</a:t>
            </a:r>
          </a:p>
          <a:p>
            <a:r>
              <a:rPr lang="zh-TW" altLang="en-US" dirty="0" smtClean="0"/>
              <a:t>購買</a:t>
            </a:r>
            <a:r>
              <a:rPr lang="en-US" altLang="zh-TW" dirty="0" smtClean="0"/>
              <a:t>IP2Location </a:t>
            </a:r>
            <a:r>
              <a:rPr lang="zh-TW" altLang="en-US" dirty="0" smtClean="0"/>
              <a:t>商業版本</a:t>
            </a:r>
            <a:r>
              <a:rPr lang="en-US" altLang="zh-TW" dirty="0" smtClean="0"/>
              <a:t>(</a:t>
            </a:r>
            <a:r>
              <a:rPr lang="zh-TW" altLang="en-US" dirty="0" smtClean="0"/>
              <a:t>最新版本</a:t>
            </a:r>
            <a:r>
              <a:rPr lang="en-US" altLang="zh-TW" dirty="0" smtClean="0"/>
              <a:t>2015/12)</a:t>
            </a:r>
            <a:endParaRPr lang="en-US" altLang="zh-TW" dirty="0" smtClean="0"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15</a:t>
            </a:fld>
            <a:endParaRPr lang="en-US" altLang="zh-TW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15562"/>
              </p:ext>
            </p:extLst>
          </p:nvPr>
        </p:nvGraphicFramePr>
        <p:xfrm>
          <a:off x="3923928" y="4725144"/>
          <a:ext cx="484391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864096"/>
                <a:gridCol w="1315518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版本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欄位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網段筆數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欄位差異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免費版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DB5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2,178,274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商業版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DB8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12,857,322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ISP, Domain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312368" cy="176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6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標楷體" pitchFamily="65" charset="-120"/>
              </a:rPr>
              <a:t>IP</a:t>
            </a:r>
            <a:r>
              <a:rPr lang="zh-TW" altLang="en-US" dirty="0">
                <a:ea typeface="標楷體" pitchFamily="65" charset="-120"/>
              </a:rPr>
              <a:t>全球地址資料庫</a:t>
            </a:r>
            <a:r>
              <a:rPr lang="zh-TW" altLang="en-US" dirty="0" smtClean="0">
                <a:ea typeface="標楷體" pitchFamily="65" charset="-120"/>
              </a:rPr>
              <a:t>查詢 </a:t>
            </a:r>
            <a:r>
              <a:rPr lang="en-US" altLang="zh-TW" dirty="0" smtClean="0">
                <a:ea typeface="標楷體" pitchFamily="65" charset="-120"/>
              </a:rPr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6" y="1484784"/>
            <a:ext cx="340525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96180" y="335699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顯示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IP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對應之：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國家、城市、經緯度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ISP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Domain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67544" y="2348880"/>
            <a:ext cx="2736305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31" y="1540577"/>
            <a:ext cx="5507296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 9"/>
          <p:cNvSpPr/>
          <p:nvPr/>
        </p:nvSpPr>
        <p:spPr>
          <a:xfrm>
            <a:off x="7380313" y="2194066"/>
            <a:ext cx="1763688" cy="493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8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區網連外架構圖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緣起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連線學校抱怨 </a:t>
            </a:r>
            <a:r>
              <a:rPr lang="en-US" altLang="zh-TW" sz="2800" dirty="0"/>
              <a:t>nod32 </a:t>
            </a:r>
            <a:r>
              <a:rPr lang="zh-TW" altLang="en-US" sz="2800" dirty="0" smtClean="0"/>
              <a:t>防毒軟體下載緩慢</a:t>
            </a:r>
            <a:endParaRPr lang="en-US" altLang="zh-TW" sz="2800" dirty="0" smtClean="0"/>
          </a:p>
          <a:p>
            <a:r>
              <a:rPr lang="en-US" altLang="zh-TW" sz="2800" dirty="0" err="1" smtClean="0"/>
              <a:t>tracert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www.eset.tw</a:t>
            </a:r>
            <a:r>
              <a:rPr lang="zh-TW" altLang="en-US" sz="2800" dirty="0"/>
              <a:t> </a:t>
            </a:r>
            <a:r>
              <a:rPr lang="zh-TW" altLang="en-US" sz="2800" dirty="0" smtClean="0"/>
              <a:t>路徑</a:t>
            </a:r>
            <a:r>
              <a:rPr lang="en-US" altLang="zh-TW" sz="2800" u="sng" dirty="0" smtClean="0"/>
              <a:t>:</a:t>
            </a:r>
            <a:endParaRPr lang="zh-TW" altLang="zh-TW" sz="2800" dirty="0"/>
          </a:p>
          <a:p>
            <a:pPr marL="0" indent="0">
              <a:buNone/>
            </a:pPr>
            <a:r>
              <a:rPr lang="en-US" altLang="zh-TW" sz="1600" dirty="0" smtClean="0"/>
              <a:t>  </a:t>
            </a:r>
            <a:r>
              <a:rPr lang="en-US" altLang="zh-TW" sz="1600" dirty="0"/>
              <a:t>1     1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&lt;1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&lt;1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163.28.16.254</a:t>
            </a:r>
          </a:p>
          <a:p>
            <a:pPr marL="0" indent="0">
              <a:buNone/>
            </a:pPr>
            <a:r>
              <a:rPr lang="en-US" altLang="zh-TW" sz="1600" dirty="0"/>
              <a:t>  2   148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 3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 2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bb-MOE-TWAREN.TANet.edu.tw [192.83.196.111</a:t>
            </a:r>
            <a:r>
              <a:rPr lang="en-US" altLang="zh-TW" sz="1600" dirty="0" smtClean="0"/>
              <a:t>] </a:t>
            </a:r>
            <a:r>
              <a:rPr lang="en-US" altLang="zh-TW" sz="1600" b="1" dirty="0">
                <a:solidFill>
                  <a:srgbClr val="FF0000"/>
                </a:solidFill>
              </a:rPr>
              <a:t>-&gt; </a:t>
            </a:r>
            <a:r>
              <a:rPr lang="zh-TW" altLang="zh-TW" sz="1600" b="1" dirty="0" smtClean="0">
                <a:solidFill>
                  <a:srgbClr val="FF0000"/>
                </a:solidFill>
              </a:rPr>
              <a:t>教育部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3     1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 3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 2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Internet-TWASR-TANet.edu.tw [203.72.43.10</a:t>
            </a:r>
            <a:r>
              <a:rPr lang="en-US" altLang="zh-TW" sz="1600" dirty="0" smtClean="0"/>
              <a:t>] </a:t>
            </a:r>
            <a:r>
              <a:rPr lang="en-US" altLang="zh-TW" sz="1600" b="1" dirty="0">
                <a:solidFill>
                  <a:srgbClr val="FF0000"/>
                </a:solidFill>
              </a:rPr>
              <a:t>-&gt; </a:t>
            </a:r>
            <a:r>
              <a:rPr lang="zh-TW" altLang="zh-TW" sz="1600" b="1" dirty="0" smtClean="0">
                <a:solidFill>
                  <a:srgbClr val="FF0000"/>
                </a:solidFill>
              </a:rPr>
              <a:t>教育部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 TWASR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4     1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 1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 1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45-61-41-175.TWGATE-IP.twgate.net [175.41.61.45</a:t>
            </a:r>
            <a:r>
              <a:rPr lang="en-US" altLang="zh-TW" sz="1600" dirty="0" smtClean="0"/>
              <a:t>] </a:t>
            </a:r>
            <a:r>
              <a:rPr lang="en-US" altLang="zh-TW" sz="1600" b="1" dirty="0">
                <a:solidFill>
                  <a:srgbClr val="FF0000"/>
                </a:solidFill>
              </a:rPr>
              <a:t>-&gt; TWGATE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5     5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 1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 3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222-60-41-175.TWGATE-IP.twgate.net [175.41.60.222]</a:t>
            </a:r>
          </a:p>
          <a:p>
            <a:pPr marL="0" indent="0">
              <a:buNone/>
            </a:pPr>
            <a:r>
              <a:rPr lang="en-US" altLang="zh-TW" sz="1600" dirty="0"/>
              <a:t>  6    24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24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28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218-60-41-175.TWGATE-IP.twgate.net [175.41.60.218]</a:t>
            </a:r>
          </a:p>
          <a:p>
            <a:pPr marL="0" indent="0">
              <a:buNone/>
            </a:pPr>
            <a:r>
              <a:rPr lang="en-US" altLang="zh-TW" sz="1600" dirty="0"/>
              <a:t>  7    24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22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27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13335.hkg.equinix.com [119.27.63.48]</a:t>
            </a:r>
          </a:p>
          <a:p>
            <a:pPr marL="0" indent="0">
              <a:buNone/>
            </a:pPr>
            <a:r>
              <a:rPr lang="en-US" altLang="zh-TW" sz="1600" dirty="0"/>
              <a:t>  8    40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27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  27 </a:t>
            </a:r>
            <a:r>
              <a:rPr lang="en-US" altLang="zh-TW" sz="1600" dirty="0" err="1"/>
              <a:t>ms</a:t>
            </a:r>
            <a:r>
              <a:rPr lang="en-US" altLang="zh-TW" sz="1600" dirty="0"/>
              <a:t>  </a:t>
            </a:r>
            <a:r>
              <a:rPr lang="en-US" altLang="zh-TW" sz="1600" dirty="0" smtClean="0"/>
              <a:t>104.25.146.12</a:t>
            </a:r>
            <a:endParaRPr lang="en-US" altLang="zh-TW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9" y="4869160"/>
            <a:ext cx="54864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5272"/>
            <a:ext cx="8424936" cy="631870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區網連外</a:t>
            </a:r>
            <a:r>
              <a:rPr lang="zh-TW" altLang="en-US" dirty="0"/>
              <a:t>架構</a:t>
            </a:r>
            <a:r>
              <a:rPr lang="zh-TW" altLang="en-US" dirty="0" smtClean="0"/>
              <a:t>圖 </a:t>
            </a:r>
            <a:r>
              <a:rPr lang="en-US" altLang="zh-TW" dirty="0"/>
              <a:t>Cont.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5004048" y="1192633"/>
            <a:ext cx="864096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9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區網連外架構</a:t>
            </a:r>
            <a:r>
              <a:rPr lang="zh-TW" altLang="en-US" dirty="0" smtClean="0"/>
              <a:t>圖 </a:t>
            </a:r>
            <a:r>
              <a:rPr lang="en-US" altLang="zh-TW" dirty="0" smtClean="0"/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TW" altLang="en-US" sz="2800" dirty="0" smtClean="0">
                <a:ea typeface="標楷體" pitchFamily="65" charset="-120"/>
              </a:rPr>
              <a:t>建立各節點</a:t>
            </a:r>
            <a:r>
              <a:rPr lang="en-US" altLang="zh-TW" sz="2800" dirty="0" smtClean="0">
                <a:ea typeface="標楷體" pitchFamily="65" charset="-120"/>
              </a:rPr>
              <a:t> </a:t>
            </a:r>
            <a:r>
              <a:rPr lang="en-US" altLang="zh-TW" sz="2800" dirty="0">
                <a:ea typeface="標楷體" pitchFamily="65" charset="-120"/>
              </a:rPr>
              <a:t>IP </a:t>
            </a:r>
            <a:r>
              <a:rPr lang="zh-TW" altLang="en-US" sz="2800" dirty="0">
                <a:ea typeface="標楷體" pitchFamily="65" charset="-120"/>
              </a:rPr>
              <a:t>資料庫</a:t>
            </a:r>
            <a:endParaRPr lang="en-US" altLang="zh-TW" sz="2800" dirty="0"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800" dirty="0" smtClean="0">
                <a:ea typeface="標楷體" pitchFamily="65" charset="-120"/>
              </a:rPr>
              <a:t>整合網路監測圖</a:t>
            </a:r>
            <a:r>
              <a:rPr lang="en-US" altLang="zh-TW" sz="2800" dirty="0" smtClean="0">
                <a:ea typeface="標楷體" pitchFamily="65" charset="-120"/>
              </a:rPr>
              <a:t>: </a:t>
            </a:r>
            <a:r>
              <a:rPr lang="zh-TW" altLang="en-US" sz="2800" dirty="0" smtClean="0">
                <a:ea typeface="標楷體" pitchFamily="65" charset="-120"/>
              </a:rPr>
              <a:t>流量</a:t>
            </a:r>
            <a:r>
              <a:rPr lang="zh-TW" altLang="en-US" sz="2800" dirty="0">
                <a:ea typeface="標楷體" pitchFamily="65" charset="-120"/>
              </a:rPr>
              <a:t>圖、</a:t>
            </a:r>
            <a:r>
              <a:rPr lang="en-US" altLang="zh-TW" sz="2800" dirty="0">
                <a:ea typeface="標楷體" pitchFamily="65" charset="-120"/>
              </a:rPr>
              <a:t>Ping</a:t>
            </a:r>
            <a:r>
              <a:rPr lang="zh-TW" altLang="en-US" sz="2800" dirty="0">
                <a:ea typeface="標楷體" pitchFamily="65" charset="-120"/>
              </a:rPr>
              <a:t>、</a:t>
            </a:r>
            <a:r>
              <a:rPr lang="en-US" altLang="zh-TW" sz="2800" dirty="0">
                <a:ea typeface="標楷體" pitchFamily="65" charset="-120"/>
              </a:rPr>
              <a:t>Packet Lost%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19</a:t>
            </a:fld>
            <a:endParaRPr lang="en-US" altLang="zh-TW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932041" y="2924944"/>
            <a:ext cx="3384376" cy="4608512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2800" dirty="0" smtClean="0"/>
              <a:t>流量圖</a:t>
            </a:r>
            <a:endParaRPr lang="en-US" altLang="zh-TW" sz="2800" dirty="0" smtClean="0"/>
          </a:p>
          <a:p>
            <a:pPr fontAlgn="auto">
              <a:spcAft>
                <a:spcPts val="0"/>
              </a:spcAft>
            </a:pPr>
            <a:endParaRPr lang="en-US" altLang="zh-TW" sz="2800" dirty="0" smtClean="0"/>
          </a:p>
          <a:p>
            <a:pPr fontAlgn="auto">
              <a:spcAft>
                <a:spcPts val="0"/>
              </a:spcAft>
            </a:pPr>
            <a:r>
              <a:rPr lang="en-US" altLang="zh-TW" sz="2800" dirty="0"/>
              <a:t>Peer IP</a:t>
            </a:r>
          </a:p>
          <a:p>
            <a:pPr fontAlgn="auto">
              <a:spcAft>
                <a:spcPts val="0"/>
              </a:spcAft>
            </a:pPr>
            <a:endParaRPr lang="en-US" altLang="zh-TW" sz="2800" dirty="0" smtClean="0"/>
          </a:p>
          <a:p>
            <a:pPr fontAlgn="auto">
              <a:spcAft>
                <a:spcPts val="0"/>
              </a:spcAft>
            </a:pPr>
            <a:r>
              <a:rPr lang="en-US" altLang="zh-TW" sz="2800" dirty="0" smtClean="0"/>
              <a:t>Ping Latency</a:t>
            </a:r>
          </a:p>
          <a:p>
            <a:pPr fontAlgn="auto">
              <a:spcAft>
                <a:spcPts val="0"/>
              </a:spcAft>
            </a:pPr>
            <a:endParaRPr lang="en-US" altLang="zh-TW" sz="2800" dirty="0" smtClean="0"/>
          </a:p>
          <a:p>
            <a:pPr fontAlgn="auto">
              <a:spcAft>
                <a:spcPts val="0"/>
              </a:spcAft>
            </a:pPr>
            <a:r>
              <a:rPr lang="en-US" altLang="zh-TW" sz="2800" dirty="0" smtClean="0"/>
              <a:t>Packet Lost%</a:t>
            </a:r>
            <a:endParaRPr lang="zh-TW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0155"/>
            <a:ext cx="3521996" cy="418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187624" y="4170784"/>
            <a:ext cx="1720085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</a:t>
            </a:r>
            <a:r>
              <a:rPr lang="zh-TW" altLang="en-US" dirty="0" smtClean="0"/>
              <a:t>、臺北區</a:t>
            </a:r>
            <a:r>
              <a:rPr lang="zh-TW" altLang="en-US" dirty="0"/>
              <a:t>網</a:t>
            </a:r>
            <a:r>
              <a:rPr lang="zh-TW" altLang="en-US" dirty="0" smtClean="0"/>
              <a:t>中心人力</a:t>
            </a:r>
            <a:r>
              <a:rPr lang="zh-TW" altLang="en-US" dirty="0"/>
              <a:t>狀況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單位主管：顏嗣</a:t>
            </a:r>
            <a:r>
              <a:rPr lang="zh-TW" altLang="en-US" dirty="0" smtClean="0"/>
              <a:t>鈞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E-mail</a:t>
            </a:r>
            <a:r>
              <a:rPr lang="zh-TW" altLang="en-US" dirty="0"/>
              <a:t>：</a:t>
            </a:r>
            <a:r>
              <a:rPr lang="en-US" altLang="zh-TW" dirty="0"/>
              <a:t>hcyen@ntu.edu.tw</a:t>
            </a:r>
          </a:p>
          <a:p>
            <a:pPr lvl="1"/>
            <a:r>
              <a:rPr lang="zh-TW" altLang="en-US" dirty="0" smtClean="0"/>
              <a:t>電話</a:t>
            </a:r>
            <a:r>
              <a:rPr lang="zh-TW" altLang="en-US" dirty="0"/>
              <a:t>：</a:t>
            </a:r>
            <a:r>
              <a:rPr lang="en-US" altLang="zh-TW" dirty="0"/>
              <a:t>(02) 33665001</a:t>
            </a:r>
          </a:p>
          <a:p>
            <a:r>
              <a:rPr lang="zh-TW" altLang="en-US" dirty="0"/>
              <a:t>網路管理負責人：</a:t>
            </a:r>
            <a:r>
              <a:rPr lang="zh-TW" altLang="en-US" dirty="0" smtClean="0"/>
              <a:t>游子興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E-mail</a:t>
            </a:r>
            <a:r>
              <a:rPr lang="zh-TW" altLang="en-US" dirty="0"/>
              <a:t>：</a:t>
            </a:r>
            <a:r>
              <a:rPr lang="en-US" altLang="zh-TW" dirty="0"/>
              <a:t>davisyou@mtu.edu.tw</a:t>
            </a:r>
            <a:r>
              <a:rPr lang="zh-TW" altLang="en-US" dirty="0"/>
              <a:t>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電話</a:t>
            </a:r>
            <a:r>
              <a:rPr lang="zh-TW" altLang="en-US" dirty="0"/>
              <a:t>：</a:t>
            </a:r>
            <a:r>
              <a:rPr lang="en-US" altLang="zh-TW" dirty="0"/>
              <a:t>(02) </a:t>
            </a:r>
            <a:r>
              <a:rPr lang="en-US" altLang="zh-TW" dirty="0" smtClean="0"/>
              <a:t>33665008</a:t>
            </a:r>
            <a:endParaRPr lang="zh-TW" altLang="en-US" dirty="0"/>
          </a:p>
          <a:p>
            <a:r>
              <a:rPr lang="zh-TW" altLang="en-US" dirty="0"/>
              <a:t>資安業務負責人：</a:t>
            </a:r>
            <a:r>
              <a:rPr lang="zh-TW" altLang="en-US" dirty="0" smtClean="0"/>
              <a:t>游忠憲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E-mail</a:t>
            </a:r>
            <a:r>
              <a:rPr lang="zh-TW" altLang="en-US" dirty="0"/>
              <a:t>：</a:t>
            </a:r>
            <a:r>
              <a:rPr lang="en-US" altLang="zh-TW" dirty="0" smtClean="0"/>
              <a:t>chyue@ntu.edu.tw</a:t>
            </a:r>
          </a:p>
          <a:p>
            <a:pPr lvl="1"/>
            <a:r>
              <a:rPr lang="zh-TW" altLang="en-US" dirty="0" smtClean="0"/>
              <a:t>電話</a:t>
            </a:r>
            <a:r>
              <a:rPr lang="zh-TW" altLang="en-US" dirty="0"/>
              <a:t>：</a:t>
            </a:r>
            <a:r>
              <a:rPr lang="en-US" altLang="zh-TW" dirty="0"/>
              <a:t>(02) 33665013</a:t>
            </a:r>
          </a:p>
          <a:p>
            <a:r>
              <a:rPr lang="zh-TW" altLang="en-US" dirty="0"/>
              <a:t>編制內專職及約聘僱人員</a:t>
            </a:r>
            <a:r>
              <a:rPr lang="en-US" altLang="zh-TW" dirty="0"/>
              <a:t>8</a:t>
            </a:r>
            <a:r>
              <a:rPr lang="zh-TW" altLang="en-US" dirty="0"/>
              <a:t>名，其中區網經費及資安經費各約聘</a:t>
            </a:r>
            <a:r>
              <a:rPr lang="en-US" altLang="zh-TW" dirty="0"/>
              <a:t>2</a:t>
            </a:r>
            <a:r>
              <a:rPr lang="zh-TW" altLang="en-US" dirty="0"/>
              <a:t>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73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17" y="1394773"/>
            <a:ext cx="7208887" cy="54066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標楷體" pitchFamily="65" charset="-120"/>
              </a:rPr>
              <a:t>Traceroute </a:t>
            </a:r>
            <a:r>
              <a:rPr lang="zh-TW" altLang="en-US" dirty="0" smtClean="0">
                <a:ea typeface="標楷體" pitchFamily="65" charset="-120"/>
              </a:rPr>
              <a:t>路徑查詢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動態顯示出口路徑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94" y="2060848"/>
            <a:ext cx="32575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755575" y="2708920"/>
            <a:ext cx="2736305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0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21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2" y="116632"/>
            <a:ext cx="8817446" cy="291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9" y="3105726"/>
            <a:ext cx="4451400" cy="333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83" y="3040548"/>
            <a:ext cx="3241833" cy="385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724127" y="452403"/>
            <a:ext cx="3267907" cy="2577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8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Facebook </a:t>
            </a:r>
            <a:r>
              <a:rPr lang="zh-TW" altLang="en-US" dirty="0" smtClean="0"/>
              <a:t>路</a:t>
            </a:r>
            <a:r>
              <a:rPr lang="zh-TW" altLang="en-US" dirty="0"/>
              <a:t>由異動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6" y="2042083"/>
            <a:ext cx="4156587" cy="207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6" y="4484031"/>
            <a:ext cx="4156588" cy="211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672408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2411760" y="5738698"/>
            <a:ext cx="576064" cy="3545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987824" y="57239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頻寬</a:t>
            </a:r>
            <a:r>
              <a:rPr lang="zh-TW" altLang="en-US" dirty="0" smtClean="0">
                <a:solidFill>
                  <a:srgbClr val="FF0000"/>
                </a:solidFill>
              </a:rPr>
              <a:t>不足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06988" y="4299365"/>
            <a:ext cx="33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2015/9 </a:t>
            </a:r>
            <a:r>
              <a:rPr lang="zh-TW" altLang="en-US" sz="2000" dirty="0"/>
              <a:t>之後 </a:t>
            </a:r>
            <a:r>
              <a:rPr lang="en-US" altLang="zh-TW" sz="2000" dirty="0"/>
              <a:t>Facebook </a:t>
            </a:r>
            <a:r>
              <a:rPr lang="zh-TW" altLang="en-US" sz="2000" dirty="0" smtClean="0"/>
              <a:t>路徑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06988" y="1628800"/>
            <a:ext cx="33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2015/9 </a:t>
            </a:r>
            <a:r>
              <a:rPr lang="zh-TW" altLang="en-US" sz="2000" dirty="0" smtClean="0"/>
              <a:t>之前 </a:t>
            </a:r>
            <a:r>
              <a:rPr lang="en-US" altLang="zh-TW" sz="2000" dirty="0"/>
              <a:t>Facebook </a:t>
            </a:r>
            <a:r>
              <a:rPr lang="zh-TW" altLang="en-US" sz="2000" dirty="0" smtClean="0"/>
              <a:t>路徑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486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Facebook </a:t>
            </a:r>
            <a:r>
              <a:rPr lang="zh-TW" altLang="en-US" dirty="0"/>
              <a:t>路由異</a:t>
            </a:r>
            <a:r>
              <a:rPr lang="zh-TW" altLang="en-US" dirty="0" smtClean="0"/>
              <a:t>動 </a:t>
            </a:r>
            <a:r>
              <a:rPr lang="en-US" altLang="zh-TW" dirty="0" smtClean="0"/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2015/10/22 </a:t>
            </a:r>
            <a:r>
              <a:rPr lang="zh-TW" altLang="en-US" dirty="0" smtClean="0"/>
              <a:t>教育部 </a:t>
            </a:r>
            <a:r>
              <a:rPr lang="en-US" altLang="zh-TW" dirty="0" smtClean="0"/>
              <a:t>ISP </a:t>
            </a:r>
            <a:r>
              <a:rPr lang="zh-TW" altLang="en-US" dirty="0" smtClean="0"/>
              <a:t>節點頻</a:t>
            </a:r>
            <a:r>
              <a:rPr lang="zh-TW" altLang="en-US" dirty="0"/>
              <a:t>寬擴充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23</a:t>
            </a:fld>
            <a:endParaRPr lang="en-US" altLang="zh-TW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9" y="2492896"/>
            <a:ext cx="400061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84751"/>
            <a:ext cx="3920810" cy="189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03" y="4386744"/>
            <a:ext cx="4100753" cy="199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2267744" y="3725804"/>
            <a:ext cx="576064" cy="3545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915816" y="37170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頻</a:t>
            </a:r>
            <a:r>
              <a:rPr lang="zh-TW" altLang="en-US" dirty="0" smtClean="0">
                <a:solidFill>
                  <a:srgbClr val="FF0000"/>
                </a:solidFill>
              </a:rPr>
              <a:t>寬</a:t>
            </a:r>
            <a:r>
              <a:rPr lang="zh-TW" altLang="en-US" dirty="0">
                <a:solidFill>
                  <a:srgbClr val="FF0000"/>
                </a:solidFill>
              </a:rPr>
              <a:t>擴充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7812360" y="2598187"/>
            <a:ext cx="504056" cy="9748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1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798930"/>
            <a:ext cx="5328592" cy="399644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24</a:t>
            </a:fld>
            <a:endParaRPr lang="en-US" altLang="zh-TW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4" y="59915"/>
            <a:ext cx="7698382" cy="315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53" y="3284984"/>
            <a:ext cx="455214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5436097" y="332656"/>
            <a:ext cx="293184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6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BGP Neighbor Accepted Prefix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眾多 </a:t>
            </a:r>
            <a:r>
              <a:rPr lang="en-US" altLang="zh-TW" dirty="0" smtClean="0"/>
              <a:t>ISP peering</a:t>
            </a:r>
            <a:r>
              <a:rPr lang="zh-TW" altLang="en-US" dirty="0" smtClean="0"/>
              <a:t>，監控 </a:t>
            </a:r>
            <a:r>
              <a:rPr lang="en-US" altLang="zh-TW" dirty="0" smtClean="0"/>
              <a:t>BGP Prefix </a:t>
            </a:r>
            <a:r>
              <a:rPr lang="zh-TW" altLang="en-US" dirty="0" smtClean="0"/>
              <a:t>筆數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25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26739"/>
            <a:ext cx="6624736" cy="471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32878"/>
            <a:ext cx="7272808" cy="553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校園</a:t>
            </a:r>
            <a:r>
              <a:rPr lang="zh-TW" altLang="en-US" dirty="0" smtClean="0"/>
              <a:t>雲端節能計畫</a:t>
            </a:r>
          </a:p>
        </p:txBody>
      </p:sp>
      <p:sp>
        <p:nvSpPr>
          <p:cNvPr id="10243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21675" y="6381750"/>
            <a:ext cx="73025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A88BD9-CEEE-4C4E-BD62-F4563B301784}" type="slidenum">
              <a:rPr lang="zh-TW" altLang="en-US" sz="1200">
                <a:latin typeface="Arial" charset="0"/>
                <a:ea typeface="新細明體" charset="-12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r>
              <a:rPr lang="en-US" altLang="zh-TW" sz="1200">
                <a:latin typeface="Arial" charset="0"/>
                <a:ea typeface="新細明體" charset="-120"/>
              </a:rPr>
              <a:t>/15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763688" y="5013176"/>
            <a:ext cx="3155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環境</a:t>
            </a:r>
            <a:r>
              <a:rPr lang="en-US" altLang="zh-TW" sz="2000" dirty="0" smtClean="0"/>
              <a:t>: 6</a:t>
            </a:r>
            <a:r>
              <a:rPr lang="zh-TW" altLang="en-US" sz="2000" dirty="0" smtClean="0"/>
              <a:t> </a:t>
            </a:r>
            <a:r>
              <a:rPr lang="en-US" altLang="zh-TW" sz="2000" dirty="0"/>
              <a:t>Servers</a:t>
            </a:r>
            <a:r>
              <a:rPr lang="zh-TW" altLang="en-US" sz="2000" dirty="0"/>
              <a:t>、 </a:t>
            </a:r>
            <a:r>
              <a:rPr lang="en-US" altLang="zh-TW" sz="2000" dirty="0"/>
              <a:t>180 TB</a:t>
            </a:r>
            <a:r>
              <a:rPr lang="zh-TW" altLang="en-US" sz="2000" dirty="0"/>
              <a:t> </a:t>
            </a:r>
            <a:endParaRPr lang="en-US" altLang="zh-TW" sz="2000" dirty="0" smtClean="0"/>
          </a:p>
          <a:p>
            <a:r>
              <a:rPr lang="zh-TW" altLang="en-US" sz="2000" dirty="0" smtClean="0"/>
              <a:t>已建置</a:t>
            </a:r>
            <a:r>
              <a:rPr lang="en-US" altLang="zh-TW" sz="2000" dirty="0" smtClean="0"/>
              <a:t>: 113 VMs</a:t>
            </a:r>
          </a:p>
          <a:p>
            <a:r>
              <a:rPr lang="zh-TW" altLang="en-US" sz="2000" dirty="0"/>
              <a:t>參與單位</a:t>
            </a:r>
            <a:r>
              <a:rPr lang="en-US" altLang="zh-TW" sz="2000" dirty="0"/>
              <a:t>:19</a:t>
            </a:r>
            <a:r>
              <a:rPr lang="zh-TW" altLang="en-US" sz="2000" dirty="0" smtClean="0"/>
              <a:t>學校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801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虛擬主機分類</a:t>
            </a:r>
          </a:p>
        </p:txBody>
      </p:sp>
      <p:sp>
        <p:nvSpPr>
          <p:cNvPr id="11267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21675" y="6381750"/>
            <a:ext cx="73025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00E981-5484-4249-9CB6-159D6FF4F390}" type="slidenum">
              <a:rPr lang="zh-TW" altLang="en-US" sz="1200">
                <a:latin typeface="Arial" charset="0"/>
                <a:ea typeface="新細明體" charset="-12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r>
              <a:rPr lang="en-US" altLang="zh-TW" sz="1200">
                <a:latin typeface="Arial" charset="0"/>
                <a:ea typeface="新細明體" charset="-120"/>
              </a:rPr>
              <a:t>/10</a:t>
            </a:r>
          </a:p>
        </p:txBody>
      </p:sp>
      <p:pic>
        <p:nvPicPr>
          <p:cNvPr id="11269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556792"/>
            <a:ext cx="7068326" cy="4248472"/>
          </a:xfrm>
        </p:spPr>
      </p:pic>
    </p:spTree>
    <p:extLst>
      <p:ext uri="{BB962C8B-B14F-4D97-AF65-F5344CB8AC3E}">
        <p14:creationId xmlns:p14="http://schemas.microsoft.com/office/powerpoint/2010/main" val="27449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雲端設備機櫃耗能量測</a:t>
            </a:r>
          </a:p>
        </p:txBody>
      </p:sp>
      <p:pic>
        <p:nvPicPr>
          <p:cNvPr id="15363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8850" y="1474788"/>
            <a:ext cx="4752975" cy="962025"/>
          </a:xfrm>
        </p:spPr>
      </p:pic>
      <p:sp>
        <p:nvSpPr>
          <p:cNvPr id="1536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21675" y="6381750"/>
            <a:ext cx="73025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E229A5-6921-42F7-841E-02210A71850D}" type="slidenum">
              <a:rPr lang="zh-TW" altLang="en-US" sz="1200">
                <a:latin typeface="Arial" charset="0"/>
                <a:ea typeface="新細明體" charset="-12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r>
              <a:rPr lang="en-US" altLang="zh-TW" sz="1200">
                <a:latin typeface="Arial" charset="0"/>
                <a:ea typeface="新細明體" charset="-120"/>
              </a:rPr>
              <a:t>/15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49288" y="1512888"/>
            <a:ext cx="23161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latin typeface="+mn-ea"/>
                <a:ea typeface="+mn-ea"/>
              </a:rPr>
              <a:t>可量測總耗能</a:t>
            </a:r>
            <a:endParaRPr lang="en-US" altLang="zh-TW" dirty="0"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dirty="0">
                <a:latin typeface="+mn-ea"/>
                <a:ea typeface="+mn-ea"/>
              </a:rPr>
              <a:t>及各別插座的耗能</a:t>
            </a:r>
          </a:p>
        </p:txBody>
      </p:sp>
      <p:pic>
        <p:nvPicPr>
          <p:cNvPr id="15367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963863"/>
            <a:ext cx="248761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2810447"/>
            <a:ext cx="3280990" cy="143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 descr="9_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31532"/>
            <a:ext cx="3190397" cy="145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" y="2421433"/>
            <a:ext cx="2214119" cy="372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7259886" y="3933056"/>
            <a:ext cx="1488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latin typeface="+mn-ea"/>
                <a:ea typeface="+mn-ea"/>
              </a:rPr>
              <a:t>AMP </a:t>
            </a:r>
            <a:r>
              <a:rPr lang="zh-TW" altLang="en-US" dirty="0" smtClean="0">
                <a:latin typeface="+mn-ea"/>
                <a:ea typeface="+mn-ea"/>
              </a:rPr>
              <a:t>安培數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259886" y="5778072"/>
            <a:ext cx="1488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latin typeface="+mn-ea"/>
                <a:ea typeface="+mn-ea"/>
              </a:rPr>
              <a:t>Walt </a:t>
            </a:r>
            <a:r>
              <a:rPr lang="zh-TW" altLang="en-US" dirty="0" smtClean="0">
                <a:latin typeface="+mn-ea"/>
                <a:ea typeface="+mn-ea"/>
              </a:rPr>
              <a:t>瓦數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39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中小學機房耗能量測</a:t>
            </a:r>
            <a:endParaRPr lang="zh-TW" altLang="en-US" dirty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21675" y="6381750"/>
            <a:ext cx="73025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02CDEB-BE04-46E9-A0E4-DC0BC362EF24}" type="slidenum">
              <a:rPr lang="zh-TW" altLang="en-US" sz="1200">
                <a:latin typeface="Arial" charset="0"/>
                <a:ea typeface="新細明體" charset="-12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r>
              <a:rPr lang="en-US" altLang="zh-TW" sz="1200">
                <a:latin typeface="Arial" charset="0"/>
                <a:ea typeface="新細明體" charset="-120"/>
              </a:rPr>
              <a:t>/15</a:t>
            </a:r>
          </a:p>
        </p:txBody>
      </p:sp>
      <p:pic>
        <p:nvPicPr>
          <p:cNvPr id="16389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00159"/>
            <a:ext cx="4392488" cy="256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22738"/>
            <a:ext cx="2593223" cy="19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29" y="4096497"/>
            <a:ext cx="2627443" cy="19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096496"/>
            <a:ext cx="2615385" cy="196120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32240" y="6057707"/>
            <a:ext cx="1907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 smtClean="0">
                <a:latin typeface="+mn-ea"/>
                <a:ea typeface="+mn-ea"/>
              </a:rPr>
              <a:t>勾式電源量表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07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二、</a:t>
            </a:r>
            <a:r>
              <a:rPr lang="zh-TW" altLang="zh-TW" smtClean="0"/>
              <a:t>資訊安全環境整備</a:t>
            </a:r>
            <a:endParaRPr lang="zh-TW" altLang="en-US" dirty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通過教育版資訊安全管理制度</a:t>
            </a:r>
            <a:r>
              <a:rPr lang="en-US" altLang="zh-TW" dirty="0" smtClean="0"/>
              <a:t>(ISMS)</a:t>
            </a:r>
            <a:r>
              <a:rPr lang="zh-TW" altLang="en-US" dirty="0" smtClean="0"/>
              <a:t>認證</a:t>
            </a:r>
          </a:p>
          <a:p>
            <a:pPr lvl="1"/>
            <a:r>
              <a:rPr lang="zh-TW" altLang="en-US" dirty="0" smtClean="0"/>
              <a:t>為建立完善之資訊安全管理制度，降低組織內的重要資產與資訊之風險，台北區網中心於</a:t>
            </a:r>
            <a:r>
              <a:rPr lang="en-US" altLang="zh-TW" dirty="0" smtClean="0"/>
              <a:t>97</a:t>
            </a:r>
            <a:r>
              <a:rPr lang="zh-TW" altLang="en-US" dirty="0" smtClean="0"/>
              <a:t>年開始導入教育版</a:t>
            </a:r>
            <a:r>
              <a:rPr lang="en-US" altLang="zh-TW" dirty="0" smtClean="0"/>
              <a:t>ISMS</a:t>
            </a:r>
            <a:r>
              <a:rPr lang="zh-TW" altLang="en-US" dirty="0" smtClean="0"/>
              <a:t>制度 </a:t>
            </a:r>
          </a:p>
          <a:p>
            <a:pPr lvl="1"/>
            <a:r>
              <a:rPr lang="zh-TW" altLang="en-US" dirty="0" smtClean="0"/>
              <a:t> </a:t>
            </a:r>
            <a:r>
              <a:rPr lang="en-US" altLang="zh-TW" dirty="0" smtClean="0"/>
              <a:t>98</a:t>
            </a:r>
            <a:r>
              <a:rPr lang="zh-TW" altLang="en-US" dirty="0" smtClean="0"/>
              <a:t>年至</a:t>
            </a:r>
            <a:r>
              <a:rPr lang="en-US" altLang="zh-TW" dirty="0" smtClean="0"/>
              <a:t>104</a:t>
            </a:r>
            <a:r>
              <a:rPr lang="zh-TW" altLang="en-US" dirty="0" smtClean="0"/>
              <a:t>年每年皆通過教育版</a:t>
            </a:r>
            <a:r>
              <a:rPr lang="en-US" altLang="zh-TW" dirty="0" smtClean="0"/>
              <a:t>ISMS </a:t>
            </a:r>
            <a:r>
              <a:rPr lang="zh-TW" altLang="en-US" dirty="0" smtClean="0"/>
              <a:t>第三方認證</a:t>
            </a:r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671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</a:t>
            </a:r>
            <a:r>
              <a:rPr lang="zh-TW" altLang="en-US" dirty="0" smtClean="0"/>
              <a:t>、</a:t>
            </a:r>
            <a:r>
              <a:rPr lang="zh-TW" altLang="en-US" dirty="0"/>
              <a:t>綜合</a:t>
            </a:r>
            <a:r>
              <a:rPr lang="zh-TW" altLang="en-US" dirty="0" smtClean="0"/>
              <a:t>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開放 </a:t>
            </a:r>
            <a:r>
              <a:rPr lang="en-US" altLang="zh-TW" dirty="0" smtClean="0"/>
              <a:t>IP </a:t>
            </a:r>
            <a:r>
              <a:rPr lang="zh-TW" altLang="en-US" dirty="0" smtClean="0"/>
              <a:t>結尾 </a:t>
            </a:r>
            <a:r>
              <a:rPr lang="en-US" altLang="zh-TW" dirty="0" smtClean="0"/>
              <a:t>.0 </a:t>
            </a:r>
            <a:r>
              <a:rPr lang="zh-TW" altLang="en-US" dirty="0" smtClean="0"/>
              <a:t> </a:t>
            </a:r>
            <a:r>
              <a:rPr lang="en-US" altLang="zh-TW" dirty="0" smtClean="0"/>
              <a:t>.255 </a:t>
            </a:r>
            <a:r>
              <a:rPr lang="zh-TW" altLang="en-US" dirty="0" smtClean="0"/>
              <a:t> 連線 </a:t>
            </a:r>
            <a:r>
              <a:rPr lang="en-US" altLang="zh-TW" dirty="0" err="1" smtClean="0"/>
              <a:t>TANet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遠傳 </a:t>
            </a:r>
            <a:r>
              <a:rPr lang="en-US" altLang="zh-TW" dirty="0"/>
              <a:t>ADSL </a:t>
            </a:r>
            <a:r>
              <a:rPr lang="zh-TW" altLang="en-US" dirty="0"/>
              <a:t>使用者反應使用 </a:t>
            </a:r>
            <a:r>
              <a:rPr lang="en-US" altLang="zh-TW" dirty="0"/>
              <a:t>IP:</a:t>
            </a:r>
            <a:r>
              <a:rPr lang="zh-TW" altLang="en-US" dirty="0"/>
              <a:t> </a:t>
            </a:r>
            <a:r>
              <a:rPr lang="en-US" altLang="zh-TW" dirty="0"/>
              <a:t>110.28.31.0 </a:t>
            </a:r>
            <a:r>
              <a:rPr lang="zh-TW" altLang="en-US" dirty="0"/>
              <a:t>無法</a:t>
            </a:r>
            <a:r>
              <a:rPr lang="zh-TW" altLang="en-US" dirty="0" smtClean="0"/>
              <a:t>連線 </a:t>
            </a:r>
            <a:r>
              <a:rPr lang="en-US" altLang="zh-TW" dirty="0" err="1" smtClean="0"/>
              <a:t>TANet</a:t>
            </a:r>
            <a:endParaRPr lang="en-US" altLang="zh-TW" dirty="0"/>
          </a:p>
          <a:p>
            <a:pPr lvl="1"/>
            <a:r>
              <a:rPr lang="en-US" altLang="zh-TW" dirty="0" smtClean="0"/>
              <a:t>Traceroute </a:t>
            </a:r>
            <a:r>
              <a:rPr lang="zh-TW" altLang="en-US" dirty="0"/>
              <a:t>測試</a:t>
            </a:r>
            <a:endParaRPr lang="en-US" altLang="zh-TW" dirty="0"/>
          </a:p>
          <a:p>
            <a:pPr marL="914400" lvl="2" indent="0">
              <a:buNone/>
            </a:pPr>
            <a:r>
              <a:rPr lang="en-US" altLang="zh-TW" dirty="0"/>
              <a:t>110.28.31.0 </a:t>
            </a:r>
            <a:r>
              <a:rPr lang="en-US" altLang="zh-TW" dirty="0" smtClean="0"/>
              <a:t>                                       110.28.31.1</a:t>
            </a:r>
            <a:endParaRPr lang="zh-TW" altLang="en-US" dirty="0"/>
          </a:p>
          <a:p>
            <a:endParaRPr lang="zh-TW" altLang="en-US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114800" y="6153008"/>
            <a:ext cx="914400" cy="283464"/>
          </a:xfrm>
        </p:spPr>
        <p:txBody>
          <a:bodyPr/>
          <a:lstStyle/>
          <a:p>
            <a:fld id="{D93790E0-A73F-4A53-83D9-1E4712857E21}" type="slidenum">
              <a:rPr lang="en-US" altLang="zh-TW" smtClean="0"/>
              <a:pPr/>
              <a:t>30</a:t>
            </a:fld>
            <a:endParaRPr lang="en-US" altLang="zh-TW"/>
          </a:p>
        </p:txBody>
      </p:sp>
      <p:sp>
        <p:nvSpPr>
          <p:cNvPr id="8" name="投影片編號版面配置區 3"/>
          <p:cNvSpPr txBox="1">
            <a:spLocks/>
          </p:cNvSpPr>
          <p:nvPr/>
        </p:nvSpPr>
        <p:spPr>
          <a:xfrm>
            <a:off x="4114800" y="6153008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zh-TW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D93790E0-A73F-4A53-83D9-1E4712857E21}" type="slidenum">
              <a:rPr lang="en-US" altLang="zh-TW" smtClean="0"/>
              <a:pPr/>
              <a:t>30</a:t>
            </a:fld>
            <a:endParaRPr lang="en-US" altLang="zh-TW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67084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600400" cy="248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851127" y="5549000"/>
            <a:ext cx="3670843" cy="192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83568" y="5572746"/>
            <a:ext cx="3670843" cy="192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827116" y="5989520"/>
            <a:ext cx="252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教育部對外 </a:t>
            </a:r>
            <a:r>
              <a:rPr lang="en-US" altLang="zh-TW" dirty="0" smtClean="0">
                <a:solidFill>
                  <a:srgbClr val="FF0000"/>
                </a:solidFill>
              </a:rPr>
              <a:t>ISP Router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IP </a:t>
            </a:r>
            <a:r>
              <a:rPr lang="zh-TW" altLang="en-US" dirty="0"/>
              <a:t>結尾 </a:t>
            </a:r>
            <a:r>
              <a:rPr lang="en-US" altLang="zh-TW" dirty="0"/>
              <a:t>.0 </a:t>
            </a:r>
            <a:r>
              <a:rPr lang="zh-TW" altLang="en-US" dirty="0"/>
              <a:t> </a:t>
            </a:r>
            <a:r>
              <a:rPr lang="en-US" altLang="zh-TW" dirty="0"/>
              <a:t>.255 </a:t>
            </a:r>
            <a:r>
              <a:rPr lang="zh-TW" altLang="en-US" dirty="0"/>
              <a:t>是否合法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www.amazon.co.jp </a:t>
            </a:r>
            <a:r>
              <a:rPr lang="zh-TW" altLang="en-US" dirty="0"/>
              <a:t>網站結尾也是 </a:t>
            </a:r>
            <a:r>
              <a:rPr lang="en-US" altLang="zh-TW" dirty="0"/>
              <a:t>.</a:t>
            </a:r>
            <a:r>
              <a:rPr lang="en-US" altLang="zh-TW" dirty="0" smtClean="0"/>
              <a:t>0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阻擋</a:t>
            </a:r>
            <a:r>
              <a:rPr lang="zh-TW" altLang="en-US" dirty="0"/>
              <a:t>之 </a:t>
            </a:r>
            <a:r>
              <a:rPr lang="en-US" altLang="zh-TW" dirty="0"/>
              <a:t>ACL:</a:t>
            </a:r>
          </a:p>
          <a:p>
            <a:pPr lvl="1"/>
            <a:r>
              <a:rPr lang="en-US" altLang="zh-TW" dirty="0"/>
              <a:t>deny </a:t>
            </a:r>
            <a:r>
              <a:rPr lang="en-US" altLang="zh-TW" dirty="0" err="1"/>
              <a:t>ip</a:t>
            </a:r>
            <a:r>
              <a:rPr lang="en-US" altLang="zh-TW" dirty="0"/>
              <a:t> any 0.0.0.0 255.255.255.0</a:t>
            </a:r>
          </a:p>
          <a:p>
            <a:pPr lvl="2"/>
            <a:r>
              <a:rPr lang="zh-TW" altLang="en-US" dirty="0"/>
              <a:t>阻擋目的 </a:t>
            </a:r>
            <a:r>
              <a:rPr lang="en-US" altLang="zh-TW" dirty="0"/>
              <a:t>IP: X.X.X.0 (0 </a:t>
            </a:r>
            <a:r>
              <a:rPr lang="zh-TW" altLang="en-US" dirty="0"/>
              <a:t>結尾 </a:t>
            </a:r>
            <a:r>
              <a:rPr lang="en-US" altLang="zh-TW" dirty="0" err="1"/>
              <a:t>ip</a:t>
            </a:r>
            <a:r>
              <a:rPr lang="en-US" altLang="zh-TW" dirty="0"/>
              <a:t>)    </a:t>
            </a:r>
          </a:p>
          <a:p>
            <a:pPr lvl="1"/>
            <a:r>
              <a:rPr lang="en-US" altLang="zh-TW" dirty="0"/>
              <a:t>deny </a:t>
            </a:r>
            <a:r>
              <a:rPr lang="en-US" altLang="zh-TW" dirty="0" err="1"/>
              <a:t>ip</a:t>
            </a:r>
            <a:r>
              <a:rPr lang="en-US" altLang="zh-TW" dirty="0"/>
              <a:t> any 0.0.0.255 255.255.255.0</a:t>
            </a:r>
          </a:p>
          <a:p>
            <a:pPr lvl="2"/>
            <a:r>
              <a:rPr lang="zh-TW" altLang="en-US" dirty="0"/>
              <a:t>阻擋目的 </a:t>
            </a:r>
            <a:r>
              <a:rPr lang="en-US" altLang="zh-TW" dirty="0"/>
              <a:t>IP: X.X.X.255 (255 </a:t>
            </a:r>
            <a:r>
              <a:rPr lang="zh-TW" altLang="en-US" dirty="0"/>
              <a:t>結尾 </a:t>
            </a:r>
            <a:r>
              <a:rPr lang="en-US" altLang="zh-TW" dirty="0" err="1"/>
              <a:t>ip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31</a:t>
            </a:fld>
            <a:endParaRPr lang="en-US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7920880" cy="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IP </a:t>
            </a:r>
            <a:r>
              <a:rPr lang="zh-TW" altLang="en-US" dirty="0"/>
              <a:t>結尾 </a:t>
            </a:r>
            <a:r>
              <a:rPr lang="en-US" altLang="zh-TW" dirty="0"/>
              <a:t>.0 </a:t>
            </a:r>
            <a:r>
              <a:rPr lang="zh-TW" altLang="en-US" dirty="0"/>
              <a:t> </a:t>
            </a:r>
            <a:r>
              <a:rPr lang="en-US" altLang="zh-TW" dirty="0"/>
              <a:t>.255 </a:t>
            </a:r>
            <a:r>
              <a:rPr lang="zh-TW" altLang="en-US" dirty="0"/>
              <a:t>是否合法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將台大</a:t>
            </a:r>
            <a:r>
              <a:rPr lang="en-US" altLang="zh-TW" dirty="0"/>
              <a:t>IP: 140.112.0.0/255.255.0.0</a:t>
            </a:r>
            <a:r>
              <a:rPr lang="zh-TW" altLang="en-US" dirty="0"/>
              <a:t> 直接當成一個 </a:t>
            </a:r>
            <a:r>
              <a:rPr lang="en-US" altLang="zh-TW" dirty="0"/>
              <a:t>Class</a:t>
            </a:r>
            <a:r>
              <a:rPr lang="zh-TW" altLang="en-US" dirty="0"/>
              <a:t> </a:t>
            </a:r>
            <a:r>
              <a:rPr lang="en-US" altLang="zh-TW" dirty="0"/>
              <a:t>B </a:t>
            </a:r>
            <a:r>
              <a:rPr lang="zh-TW" altLang="en-US" dirty="0"/>
              <a:t>使用</a:t>
            </a:r>
          </a:p>
          <a:p>
            <a:pPr lvl="1"/>
            <a:r>
              <a:rPr lang="zh-TW" altLang="en-US" dirty="0"/>
              <a:t>網路位址</a:t>
            </a:r>
            <a:r>
              <a:rPr lang="en-US" altLang="zh-TW" dirty="0"/>
              <a:t>: 140.112.0.0</a:t>
            </a:r>
          </a:p>
          <a:p>
            <a:pPr lvl="1"/>
            <a:r>
              <a:rPr lang="zh-TW" altLang="en-US" dirty="0"/>
              <a:t>廣播位址</a:t>
            </a:r>
            <a:r>
              <a:rPr lang="en-US" altLang="zh-TW" dirty="0"/>
              <a:t>: 140.112.255.255</a:t>
            </a:r>
          </a:p>
          <a:p>
            <a:pPr lvl="1"/>
            <a:r>
              <a:rPr lang="zh-TW" altLang="en-US" dirty="0"/>
              <a:t>合法主機位址</a:t>
            </a:r>
            <a:r>
              <a:rPr lang="en-US" altLang="zh-TW" dirty="0"/>
              <a:t>: 140.112.0.1~140.112.255.254</a:t>
            </a:r>
          </a:p>
          <a:p>
            <a:pPr lvl="2"/>
            <a:r>
              <a:rPr lang="zh-TW" altLang="en-US" dirty="0"/>
              <a:t>因此下列位址</a:t>
            </a:r>
            <a:r>
              <a:rPr lang="zh-TW" altLang="en-US" dirty="0" smtClean="0"/>
              <a:t>可被合法分</a:t>
            </a:r>
            <a:r>
              <a:rPr lang="zh-TW" altLang="en-US" dirty="0"/>
              <a:t>配給主機</a:t>
            </a:r>
            <a:endParaRPr lang="en-US" altLang="zh-TW" dirty="0"/>
          </a:p>
          <a:p>
            <a:pPr lvl="2"/>
            <a:r>
              <a:rPr lang="en-US" altLang="zh-TW" dirty="0" smtClean="0"/>
              <a:t>140.112.1.0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140.112.2.0 </a:t>
            </a:r>
            <a:r>
              <a:rPr lang="en-US" altLang="zh-TW" dirty="0"/>
              <a:t>…</a:t>
            </a:r>
          </a:p>
          <a:p>
            <a:pPr lvl="2"/>
            <a:r>
              <a:rPr lang="en-US" altLang="zh-TW" dirty="0" smtClean="0"/>
              <a:t>140.112.1.255</a:t>
            </a:r>
            <a:r>
              <a:rPr lang="zh-TW" altLang="en-US" dirty="0"/>
              <a:t>、</a:t>
            </a:r>
            <a:r>
              <a:rPr lang="en-US" altLang="zh-TW" dirty="0" smtClean="0"/>
              <a:t>140.112.2.255 </a:t>
            </a:r>
            <a:r>
              <a:rPr lang="en-US" altLang="zh-TW" dirty="0"/>
              <a:t>… </a:t>
            </a:r>
            <a:endParaRPr lang="en-US" altLang="zh-TW" dirty="0" smtClean="0"/>
          </a:p>
          <a:p>
            <a:r>
              <a:rPr lang="zh-TW" altLang="en-US" dirty="0" smtClean="0"/>
              <a:t>為何 </a:t>
            </a:r>
            <a:r>
              <a:rPr lang="en-US" altLang="zh-TW" dirty="0" smtClean="0"/>
              <a:t>ISP </a:t>
            </a:r>
            <a:r>
              <a:rPr lang="zh-TW" altLang="en-US" dirty="0" smtClean="0"/>
              <a:t>要使用大於 </a:t>
            </a:r>
            <a:r>
              <a:rPr lang="en-US" altLang="zh-TW" dirty="0" smtClean="0"/>
              <a:t>Class C </a:t>
            </a:r>
            <a:r>
              <a:rPr lang="zh-TW" altLang="en-US" dirty="0" smtClean="0"/>
              <a:t>之網段</a:t>
            </a:r>
            <a:r>
              <a:rPr lang="en-US" altLang="zh-TW" dirty="0" smtClean="0"/>
              <a:t>?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65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Akamai</a:t>
            </a:r>
            <a:r>
              <a:rPr lang="zh-TW" altLang="en-US" dirty="0" smtClean="0"/>
              <a:t> 下載測試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Hinet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33</a:t>
            </a:fld>
            <a:endParaRPr lang="en-US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00" y="3814150"/>
            <a:ext cx="7296200" cy="119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0" y="1372741"/>
            <a:ext cx="3643292" cy="23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6200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58164"/>
            <a:ext cx="7003210" cy="175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271304" y="3429000"/>
            <a:ext cx="11090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23528" y="3140968"/>
            <a:ext cx="2346449" cy="223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4"/>
          <p:cNvSpPr txBox="1"/>
          <p:nvPr/>
        </p:nvSpPr>
        <p:spPr>
          <a:xfrm>
            <a:off x="4376952" y="277163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rgbClr val="FF0000"/>
                </a:solidFill>
              </a:rPr>
              <a:t>Win7 SP1 .</a:t>
            </a:r>
            <a:r>
              <a:rPr lang="en-US" altLang="zh-TW" dirty="0" err="1" smtClean="0">
                <a:solidFill>
                  <a:srgbClr val="FF0000"/>
                </a:solidFill>
              </a:rPr>
              <a:t>iso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下載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Akamai</a:t>
            </a:r>
            <a:r>
              <a:rPr lang="zh-TW" altLang="en-US" dirty="0"/>
              <a:t> 下載測試 </a:t>
            </a:r>
            <a:r>
              <a:rPr lang="en-US" altLang="zh-TW" dirty="0" smtClean="0"/>
              <a:t>(</a:t>
            </a:r>
            <a:r>
              <a:rPr lang="zh-TW" altLang="en-US" dirty="0"/>
              <a:t>教育部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34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54" y="1181497"/>
            <a:ext cx="34861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90131"/>
            <a:ext cx="7929414" cy="137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67" y="1139391"/>
            <a:ext cx="5343653" cy="263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55705"/>
            <a:ext cx="6272319" cy="208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012160" y="3011583"/>
            <a:ext cx="9649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95536" y="2845729"/>
            <a:ext cx="2346449" cy="223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4"/>
          <p:cNvSpPr txBox="1"/>
          <p:nvPr/>
        </p:nvSpPr>
        <p:spPr>
          <a:xfrm>
            <a:off x="4356650" y="245689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rgbClr val="FF0000"/>
                </a:solidFill>
              </a:rPr>
              <a:t>Win7 SP1 .</a:t>
            </a:r>
            <a:r>
              <a:rPr lang="en-US" altLang="zh-TW" dirty="0" err="1" smtClean="0">
                <a:solidFill>
                  <a:srgbClr val="FF0000"/>
                </a:solidFill>
              </a:rPr>
              <a:t>iso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下載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Akamai</a:t>
            </a:r>
            <a:r>
              <a:rPr lang="zh-TW" altLang="en-US" dirty="0" smtClean="0"/>
              <a:t> </a:t>
            </a:r>
            <a:r>
              <a:rPr lang="en-US" altLang="zh-TW" dirty="0" smtClean="0"/>
              <a:t>in </a:t>
            </a:r>
            <a:r>
              <a:rPr lang="en-US" altLang="zh-TW" dirty="0" err="1"/>
              <a:t>Hinet</a:t>
            </a:r>
            <a:r>
              <a:rPr lang="en-US" altLang="zh-TW" dirty="0" smtClean="0"/>
              <a:t> </a:t>
            </a:r>
            <a:r>
              <a:rPr lang="zh-TW" altLang="en-US" dirty="0" smtClean="0"/>
              <a:t>下載速度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 smtClean="0"/>
              <a:t>區</a:t>
            </a:r>
            <a:r>
              <a:rPr lang="zh-TW" altLang="zh-TW" sz="2800" dirty="0"/>
              <a:t>網與</a:t>
            </a:r>
            <a:r>
              <a:rPr lang="en-US" altLang="zh-TW" sz="2800" dirty="0"/>
              <a:t> </a:t>
            </a:r>
            <a:r>
              <a:rPr lang="en-US" altLang="zh-TW" sz="2800" dirty="0" err="1"/>
              <a:t>Hinet</a:t>
            </a:r>
            <a:r>
              <a:rPr lang="en-US" altLang="zh-TW" sz="2800" dirty="0"/>
              <a:t> </a:t>
            </a:r>
            <a:r>
              <a:rPr lang="en-US" altLang="zh-TW" sz="2800" dirty="0" smtClean="0"/>
              <a:t>Peer</a:t>
            </a:r>
            <a:r>
              <a:rPr lang="zh-TW" altLang="zh-TW" sz="2800" dirty="0" smtClean="0"/>
              <a:t>線路</a:t>
            </a:r>
            <a:r>
              <a:rPr lang="en-US" altLang="zh-TW" sz="2800" dirty="0"/>
              <a:t>, </a:t>
            </a:r>
            <a:r>
              <a:rPr lang="zh-TW" altLang="zh-TW" sz="2800" dirty="0" smtClean="0"/>
              <a:t>在</a:t>
            </a:r>
            <a:r>
              <a:rPr lang="en-US" altLang="zh-TW" sz="2800" dirty="0" smtClean="0"/>
              <a:t>2014.12.11</a:t>
            </a:r>
            <a:r>
              <a:rPr lang="zh-TW" altLang="zh-TW" sz="2800" dirty="0" smtClean="0"/>
              <a:t>之前</a:t>
            </a:r>
            <a:r>
              <a:rPr lang="en-US" altLang="zh-TW" sz="2800" dirty="0"/>
              <a:t>, </a:t>
            </a:r>
            <a:r>
              <a:rPr lang="zh-TW" altLang="zh-TW" sz="2800" dirty="0" smtClean="0"/>
              <a:t>最高</a:t>
            </a:r>
            <a:r>
              <a:rPr lang="zh-TW" altLang="en-US" sz="2800" dirty="0" smtClean="0"/>
              <a:t>頻寬</a:t>
            </a:r>
            <a:r>
              <a:rPr lang="zh-TW" altLang="zh-TW" sz="2800" dirty="0" smtClean="0"/>
              <a:t>接近</a:t>
            </a:r>
            <a:r>
              <a:rPr lang="en-US" altLang="zh-TW" sz="2800" dirty="0"/>
              <a:t>1Gbps, </a:t>
            </a:r>
            <a:r>
              <a:rPr lang="zh-TW" altLang="zh-TW" sz="2800" dirty="0" smtClean="0"/>
              <a:t>但</a:t>
            </a:r>
            <a:r>
              <a:rPr lang="zh-TW" altLang="en-US" sz="2800" dirty="0" smtClean="0"/>
              <a:t>之後</a:t>
            </a:r>
            <a:r>
              <a:rPr lang="zh-TW" altLang="zh-TW" sz="2800" dirty="0" smtClean="0"/>
              <a:t>最</a:t>
            </a:r>
            <a:r>
              <a:rPr lang="zh-TW" altLang="zh-TW" sz="2800" dirty="0"/>
              <a:t>高頻寬僅剩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500Mbps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35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4198652" cy="42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2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Netflow</a:t>
            </a:r>
            <a:r>
              <a:rPr lang="en-US" altLang="zh-TW" dirty="0" smtClean="0"/>
              <a:t> Based </a:t>
            </a:r>
            <a:r>
              <a:rPr lang="zh-TW" altLang="en-US" dirty="0" smtClean="0"/>
              <a:t>網路攻擊告警系統</a:t>
            </a:r>
            <a:endParaRPr lang="en-US" altLang="zh-TW" dirty="0" smtClean="0"/>
          </a:p>
          <a:p>
            <a:r>
              <a:rPr lang="zh-TW" altLang="en-US" dirty="0" smtClean="0"/>
              <a:t>建構即時且自動化之網路品質監控系統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六</a:t>
            </a:r>
            <a:r>
              <a:rPr lang="zh-TW" altLang="en-US" dirty="0" smtClean="0"/>
              <a:t>、</a:t>
            </a:r>
            <a:r>
              <a:rPr lang="zh-TW" altLang="en-US" dirty="0"/>
              <a:t>未來目標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90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Netflow</a:t>
            </a:r>
            <a:r>
              <a:rPr lang="en-US" altLang="zh-TW" dirty="0"/>
              <a:t> </a:t>
            </a:r>
            <a:r>
              <a:rPr lang="en-US" altLang="zh-TW" dirty="0" smtClean="0"/>
              <a:t>Based </a:t>
            </a:r>
            <a:r>
              <a:rPr lang="zh-TW" altLang="en-US" dirty="0"/>
              <a:t>網路攻擊告警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37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6" y="1418710"/>
            <a:ext cx="4171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320260" y="2642456"/>
            <a:ext cx="595556" cy="1074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7764"/>
            <a:ext cx="5830588" cy="35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588224" y="4730688"/>
            <a:ext cx="648072" cy="1218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427984" y="1844824"/>
            <a:ext cx="3057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MRTG</a:t>
            </a:r>
            <a:r>
              <a:rPr lang="zh-TW" altLang="en-US" sz="2000" dirty="0" smtClean="0"/>
              <a:t> 僅能</a:t>
            </a:r>
            <a:r>
              <a:rPr lang="zh-TW" altLang="en-US" sz="2000" dirty="0"/>
              <a:t>顯示</a:t>
            </a:r>
            <a:r>
              <a:rPr lang="zh-TW" altLang="en-US" sz="2000" dirty="0" smtClean="0"/>
              <a:t>網路異常</a:t>
            </a:r>
            <a:endParaRPr lang="en-US" altLang="zh-TW" sz="2000" dirty="0" smtClean="0"/>
          </a:p>
          <a:p>
            <a:r>
              <a:rPr lang="zh-TW" altLang="en-US" sz="2000" dirty="0"/>
              <a:t>無法得知</a:t>
            </a:r>
            <a:r>
              <a:rPr lang="zh-TW" altLang="en-US" sz="2000" dirty="0" smtClean="0"/>
              <a:t>攻擊來源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659012" y="4581128"/>
            <a:ext cx="2137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>
                <a:solidFill>
                  <a:srgbClr val="FF0000"/>
                </a:solidFill>
              </a:rPr>
              <a:t>Netflow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zh-TW" altLang="en-US" sz="2000" dirty="0" smtClean="0">
                <a:solidFill>
                  <a:srgbClr val="FF0000"/>
                </a:solidFill>
              </a:rPr>
              <a:t>監控系統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可分析攻擊來源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1862" y="5085184"/>
            <a:ext cx="2085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Open Source:</a:t>
            </a:r>
          </a:p>
          <a:p>
            <a:r>
              <a:rPr lang="en-US" altLang="zh-TW" sz="2000" dirty="0" err="1"/>
              <a:t>Nfdump</a:t>
            </a:r>
            <a:r>
              <a:rPr lang="en-US" altLang="zh-TW" sz="2000" dirty="0"/>
              <a:t> + </a:t>
            </a:r>
            <a:r>
              <a:rPr lang="en-US" altLang="zh-TW" sz="2000" dirty="0" err="1"/>
              <a:t>NfSen</a:t>
            </a:r>
            <a:endParaRPr lang="zh-TW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4251870" y="3512096"/>
            <a:ext cx="1184226" cy="85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TopN</a:t>
            </a:r>
            <a:r>
              <a:rPr lang="en-US" altLang="zh-TW" dirty="0" smtClean="0"/>
              <a:t> Port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38</a:t>
            </a:fld>
            <a:endParaRPr lang="en-US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7491"/>
            <a:ext cx="8640960" cy="418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95536" y="4010608"/>
            <a:ext cx="7848872" cy="426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627784" y="4521314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Port: 53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DNS </a:t>
            </a:r>
            <a:r>
              <a:rPr lang="zh-TW" altLang="en-US" sz="2000" dirty="0" smtClean="0">
                <a:solidFill>
                  <a:srgbClr val="FF0000"/>
                </a:solidFill>
              </a:rPr>
              <a:t>攻擊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TopN</a:t>
            </a:r>
            <a:r>
              <a:rPr lang="en-US" altLang="zh-TW" dirty="0" smtClean="0"/>
              <a:t> IP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39</a:t>
            </a:fld>
            <a:endParaRPr lang="en-US" altLang="zh-TW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2" y="1498913"/>
            <a:ext cx="8994379" cy="423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07504" y="3584104"/>
            <a:ext cx="8208912" cy="564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286065" y="577819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連線學校校內 </a:t>
            </a:r>
            <a:r>
              <a:rPr lang="en-US" altLang="zh-TW" dirty="0" smtClean="0">
                <a:solidFill>
                  <a:srgbClr val="FF0000"/>
                </a:solidFill>
              </a:rPr>
              <a:t>IP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本年度資安事件統計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時間區間：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104/01/01~104/10/31</a:t>
            </a:r>
          </a:p>
          <a:p>
            <a:r>
              <a:rPr lang="zh-TW" altLang="en-US" dirty="0" smtClean="0"/>
              <a:t>臺灣大學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總事件量：</a:t>
            </a:r>
            <a:r>
              <a:rPr lang="en-US" altLang="zh-TW" dirty="0" smtClean="0"/>
              <a:t>4504</a:t>
            </a:r>
          </a:p>
          <a:p>
            <a:r>
              <a:rPr lang="zh-TW" altLang="en-US" dirty="0" smtClean="0"/>
              <a:t>主機</a:t>
            </a:r>
            <a:r>
              <a:rPr lang="zh-TW" altLang="en-US" dirty="0"/>
              <a:t>多次連線惡意</a:t>
            </a:r>
            <a:r>
              <a:rPr lang="zh-TW" altLang="en-US" dirty="0" smtClean="0"/>
              <a:t>網域</a:t>
            </a:r>
            <a:endParaRPr lang="en-US" altLang="zh-TW" dirty="0" smtClean="0"/>
          </a:p>
          <a:p>
            <a:pPr lvl="1"/>
            <a:r>
              <a:rPr lang="zh-TW" altLang="en-US" dirty="0"/>
              <a:t>總事件量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1481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54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TopN</a:t>
            </a:r>
            <a:r>
              <a:rPr lang="en-US" altLang="zh-TW" dirty="0" smtClean="0"/>
              <a:t> to IP 203.64.253.146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40</a:t>
            </a:fld>
            <a:endParaRPr lang="en-US" altLang="zh-TW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5370"/>
            <a:ext cx="8229600" cy="44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339752" y="6147522"/>
            <a:ext cx="497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多個 </a:t>
            </a:r>
            <a:r>
              <a:rPr lang="en-US" altLang="zh-TW" dirty="0">
                <a:solidFill>
                  <a:srgbClr val="FF0000"/>
                </a:solidFill>
              </a:rPr>
              <a:t>Random IP </a:t>
            </a:r>
            <a:r>
              <a:rPr lang="zh-TW" altLang="en-US" dirty="0" smtClean="0">
                <a:solidFill>
                  <a:srgbClr val="FF0000"/>
                </a:solidFill>
              </a:rPr>
              <a:t>進行 </a:t>
            </a:r>
            <a:r>
              <a:rPr lang="en-US" altLang="zh-TW" dirty="0" smtClean="0">
                <a:solidFill>
                  <a:srgbClr val="FF0000"/>
                </a:solidFill>
              </a:rPr>
              <a:t>DNS</a:t>
            </a:r>
            <a:r>
              <a:rPr lang="zh-TW" altLang="en-US" dirty="0" smtClean="0">
                <a:solidFill>
                  <a:srgbClr val="FF0000"/>
                </a:solidFill>
              </a:rPr>
              <a:t>攻擊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zh-TW" altLang="en-US" dirty="0" smtClean="0">
                <a:solidFill>
                  <a:srgbClr val="FF0000"/>
                </a:solidFill>
              </a:rPr>
              <a:t>耗盡頻寬資源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43808" y="3584104"/>
            <a:ext cx="1152128" cy="2563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2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設定自動告警系統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可彈性設定異常 </a:t>
            </a:r>
            <a:r>
              <a:rPr lang="en-US" altLang="zh-TW" dirty="0" smtClean="0"/>
              <a:t>Threshold</a:t>
            </a:r>
          </a:p>
          <a:p>
            <a:pPr lvl="1"/>
            <a:r>
              <a:rPr lang="en-US" altLang="zh-TW" dirty="0" smtClean="0"/>
              <a:t>Flows </a:t>
            </a:r>
            <a:r>
              <a:rPr lang="zh-TW" altLang="en-US" dirty="0" smtClean="0"/>
              <a:t>較過去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一小時平均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增加</a:t>
            </a:r>
            <a:r>
              <a:rPr lang="en-US" altLang="zh-TW" dirty="0" smtClean="0"/>
              <a:t>20%</a:t>
            </a:r>
          </a:p>
          <a:p>
            <a:pPr lvl="1"/>
            <a:r>
              <a:rPr lang="en-US" altLang="zh-TW" dirty="0" smtClean="0"/>
              <a:t>Packets </a:t>
            </a:r>
            <a:r>
              <a:rPr lang="zh-TW" altLang="en-US" dirty="0" smtClean="0"/>
              <a:t>較過去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一小時平均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增加</a:t>
            </a:r>
            <a:r>
              <a:rPr lang="en-US" altLang="zh-TW" dirty="0"/>
              <a:t>20%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41</a:t>
            </a:fld>
            <a:endParaRPr lang="en-US" altLang="zh-TW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76390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11560" y="5743354"/>
            <a:ext cx="6264696" cy="5789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2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即時自動化網路品質系統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傳統式管理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被動通知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3" indent="-342900">
              <a:buSzPct val="80000"/>
              <a:buFont typeface="Wingdings" pitchFamily="2" charset="2"/>
              <a:buChar char="Ø"/>
              <a:defRPr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Phone Call/email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報修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現代式管理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主動偵測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Performance Test</a:t>
            </a:r>
          </a:p>
          <a:p>
            <a:pPr lvl="2"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Speed Test: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網頁測速、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Android/iPhone</a:t>
            </a:r>
          </a:p>
          <a:p>
            <a:pPr lvl="2"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Ping Latency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TraceRoute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Network Devices Health Check</a:t>
            </a:r>
          </a:p>
          <a:p>
            <a:pPr lvl="2"/>
            <a:r>
              <a:rPr lang="en-US" altLang="zh-TW" sz="2000" dirty="0"/>
              <a:t>Link: Bandwidth</a:t>
            </a:r>
          </a:p>
          <a:p>
            <a:pPr lvl="2"/>
            <a:r>
              <a:rPr lang="en-US" altLang="zh-TW" sz="2000" dirty="0"/>
              <a:t>Network Device: Ping Latency/CPU Loading</a:t>
            </a:r>
          </a:p>
          <a:p>
            <a:pPr lvl="2"/>
            <a:r>
              <a:rPr lang="en-US" altLang="zh-TW" sz="2000" dirty="0"/>
              <a:t>Server: CPU Load/RAM Usage/Disk </a:t>
            </a:r>
            <a:r>
              <a:rPr lang="en-US" altLang="zh-TW" sz="2000" dirty="0" smtClean="0"/>
              <a:t>Usage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改善傳統被動式網路異常通知，建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</a:t>
            </a:r>
            <a:r>
              <a:rPr lang="zh-TW" altLang="en-US" b="1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r>
              <a:rPr lang="zh-TW" altLang="en-US" b="1" dirty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被動為主動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之網路品質監控系統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21675" y="6381750"/>
            <a:ext cx="730250" cy="476250"/>
          </a:xfrm>
          <a:prstGeom prst="rect">
            <a:avLst/>
          </a:prstGeom>
          <a:noFill/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/>
            <a:fld id="{E23ABC64-1B2D-448B-B476-336D7B17C95D}" type="slidenum">
              <a:rPr lang="zh-TW" altLang="en-US"/>
              <a:pPr algn="r"/>
              <a:t>42</a:t>
            </a:fld>
            <a:r>
              <a:rPr lang="en-US" altLang="zh-TW"/>
              <a:t>/70</a:t>
            </a:r>
          </a:p>
        </p:txBody>
      </p:sp>
      <p:pic>
        <p:nvPicPr>
          <p:cNvPr id="13317" name="Picture 4" descr="「network monitoring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468438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0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問卷回饋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69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連線學校</a:t>
            </a:r>
            <a:r>
              <a:rPr lang="zh-TW" altLang="en-US" dirty="0" smtClean="0"/>
              <a:t>目前遭遇最大困難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01" y="1628800"/>
            <a:ext cx="68407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維運管理的建議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近日</a:t>
            </a:r>
            <a:r>
              <a:rPr lang="zh-TW" altLang="en-US" dirty="0"/>
              <a:t>發現本校</a:t>
            </a:r>
            <a:r>
              <a:rPr lang="en-US" altLang="zh-TW" dirty="0"/>
              <a:t>FB</a:t>
            </a:r>
            <a:r>
              <a:rPr lang="zh-TW" altLang="en-US" dirty="0"/>
              <a:t>連線異常，詢問區網中心承辦人，才發現有其他連線學校也同樣反應 </a:t>
            </a:r>
            <a:r>
              <a:rPr lang="en-US" altLang="zh-TW" dirty="0"/>
              <a:t>FB </a:t>
            </a:r>
            <a:r>
              <a:rPr lang="zh-TW" altLang="en-US" dirty="0"/>
              <a:t>無法連線</a:t>
            </a:r>
            <a:r>
              <a:rPr lang="zh-TW" altLang="en-US" dirty="0" smtClean="0"/>
              <a:t>，是否</a:t>
            </a:r>
            <a:r>
              <a:rPr lang="zh-TW" altLang="en-US" dirty="0"/>
              <a:t>可以將這類的消息儘早提供給其他連線學校，或是有什麼樣的討論區可提供北區的連線學校做集中反應？</a:t>
            </a:r>
          </a:p>
          <a:p>
            <a:pPr lvl="1"/>
            <a:r>
              <a:rPr lang="zh-TW" altLang="en-US" b="1" dirty="0" smtClean="0">
                <a:solidFill>
                  <a:srgbClr val="007033"/>
                </a:solidFill>
              </a:rPr>
              <a:t>考慮架設討論區供連線學校交流</a:t>
            </a:r>
            <a:endParaRPr lang="en-US" altLang="zh-TW" b="1" dirty="0" smtClean="0">
              <a:solidFill>
                <a:srgbClr val="007033"/>
              </a:solidFill>
            </a:endParaRPr>
          </a:p>
          <a:p>
            <a:r>
              <a:rPr lang="zh-TW" altLang="en-US" dirty="0" smtClean="0"/>
              <a:t>提供</a:t>
            </a:r>
            <a:r>
              <a:rPr lang="zh-TW" altLang="en-US" dirty="0"/>
              <a:t>新手網管基礎</a:t>
            </a:r>
            <a:r>
              <a:rPr lang="en-US" altLang="zh-TW" dirty="0"/>
              <a:t>/</a:t>
            </a:r>
            <a:r>
              <a:rPr lang="zh-TW" altLang="en-US" dirty="0"/>
              <a:t>進階教育訓練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b="1" dirty="0">
                <a:solidFill>
                  <a:srgbClr val="007033"/>
                </a:solidFill>
              </a:rPr>
              <a:t>於</a:t>
            </a:r>
            <a:r>
              <a:rPr lang="zh-TW" altLang="en-US" b="1" dirty="0" smtClean="0">
                <a:solidFill>
                  <a:srgbClr val="007033"/>
                </a:solidFill>
              </a:rPr>
              <a:t>明年開設網管系列課程</a:t>
            </a:r>
            <a:endParaRPr lang="zh-TW" altLang="en-US" b="1" dirty="0">
              <a:solidFill>
                <a:srgbClr val="007033"/>
              </a:solidFill>
            </a:endParaRPr>
          </a:p>
          <a:p>
            <a:r>
              <a:rPr lang="zh-TW" altLang="en-US" dirty="0" smtClean="0"/>
              <a:t>盡可能</a:t>
            </a:r>
            <a:r>
              <a:rPr lang="zh-TW" altLang="en-US" dirty="0"/>
              <a:t>提升連線頻寬及</a:t>
            </a:r>
            <a:r>
              <a:rPr lang="en-US" altLang="zh-TW" dirty="0"/>
              <a:t>ISP</a:t>
            </a:r>
            <a:r>
              <a:rPr lang="zh-TW" altLang="en-US" dirty="0"/>
              <a:t>業者商討降低月租費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b="1" dirty="0" smtClean="0">
                <a:solidFill>
                  <a:srgbClr val="007033"/>
                </a:solidFill>
              </a:rPr>
              <a:t>台灣智慧</a:t>
            </a:r>
            <a:r>
              <a:rPr lang="zh-TW" altLang="en-US" b="1" dirty="0">
                <a:solidFill>
                  <a:srgbClr val="007033"/>
                </a:solidFill>
              </a:rPr>
              <a:t>光</a:t>
            </a:r>
            <a:r>
              <a:rPr lang="zh-TW" altLang="en-US" b="1" dirty="0" smtClean="0">
                <a:solidFill>
                  <a:srgbClr val="007033"/>
                </a:solidFill>
              </a:rPr>
              <a:t>網</a:t>
            </a:r>
            <a:r>
              <a:rPr lang="zh-TW" altLang="en-US" b="1" dirty="0">
                <a:solidFill>
                  <a:srgbClr val="007033"/>
                </a:solidFill>
              </a:rPr>
              <a:t>近期</a:t>
            </a:r>
            <a:r>
              <a:rPr lang="zh-TW" altLang="en-US" b="1" dirty="0" smtClean="0">
                <a:solidFill>
                  <a:srgbClr val="007033"/>
                </a:solidFill>
              </a:rPr>
              <a:t>將與台大機房接線，預計於明年初上線</a:t>
            </a:r>
            <a:endParaRPr lang="zh-TW" altLang="en-US" b="1" dirty="0">
              <a:solidFill>
                <a:srgbClr val="007033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37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綜合整體服務的表現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46</a:t>
            </a:fld>
            <a:endParaRPr lang="en-US" altLang="zh-TW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54" y="1340768"/>
            <a:ext cx="72104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03" y="3541043"/>
            <a:ext cx="5598433" cy="32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83568" y="3068960"/>
            <a:ext cx="79928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4800" dirty="0" smtClean="0">
                <a:ea typeface="標楷體" pitchFamily="65" charset="-120"/>
              </a:rPr>
              <a:t>簡報完畢</a:t>
            </a:r>
            <a:r>
              <a:rPr lang="en-US" altLang="zh-TW" sz="4800" dirty="0" smtClean="0">
                <a:ea typeface="標楷體" pitchFamily="65" charset="-120"/>
              </a:rPr>
              <a:t/>
            </a:r>
            <a:br>
              <a:rPr lang="en-US" altLang="zh-TW" sz="4800" dirty="0" smtClean="0">
                <a:ea typeface="標楷體" pitchFamily="65" charset="-120"/>
              </a:rPr>
            </a:br>
            <a:r>
              <a:rPr lang="zh-TW" altLang="en-US" sz="4800" dirty="0">
                <a:ea typeface="標楷體" pitchFamily="65" charset="-120"/>
              </a:rPr>
              <a:t>謝謝</a:t>
            </a:r>
            <a:endParaRPr lang="zh-TW" altLang="en-US" sz="4800" dirty="0" smtClean="0"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054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內部主機多次連線惡意</a:t>
            </a:r>
            <a:r>
              <a:rPr lang="zh-TW" altLang="en-US" dirty="0" smtClean="0"/>
              <a:t>網域範例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BLACKLIST User-Agent known malicious user-agent string http - </a:t>
            </a:r>
            <a:r>
              <a:rPr lang="en-US" altLang="zh-TW" dirty="0" err="1"/>
              <a:t>Win.Trojan.Waski</a:t>
            </a:r>
            <a:endParaRPr lang="en-US" altLang="zh-TW" i="1" dirty="0" smtClean="0"/>
          </a:p>
          <a:p>
            <a:endParaRPr lang="en-US" altLang="zh-TW" i="1" dirty="0" smtClean="0"/>
          </a:p>
          <a:p>
            <a:endParaRPr lang="en-US" altLang="zh-TW" i="1" dirty="0"/>
          </a:p>
          <a:p>
            <a:endParaRPr lang="en-US" altLang="zh-TW" i="1" dirty="0" smtClean="0"/>
          </a:p>
          <a:p>
            <a:endParaRPr lang="en-US" altLang="zh-TW" i="1" dirty="0"/>
          </a:p>
          <a:p>
            <a:endParaRPr lang="en-US" altLang="zh-TW" i="1" dirty="0" smtClean="0"/>
          </a:p>
          <a:p>
            <a:endParaRPr lang="en-US" altLang="zh-TW" i="1" dirty="0"/>
          </a:p>
          <a:p>
            <a:endParaRPr lang="en-US" altLang="zh-TW" i="1" dirty="0" smtClean="0"/>
          </a:p>
          <a:p>
            <a:pPr marL="0" indent="0">
              <a:buNone/>
            </a:pPr>
            <a:endParaRPr lang="en-US" altLang="zh-TW" i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996952"/>
            <a:ext cx="6191250" cy="345757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364088" y="3284428"/>
            <a:ext cx="25922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0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？</a:t>
            </a:r>
            <a:endParaRPr lang="zh-TW" altLang="en-US" sz="20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96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Win.Trojan.Waski</a:t>
            </a:r>
            <a:r>
              <a:rPr lang="zh-TW" altLang="en-US" dirty="0"/>
              <a:t>分析說明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/>
          </a:bodyPr>
          <a:lstStyle/>
          <a:p>
            <a:r>
              <a:rPr lang="en-US" altLang="zh-TW" sz="2800" dirty="0" err="1" smtClean="0">
                <a:effectLst/>
                <a:latin typeface="+mn-ea"/>
              </a:rPr>
              <a:t>Win.Trojan.Waski</a:t>
            </a:r>
            <a:r>
              <a:rPr lang="zh-TW" altLang="en-US" sz="2800" dirty="0" smtClean="0">
                <a:effectLst/>
                <a:latin typeface="+mn-ea"/>
              </a:rPr>
              <a:t>具有</a:t>
            </a:r>
            <a:r>
              <a:rPr lang="zh-TW" altLang="en-US" sz="2800" dirty="0">
                <a:effectLst/>
                <a:latin typeface="+mn-ea"/>
              </a:rPr>
              <a:t>以下的特徵</a:t>
            </a:r>
            <a:r>
              <a:rPr lang="zh-TW" altLang="en-US" sz="2800" dirty="0" smtClean="0">
                <a:effectLst/>
                <a:latin typeface="+mn-ea"/>
              </a:rPr>
              <a:t>：</a:t>
            </a:r>
            <a:endParaRPr lang="zh-TW" altLang="en-US" sz="2800" dirty="0">
              <a:effectLst/>
              <a:latin typeface="+mn-ea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urilen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:&lt;40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User-Agent: http|0D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0A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|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Cache-Control: no-cache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55478"/>
            <a:ext cx="44196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i</a:t>
            </a:r>
            <a:r>
              <a:rPr lang="en-US" altLang="zh-TW" dirty="0" err="1" smtClean="0"/>
              <a:t>Research</a:t>
            </a:r>
            <a:r>
              <a:rPr lang="zh-TW" altLang="en-US" dirty="0" smtClean="0"/>
              <a:t>分析</a:t>
            </a:r>
            <a:r>
              <a:rPr lang="zh-TW" altLang="en-US" dirty="0"/>
              <a:t>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艾</a:t>
            </a:r>
            <a:r>
              <a:rPr lang="zh-TW" altLang="en-US" dirty="0" smtClean="0"/>
              <a:t>瑞市場諮詢有限公司</a:t>
            </a:r>
            <a:r>
              <a:rPr lang="en-US" altLang="zh-TW" dirty="0"/>
              <a:t>(</a:t>
            </a:r>
            <a:r>
              <a:rPr lang="en-US" altLang="zh-TW" dirty="0" err="1"/>
              <a:t>iresearch</a:t>
            </a:r>
            <a:r>
              <a:rPr lang="en-US" altLang="zh-TW" dirty="0"/>
              <a:t>) </a:t>
            </a:r>
            <a:r>
              <a:rPr lang="zh-TW" altLang="en-US" dirty="0" smtClean="0"/>
              <a:t>，為中國</a:t>
            </a:r>
            <a:r>
              <a:rPr lang="zh-TW" altLang="en-US" dirty="0"/>
              <a:t>互聯網</a:t>
            </a:r>
            <a:r>
              <a:rPr lang="zh-TW" altLang="en-US" dirty="0" smtClean="0"/>
              <a:t>領域市場調查</a:t>
            </a:r>
            <a:r>
              <a:rPr lang="zh-TW" altLang="en-US" dirty="0"/>
              <a:t>顧問</a:t>
            </a:r>
            <a:r>
              <a:rPr lang="zh-TW" altLang="en-US" dirty="0" smtClean="0"/>
              <a:t>公司。</a:t>
            </a:r>
            <a:endParaRPr lang="en-US" altLang="zh-TW" dirty="0" smtClean="0"/>
          </a:p>
          <a:p>
            <a:r>
              <a:rPr lang="en-US" altLang="zh-TW" dirty="0"/>
              <a:t>"</a:t>
            </a:r>
            <a:r>
              <a:rPr lang="zh-TW" altLang="en-US" dirty="0"/>
              <a:t>鬲砩獗籵</a:t>
            </a:r>
            <a:r>
              <a:rPr lang="en-US" altLang="zh-TW" dirty="0"/>
              <a:t>" = </a:t>
            </a:r>
            <a:r>
              <a:rPr lang="zh-TW" altLang="en-US" dirty="0"/>
              <a:t>艾瑞意見通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700586"/>
            <a:ext cx="4000500" cy="326707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988840"/>
            <a:ext cx="41814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iResearch</a:t>
            </a:r>
            <a:r>
              <a:rPr lang="zh-TW" altLang="en-US" dirty="0"/>
              <a:t>分析說明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艾瑞意見</a:t>
            </a:r>
            <a:r>
              <a:rPr lang="zh-TW" altLang="en-US" dirty="0" smtClean="0"/>
              <a:t>通產生的問題：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未經同意直接安裝程式。</a:t>
            </a:r>
            <a:endParaRPr lang="en-US" altLang="zh-TW" dirty="0" smtClean="0"/>
          </a:p>
          <a:p>
            <a:pPr lvl="1"/>
            <a:r>
              <a:rPr lang="zh-TW" altLang="en-US" dirty="0"/>
              <a:t>植入</a:t>
            </a:r>
            <a:r>
              <a:rPr lang="zh-TW" altLang="en-US" dirty="0" smtClean="0"/>
              <a:t>途徑廣泛。</a:t>
            </a:r>
            <a:endParaRPr lang="en-US" altLang="zh-TW" dirty="0" smtClean="0"/>
          </a:p>
          <a:p>
            <a:pPr lvl="1"/>
            <a:r>
              <a:rPr lang="zh-TW" altLang="en-US" dirty="0"/>
              <a:t>上傳</a:t>
            </a:r>
            <a:r>
              <a:rPr lang="zh-TW" altLang="en-US" dirty="0" smtClean="0"/>
              <a:t>資料均被加密，無法得知被取走什麼資料。</a:t>
            </a:r>
            <a:endParaRPr lang="en-US" altLang="zh-TW" dirty="0" smtClean="0"/>
          </a:p>
          <a:p>
            <a:pPr lvl="1"/>
            <a:r>
              <a:rPr lang="zh-TW" altLang="en-US" dirty="0"/>
              <a:t>影響使用效能</a:t>
            </a:r>
            <a:r>
              <a:rPr lang="zh-TW" altLang="en-US" dirty="0" smtClean="0"/>
              <a:t>，如開關機等。</a:t>
            </a:r>
            <a:endParaRPr lang="en-US" altLang="zh-TW" dirty="0" smtClean="0"/>
          </a:p>
          <a:p>
            <a:pPr lvl="1"/>
            <a:r>
              <a:rPr lang="zh-TW" altLang="en-US" sz="4400" b="1" dirty="0"/>
              <a:t>不容易</a:t>
            </a:r>
            <a:r>
              <a:rPr lang="zh-TW" altLang="en-US" sz="4400" b="1" dirty="0" smtClean="0"/>
              <a:t>刪除。</a:t>
            </a:r>
            <a:endParaRPr lang="en-US" altLang="zh-TW" sz="4400" b="1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09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iResearch</a:t>
            </a:r>
            <a:r>
              <a:rPr lang="zh-TW" altLang="en-US" dirty="0"/>
              <a:t>分析說明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來源途徑：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QVOD</a:t>
            </a:r>
            <a:r>
              <a:rPr lang="en-US" altLang="zh-TW" dirty="0"/>
              <a:t>(</a:t>
            </a:r>
            <a:r>
              <a:rPr lang="zh-TW" altLang="en-US" dirty="0"/>
              <a:t>快播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影</a:t>
            </a:r>
            <a:r>
              <a:rPr lang="zh-TW" altLang="en-US" dirty="0"/>
              <a:t>音先鋒</a:t>
            </a:r>
            <a:endParaRPr lang="en-US" altLang="zh-TW" dirty="0" smtClean="0"/>
          </a:p>
          <a:p>
            <a:r>
              <a:rPr lang="zh-TW" altLang="en-US" dirty="0"/>
              <a:t>解決辦法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/>
              <a:t>以反</a:t>
            </a:r>
            <a:r>
              <a:rPr lang="zh-TW" altLang="en-US" dirty="0" smtClean="0"/>
              <a:t>安裝方式移除</a:t>
            </a:r>
            <a:endParaRPr lang="en-US" altLang="zh-TW" dirty="0" smtClean="0"/>
          </a:p>
          <a:p>
            <a:pPr lvl="2"/>
            <a:r>
              <a:rPr lang="en-US" altLang="zh-TW" dirty="0"/>
              <a:t>C:\</a:t>
            </a:r>
            <a:r>
              <a:rPr lang="en-US" altLang="zh-TW" dirty="0" smtClean="0"/>
              <a:t>iResearch\YJTFS\unins000.exe</a:t>
            </a:r>
          </a:p>
          <a:p>
            <a:pPr lvl="1"/>
            <a:r>
              <a:rPr lang="zh-TW" altLang="en-US" dirty="0"/>
              <a:t>以第三方軟體移除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19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20783</TotalTime>
  <Words>1473</Words>
  <Application>Microsoft Office PowerPoint</Application>
  <PresentationFormat>如螢幕大小 (4:3)</PresentationFormat>
  <Paragraphs>326</Paragraphs>
  <Slides>47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暗香撲面</vt:lpstr>
      <vt:lpstr>    104年度臺北區網(臺大) 年度報告</vt:lpstr>
      <vt:lpstr>一、臺北區網中心人力狀況</vt:lpstr>
      <vt:lpstr>二、資訊安全環境整備</vt:lpstr>
      <vt:lpstr>本年度資安事件統計</vt:lpstr>
      <vt:lpstr>內部主機多次連線惡意網域範例</vt:lpstr>
      <vt:lpstr>Win.Trojan.Waski分析說明</vt:lpstr>
      <vt:lpstr>iResearch分析說明</vt:lpstr>
      <vt:lpstr>iResearch分析說明</vt:lpstr>
      <vt:lpstr>iResearch分析說明</vt:lpstr>
      <vt:lpstr>三、網路中心運作情形</vt:lpstr>
      <vt:lpstr>104年度臺北區網重要事蹟</vt:lpstr>
      <vt:lpstr>區網會議-網管經驗分享</vt:lpstr>
      <vt:lpstr>Why Videos Not Playing  From the GGC</vt:lpstr>
      <vt:lpstr>四、網路應用特色服務</vt:lpstr>
      <vt:lpstr>IP全球地址資料庫查詢</vt:lpstr>
      <vt:lpstr>IP全球地址資料庫查詢 Cont.</vt:lpstr>
      <vt:lpstr>區網連外架構圖</vt:lpstr>
      <vt:lpstr>區網連外架構圖 Cont.</vt:lpstr>
      <vt:lpstr>區網連外架構圖 Cont.</vt:lpstr>
      <vt:lpstr>Traceroute 路徑查詢</vt:lpstr>
      <vt:lpstr>PowerPoint 簡報</vt:lpstr>
      <vt:lpstr>Facebook 路由異動</vt:lpstr>
      <vt:lpstr>Facebook 路由異動 Cont.</vt:lpstr>
      <vt:lpstr>PowerPoint 簡報</vt:lpstr>
      <vt:lpstr>BGP Neighbor Accepted Prefix</vt:lpstr>
      <vt:lpstr>校園雲端節能計畫</vt:lpstr>
      <vt:lpstr>虛擬主機分類</vt:lpstr>
      <vt:lpstr>雲端設備機櫃耗能量測</vt:lpstr>
      <vt:lpstr>中小學機房耗能量測</vt:lpstr>
      <vt:lpstr>五、綜合建議</vt:lpstr>
      <vt:lpstr>IP 結尾 .0  .255 是否合法</vt:lpstr>
      <vt:lpstr>IP 結尾 .0  .255 是否合法</vt:lpstr>
      <vt:lpstr>Akamai 下載測試 (Hinet)</vt:lpstr>
      <vt:lpstr>Akamai 下載測試 (教育部)</vt:lpstr>
      <vt:lpstr>Akamai in Hinet 下載速度</vt:lpstr>
      <vt:lpstr>六、未來目標</vt:lpstr>
      <vt:lpstr>Netflow Based 網路攻擊告警系統</vt:lpstr>
      <vt:lpstr>TopN Port</vt:lpstr>
      <vt:lpstr>TopN IP</vt:lpstr>
      <vt:lpstr>TopN to IP 203.64.253.146</vt:lpstr>
      <vt:lpstr>設定自動告警系統</vt:lpstr>
      <vt:lpstr>即時自動化網路品質系統</vt:lpstr>
      <vt:lpstr>問卷回饋</vt:lpstr>
      <vt:lpstr>連線學校目前遭遇最大困難</vt:lpstr>
      <vt:lpstr>維運管理的建議</vt:lpstr>
      <vt:lpstr>綜合整體服務的表現</vt:lpstr>
      <vt:lpstr>簡報完畢 謝謝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NAME</dc:creator>
  <cp:lastModifiedBy>davis</cp:lastModifiedBy>
  <cp:revision>842</cp:revision>
  <dcterms:created xsi:type="dcterms:W3CDTF">2007-03-23T08:00:23Z</dcterms:created>
  <dcterms:modified xsi:type="dcterms:W3CDTF">2015-12-01T23:41:13Z</dcterms:modified>
</cp:coreProperties>
</file>