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92" r:id="rId3"/>
    <p:sldId id="293" r:id="rId4"/>
    <p:sldId id="294" r:id="rId5"/>
    <p:sldId id="295" r:id="rId6"/>
    <p:sldId id="297" r:id="rId7"/>
    <p:sldId id="299" r:id="rId8"/>
    <p:sldId id="313" r:id="rId9"/>
    <p:sldId id="302" r:id="rId10"/>
    <p:sldId id="280" r:id="rId11"/>
    <p:sldId id="281" r:id="rId12"/>
    <p:sldId id="314" r:id="rId13"/>
    <p:sldId id="316" r:id="rId14"/>
    <p:sldId id="288" r:id="rId15"/>
    <p:sldId id="289" r:id="rId16"/>
    <p:sldId id="315" r:id="rId17"/>
    <p:sldId id="283" r:id="rId18"/>
    <p:sldId id="284" r:id="rId19"/>
    <p:sldId id="285" r:id="rId20"/>
    <p:sldId id="286" r:id="rId21"/>
    <p:sldId id="311" r:id="rId22"/>
    <p:sldId id="287" r:id="rId23"/>
    <p:sldId id="303" r:id="rId24"/>
    <p:sldId id="304" r:id="rId25"/>
    <p:sldId id="309" r:id="rId26"/>
    <p:sldId id="276" r:id="rId27"/>
    <p:sldId id="277" r:id="rId28"/>
    <p:sldId id="305" r:id="rId29"/>
    <p:sldId id="307" r:id="rId30"/>
    <p:sldId id="308" r:id="rId31"/>
    <p:sldId id="312" r:id="rId32"/>
    <p:sldId id="318" r:id="rId33"/>
    <p:sldId id="317" r:id="rId34"/>
    <p:sldId id="319" r:id="rId35"/>
    <p:sldId id="320" r:id="rId36"/>
    <p:sldId id="321" r:id="rId37"/>
    <p:sldId id="323" r:id="rId38"/>
    <p:sldId id="324" r:id="rId39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4660"/>
  </p:normalViewPr>
  <p:slideViewPr>
    <p:cSldViewPr>
      <p:cViewPr varScale="1">
        <p:scale>
          <a:sx n="87" d="100"/>
          <a:sy n="8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B0D06-D203-47E6-AA0B-0D2C69BD9EB2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BBBBE-516D-4060-8ECB-AB65A264E5E3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131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ccess.redhat.com/site/solutions/78179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ss.redhat.com/site/security/updates/backporting/" TargetMode="External"/><Relationship Id="rId2" Type="http://schemas.openxmlformats.org/officeDocument/2006/relationships/hyperlink" Target="https://access.redhat.com/security/updates/backportin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et.tw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mviewer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103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年度第二次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台北區網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臺大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網管會議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67-C53E-4420-90D1-CD3132E9144C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3851275" y="3716338"/>
            <a:ext cx="4968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714353" y="4437112"/>
            <a:ext cx="5105400" cy="1752600"/>
          </a:xfrm>
          <a:prstGeom prst="rect">
            <a:avLst/>
          </a:prstGeom>
        </p:spPr>
        <p:txBody>
          <a:bodyPr vert="horz" rtlCol="0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臺灣大學計資中心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游子興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davisyou@ntu.edu.tw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3366-5008</a:t>
            </a:r>
            <a:endParaRPr lang="zh-TW" altLang="zh-TW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DNS </a:t>
            </a:r>
            <a:r>
              <a:rPr lang="zh-TW" altLang="en-US" dirty="0" smtClean="0"/>
              <a:t>學術網路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中研院 </a:t>
            </a:r>
            <a:r>
              <a:rPr lang="en-US" altLang="zh-TW" dirty="0" smtClean="0"/>
              <a:t>-&gt; </a:t>
            </a:r>
            <a:r>
              <a:rPr lang="zh-TW" altLang="en-US" dirty="0" smtClean="0"/>
              <a:t>香港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97" y="3933056"/>
            <a:ext cx="41529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51816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60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DNS</a:t>
            </a:r>
            <a:r>
              <a:rPr lang="zh-TW" altLang="en-US" dirty="0" smtClean="0"/>
              <a:t> </a:t>
            </a:r>
            <a:r>
              <a:rPr lang="en-US" altLang="zh-TW" dirty="0" smtClean="0"/>
              <a:t>HINET</a:t>
            </a:r>
            <a:br>
              <a:rPr lang="en-US" altLang="zh-TW" dirty="0" smtClean="0"/>
            </a:br>
            <a:r>
              <a:rPr lang="zh-TW" altLang="en-US" smtClean="0"/>
              <a:t>路徑怪怪的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9624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567" y="1700808"/>
            <a:ext cx="51339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2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Case Study2</a:t>
            </a:r>
            <a:br>
              <a:rPr lang="en-US" altLang="zh-TW" dirty="0" smtClean="0"/>
            </a:br>
            <a:r>
              <a:rPr lang="zh-TW" altLang="zh-TW" dirty="0"/>
              <a:t>Red </a:t>
            </a:r>
            <a:r>
              <a:rPr lang="zh-TW" altLang="zh-TW" dirty="0" smtClean="0"/>
              <a:t>Hat</a:t>
            </a:r>
            <a:r>
              <a:rPr lang="en-US" altLang="zh-TW" dirty="0" smtClean="0"/>
              <a:t> Linux for</a:t>
            </a:r>
            <a:br>
              <a:rPr lang="en-US" altLang="zh-TW" dirty="0" smtClean="0"/>
            </a:br>
            <a:r>
              <a:rPr lang="zh-TW" altLang="zh-TW" dirty="0"/>
              <a:t>Heartbleed </a:t>
            </a:r>
            <a:r>
              <a:rPr lang="zh-TW" altLang="zh-TW" dirty="0" smtClean="0"/>
              <a:t>漏洞</a:t>
            </a:r>
            <a:endParaRPr lang="zh-TW" altLang="en-US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246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受影響之 </a:t>
            </a:r>
            <a:r>
              <a:rPr lang="en-US" altLang="zh-TW" dirty="0" err="1" smtClean="0"/>
              <a:t>OpenSSL</a:t>
            </a:r>
            <a:r>
              <a:rPr lang="en-US" altLang="zh-TW" dirty="0" smtClean="0"/>
              <a:t> </a:t>
            </a:r>
            <a:r>
              <a:rPr lang="zh-TW" altLang="en-US" dirty="0" smtClean="0"/>
              <a:t>版本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http://en.wikipedia.org/wiki/Heartbleed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5641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5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openssl-1.0.1e-16.el6_5.7</a:t>
            </a:r>
            <a:br>
              <a:rPr lang="en-US" altLang="zh-TW" dirty="0" smtClean="0"/>
            </a:br>
            <a:r>
              <a:rPr lang="zh-TW" altLang="en-US" dirty="0"/>
              <a:t>是否</a:t>
            </a:r>
            <a:r>
              <a:rPr lang="zh-TW" altLang="en-US" dirty="0" smtClean="0"/>
              <a:t>還有</a:t>
            </a:r>
            <a:r>
              <a:rPr lang="zh-TW" altLang="zh-TW" dirty="0" smtClean="0"/>
              <a:t>Hea</a:t>
            </a:r>
            <a:r>
              <a:rPr lang="zh-TW" altLang="zh-TW" dirty="0"/>
              <a:t>rtbleed 之</a:t>
            </a:r>
            <a:r>
              <a:rPr lang="zh-TW" altLang="zh-TW" dirty="0" smtClean="0"/>
              <a:t>漏洞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/>
              <a:t>OpenSSL CVE-2014-0160 Heartbleed bug and Red Hat Enterprise Linux</a:t>
            </a:r>
          </a:p>
          <a:p>
            <a:r>
              <a:rPr lang="en-US" altLang="zh-TW" u="sng" dirty="0">
                <a:hlinkClick r:id="rId2"/>
              </a:rPr>
              <a:t>https://access.redhat.com/site/solutions/781793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75057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2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Why?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TW" altLang="zh-TW" dirty="0" smtClean="0"/>
              <a:t>至於</a:t>
            </a:r>
            <a:r>
              <a:rPr lang="zh-TW" altLang="zh-TW" dirty="0"/>
              <a:t>為何</a:t>
            </a:r>
            <a:r>
              <a:rPr lang="en-US" altLang="zh-TW" dirty="0"/>
              <a:t> </a:t>
            </a:r>
            <a:r>
              <a:rPr lang="en-US" altLang="zh-TW" dirty="0" err="1" smtClean="0"/>
              <a:t>Redhat</a:t>
            </a:r>
            <a:r>
              <a:rPr lang="en-US" altLang="zh-TW" dirty="0" smtClean="0"/>
              <a:t> </a:t>
            </a:r>
            <a:r>
              <a:rPr lang="zh-TW" altLang="zh-TW" dirty="0" smtClean="0"/>
              <a:t>會說</a:t>
            </a:r>
            <a:r>
              <a:rPr lang="en-US" altLang="zh-TW" dirty="0" smtClean="0"/>
              <a:t> </a:t>
            </a:r>
            <a:r>
              <a:rPr lang="en-US" altLang="zh-TW" dirty="0"/>
              <a:t>openssl-1.0.1e </a:t>
            </a:r>
            <a:r>
              <a:rPr lang="zh-TW" altLang="zh-TW" dirty="0" smtClean="0"/>
              <a:t>沒有 </a:t>
            </a:r>
            <a:r>
              <a:rPr lang="zh-TW" altLang="zh-TW" dirty="0"/>
              <a:t>Heartbleed 之漏洞？</a:t>
            </a:r>
          </a:p>
          <a:p>
            <a:r>
              <a:rPr lang="zh-TW" altLang="zh-TW" dirty="0" smtClean="0"/>
              <a:t>這個</a:t>
            </a:r>
            <a:r>
              <a:rPr lang="zh-TW" altLang="zh-TW" dirty="0"/>
              <a:t>就要說</a:t>
            </a:r>
            <a:r>
              <a:rPr lang="en-US" altLang="zh-TW" dirty="0" err="1"/>
              <a:t>Redhat</a:t>
            </a:r>
            <a:r>
              <a:rPr lang="en-US" altLang="zh-TW" dirty="0"/>
              <a:t> </a:t>
            </a:r>
            <a:r>
              <a:rPr lang="zh-TW" altLang="zh-TW" dirty="0"/>
              <a:t>有個</a:t>
            </a:r>
            <a:r>
              <a:rPr lang="en-US" altLang="zh-TW" dirty="0"/>
              <a:t> </a:t>
            </a:r>
            <a:r>
              <a:rPr lang="en-US" altLang="zh-TW" dirty="0" err="1"/>
              <a:t>backporting</a:t>
            </a:r>
            <a:r>
              <a:rPr lang="en-US" altLang="zh-TW" dirty="0"/>
              <a:t> </a:t>
            </a:r>
            <a:r>
              <a:rPr lang="zh-TW" altLang="zh-TW" dirty="0"/>
              <a:t>的特性</a:t>
            </a:r>
            <a:r>
              <a:rPr lang="en-US" altLang="zh-TW" dirty="0"/>
              <a:t>, </a:t>
            </a:r>
            <a:r>
              <a:rPr lang="zh-TW" altLang="zh-TW" dirty="0"/>
              <a:t>詳細官方說法如下</a:t>
            </a:r>
            <a:r>
              <a:rPr lang="en-US" altLang="zh-TW" dirty="0"/>
              <a:t>:</a:t>
            </a:r>
            <a:endParaRPr lang="zh-TW" altLang="zh-TW" dirty="0"/>
          </a:p>
          <a:p>
            <a:r>
              <a:rPr lang="en-US" altLang="zh-TW" u="sng" dirty="0">
                <a:hlinkClick r:id="rId2"/>
              </a:rPr>
              <a:t>https://access.redhat.com/security/updates/backporting/</a:t>
            </a:r>
            <a:endParaRPr lang="zh-TW" altLang="zh-TW" dirty="0"/>
          </a:p>
          <a:p>
            <a:endParaRPr lang="en-US" altLang="zh-TW" dirty="0" smtClean="0"/>
          </a:p>
          <a:p>
            <a:pPr marL="342900" lvl="1" indent="-342900">
              <a:buFont typeface="Wingdings 2"/>
              <a:buChar char="ß"/>
            </a:pPr>
            <a:r>
              <a:rPr lang="en-US" altLang="zh-TW" dirty="0"/>
              <a:t>Version openssl-1.0.1e-16.el6_5.7 included a fix </a:t>
            </a:r>
            <a:r>
              <a:rPr lang="en-US" altLang="zh-TW" dirty="0" err="1">
                <a:hlinkClick r:id="rId3"/>
              </a:rPr>
              <a:t>backported</a:t>
            </a:r>
            <a:r>
              <a:rPr lang="en-US" altLang="zh-TW" dirty="0"/>
              <a:t> from openssl-1.0.1g</a:t>
            </a:r>
          </a:p>
          <a:p>
            <a:endParaRPr lang="zh-TW" altLang="zh-TW" dirty="0"/>
          </a:p>
          <a:p>
            <a:r>
              <a:rPr lang="zh-TW" altLang="zh-TW" dirty="0" smtClean="0"/>
              <a:t>簡單</a:t>
            </a:r>
            <a:r>
              <a:rPr lang="zh-TW" altLang="zh-TW" dirty="0"/>
              <a:t>說</a:t>
            </a:r>
            <a:r>
              <a:rPr lang="en-US" altLang="zh-TW" dirty="0"/>
              <a:t>, </a:t>
            </a:r>
            <a:r>
              <a:rPr lang="en-US" altLang="zh-TW" dirty="0" err="1"/>
              <a:t>Redhat</a:t>
            </a:r>
            <a:r>
              <a:rPr lang="en-US" altLang="zh-TW" dirty="0"/>
              <a:t> </a:t>
            </a:r>
            <a:r>
              <a:rPr lang="zh-TW" altLang="zh-TW" dirty="0"/>
              <a:t>為了保持套件之穩定性</a:t>
            </a:r>
            <a:r>
              <a:rPr lang="en-US" altLang="zh-TW" dirty="0"/>
              <a:t>, </a:t>
            </a:r>
            <a:r>
              <a:rPr lang="zh-TW" altLang="zh-TW" dirty="0"/>
              <a:t>不希望新的套件版本除了更新</a:t>
            </a:r>
            <a:r>
              <a:rPr lang="en-US" altLang="zh-TW" dirty="0"/>
              <a:t> bug </a:t>
            </a:r>
            <a:r>
              <a:rPr lang="zh-TW" altLang="zh-TW" dirty="0"/>
              <a:t>外</a:t>
            </a:r>
            <a:r>
              <a:rPr lang="en-US" altLang="zh-TW" dirty="0"/>
              <a:t>,  </a:t>
            </a:r>
            <a:r>
              <a:rPr lang="zh-TW" altLang="zh-TW" dirty="0"/>
              <a:t>還帶來一些可能跟舊版不相容的功能</a:t>
            </a:r>
            <a:r>
              <a:rPr lang="en-US" altLang="zh-TW" dirty="0"/>
              <a:t>, </a:t>
            </a:r>
            <a:r>
              <a:rPr lang="zh-TW" altLang="zh-TW" dirty="0" smtClean="0"/>
              <a:t>因此</a:t>
            </a:r>
            <a:r>
              <a:rPr lang="en-US" altLang="zh-TW" dirty="0" smtClean="0"/>
              <a:t> </a:t>
            </a:r>
            <a:r>
              <a:rPr lang="en-US" altLang="zh-TW" dirty="0" err="1"/>
              <a:t>Radhat</a:t>
            </a:r>
            <a:r>
              <a:rPr lang="en-US" altLang="zh-TW" dirty="0"/>
              <a:t> </a:t>
            </a:r>
            <a:r>
              <a:rPr lang="zh-TW" altLang="zh-TW" dirty="0"/>
              <a:t>會自行修改舊版本的原始程式</a:t>
            </a:r>
            <a:r>
              <a:rPr lang="en-US" altLang="zh-TW" dirty="0"/>
              <a:t>, </a:t>
            </a:r>
            <a:r>
              <a:rPr lang="zh-TW" altLang="zh-TW" dirty="0"/>
              <a:t>僅修補</a:t>
            </a:r>
            <a:r>
              <a:rPr lang="en-US" altLang="zh-TW" dirty="0"/>
              <a:t> bug </a:t>
            </a:r>
            <a:r>
              <a:rPr lang="zh-TW" altLang="zh-TW" dirty="0"/>
              <a:t>的部分</a:t>
            </a:r>
            <a:r>
              <a:rPr lang="en-US" altLang="zh-TW" dirty="0"/>
              <a:t>.</a:t>
            </a:r>
            <a:endParaRPr lang="zh-TW" altLang="zh-TW" dirty="0"/>
          </a:p>
          <a:p>
            <a:r>
              <a:rPr lang="zh-TW" altLang="zh-TW" dirty="0" smtClean="0"/>
              <a:t>所以</a:t>
            </a:r>
            <a:r>
              <a:rPr lang="zh-TW" altLang="zh-TW" dirty="0"/>
              <a:t>不能只看</a:t>
            </a:r>
            <a:r>
              <a:rPr lang="en-US" altLang="zh-TW" dirty="0"/>
              <a:t>  1.0.1e </a:t>
            </a:r>
            <a:r>
              <a:rPr lang="zh-TW" altLang="zh-TW" dirty="0"/>
              <a:t>就判斷是否有漏洞</a:t>
            </a:r>
            <a:r>
              <a:rPr lang="en-US" altLang="zh-TW" dirty="0"/>
              <a:t>, </a:t>
            </a:r>
            <a:r>
              <a:rPr lang="zh-TW" altLang="zh-TW" dirty="0"/>
              <a:t>必須看最後的版本號</a:t>
            </a:r>
            <a:r>
              <a:rPr lang="en-US" altLang="zh-TW" dirty="0"/>
              <a:t>.</a:t>
            </a:r>
            <a:endParaRPr lang="zh-TW" altLang="zh-TW" dirty="0"/>
          </a:p>
          <a:p>
            <a:pPr lvl="1"/>
            <a:r>
              <a:rPr lang="zh-TW" altLang="zh-TW" dirty="0" smtClean="0"/>
              <a:t>例如</a:t>
            </a:r>
            <a:r>
              <a:rPr lang="en-US" altLang="zh-TW" dirty="0"/>
              <a:t>:  </a:t>
            </a:r>
            <a:r>
              <a:rPr lang="zh-TW" altLang="zh-TW" dirty="0"/>
              <a:t>openssl-1.0.1e-16.el6_5.4 – 還有 Heartbleed 漏洞</a:t>
            </a:r>
          </a:p>
          <a:p>
            <a:pPr lvl="1"/>
            <a:r>
              <a:rPr lang="zh-TW" altLang="zh-TW" dirty="0"/>
              <a:t>           openssl-</a:t>
            </a:r>
            <a:r>
              <a:rPr lang="en-US" altLang="zh-TW" dirty="0"/>
              <a:t>1.0.1e-16.el6_5.7 </a:t>
            </a:r>
            <a:r>
              <a:rPr lang="zh-TW" altLang="zh-TW" dirty="0"/>
              <a:t>– 已經修正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7519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Case Study3</a:t>
            </a:r>
            <a:br>
              <a:rPr lang="en-US" altLang="zh-TW" dirty="0" smtClean="0"/>
            </a:br>
            <a:r>
              <a:rPr lang="zh-TW" altLang="en-US" dirty="0" smtClean="0"/>
              <a:t>連網速度緩慢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err="1" smtClean="0"/>
              <a:t>traceroute</a:t>
            </a:r>
            <a:r>
              <a:rPr lang="zh-TW" altLang="en-US" dirty="0" smtClean="0"/>
              <a:t> </a:t>
            </a:r>
            <a:r>
              <a:rPr lang="en-US" altLang="zh-TW" dirty="0" smtClean="0"/>
              <a:t>&amp; MRTG</a:t>
            </a:r>
            <a:endParaRPr lang="zh-TW" altLang="en-US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8066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Nod32 </a:t>
            </a:r>
            <a:r>
              <a:rPr lang="zh-TW" altLang="en-US" dirty="0" smtClean="0"/>
              <a:t>路徑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nod32 </a:t>
            </a:r>
            <a:r>
              <a:rPr lang="zh-TW" altLang="zh-TW" sz="2400" dirty="0"/>
              <a:t>由路徑來看</a:t>
            </a:r>
            <a:r>
              <a:rPr lang="en-US" altLang="zh-TW" sz="2400" dirty="0"/>
              <a:t>, </a:t>
            </a:r>
            <a:r>
              <a:rPr lang="zh-TW" altLang="zh-TW" sz="2400" dirty="0"/>
              <a:t>需經由教育部租用之</a:t>
            </a:r>
            <a:r>
              <a:rPr lang="en-US" altLang="zh-TW" sz="2400" dirty="0"/>
              <a:t> </a:t>
            </a:r>
            <a:r>
              <a:rPr lang="en-US" altLang="zh-TW" sz="2400" dirty="0" err="1"/>
              <a:t>TWGate</a:t>
            </a:r>
            <a:r>
              <a:rPr lang="en-US" altLang="zh-TW" sz="2400" dirty="0"/>
              <a:t> </a:t>
            </a:r>
            <a:r>
              <a:rPr lang="zh-TW" altLang="zh-TW" sz="2400" dirty="0"/>
              <a:t>到香港下載</a:t>
            </a:r>
            <a:r>
              <a:rPr lang="en-US" altLang="zh-TW" sz="2400" dirty="0"/>
              <a:t>, </a:t>
            </a:r>
            <a:r>
              <a:rPr lang="zh-TW" altLang="zh-TW" sz="2400" dirty="0"/>
              <a:t>您可發現</a:t>
            </a:r>
            <a:r>
              <a:rPr lang="en-US" altLang="zh-TW" sz="2400" dirty="0"/>
              <a:t> </a:t>
            </a:r>
            <a:r>
              <a:rPr lang="en-US" altLang="zh-TW" sz="2400" dirty="0" err="1"/>
              <a:t>TWGate</a:t>
            </a:r>
            <a:r>
              <a:rPr lang="en-US" altLang="zh-TW" sz="2400" dirty="0"/>
              <a:t>(5G) </a:t>
            </a:r>
            <a:r>
              <a:rPr lang="zh-TW" altLang="zh-TW" sz="2400" dirty="0"/>
              <a:t>下載頻寬幾乎全天皆是滿載</a:t>
            </a:r>
            <a:r>
              <a:rPr lang="en-US" altLang="zh-TW" sz="2400" dirty="0"/>
              <a:t>, </a:t>
            </a:r>
            <a:r>
              <a:rPr lang="zh-TW" altLang="zh-TW" sz="2400" dirty="0"/>
              <a:t>因此慢速是可以理解的</a:t>
            </a:r>
            <a:r>
              <a:rPr lang="en-US" altLang="zh-TW" sz="2400" dirty="0"/>
              <a:t>.</a:t>
            </a:r>
            <a:endParaRPr lang="zh-TW" altLang="zh-TW" sz="2400" dirty="0"/>
          </a:p>
          <a:p>
            <a:r>
              <a:rPr lang="en-US" altLang="zh-TW" sz="2400" dirty="0"/>
              <a:t>  C:\&gt;tracert </a:t>
            </a:r>
            <a:r>
              <a:rPr lang="en-US" altLang="zh-TW" sz="2400" u="sng" dirty="0">
                <a:hlinkClick r:id="rId2"/>
              </a:rPr>
              <a:t>www.eset.tw</a:t>
            </a:r>
            <a:endParaRPr lang="zh-TW" altLang="zh-TW" sz="2400" dirty="0"/>
          </a:p>
          <a:p>
            <a:r>
              <a:rPr lang="en-US" altLang="zh-TW" sz="2400" dirty="0"/>
              <a:t>  </a:t>
            </a:r>
            <a:r>
              <a:rPr lang="zh-TW" altLang="zh-TW" sz="2400" dirty="0"/>
              <a:t>追蹤 </a:t>
            </a:r>
            <a:r>
              <a:rPr lang="en-US" altLang="zh-TW" sz="2400" u="sng" dirty="0">
                <a:hlinkClick r:id="rId2"/>
              </a:rPr>
              <a:t>www.eset.tw</a:t>
            </a:r>
            <a:r>
              <a:rPr lang="en-US" altLang="zh-TW" sz="2400" dirty="0"/>
              <a:t> [162.159.249.135] </a:t>
            </a:r>
            <a:r>
              <a:rPr lang="zh-TW" altLang="zh-TW" sz="2400" dirty="0"/>
              <a:t>的路由</a:t>
            </a:r>
            <a:r>
              <a:rPr lang="en-US" altLang="zh-TW" sz="2400" dirty="0"/>
              <a:t>:</a:t>
            </a:r>
            <a:endParaRPr lang="zh-TW" altLang="zh-TW" sz="2400" dirty="0"/>
          </a:p>
          <a:p>
            <a:r>
              <a:rPr lang="en-US" altLang="zh-TW" sz="1600" dirty="0" smtClean="0"/>
              <a:t>1</a:t>
            </a:r>
            <a:r>
              <a:rPr lang="en-US" altLang="zh-TW" sz="1600" dirty="0"/>
              <a:t>    &lt;1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 &lt;1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</a:t>
            </a:r>
            <a:r>
              <a:rPr lang="en-US" altLang="zh-TW" sz="1600" dirty="0" smtClean="0"/>
              <a:t>gateway163-16.ntu.edu.tw </a:t>
            </a:r>
            <a:r>
              <a:rPr lang="en-US" altLang="zh-TW" sz="1600" dirty="0"/>
              <a:t>[163.28.16.254]</a:t>
            </a:r>
            <a:endParaRPr lang="zh-TW" altLang="zh-TW" sz="1600" dirty="0"/>
          </a:p>
          <a:p>
            <a:r>
              <a:rPr lang="en-US" altLang="zh-TW" sz="1600" dirty="0" smtClean="0"/>
              <a:t>2</a:t>
            </a:r>
            <a:r>
              <a:rPr lang="en-US" altLang="zh-TW" sz="1600" dirty="0"/>
              <a:t>    10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 11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</a:t>
            </a:r>
            <a:r>
              <a:rPr lang="en-US" altLang="zh-TW" sz="1600" dirty="0" smtClean="0"/>
              <a:t>bb-MOE-TWAREN.TANet.edu.tw </a:t>
            </a:r>
            <a:r>
              <a:rPr lang="en-US" altLang="zh-TW" sz="1600" dirty="0"/>
              <a:t>[192.83.196.111]  -&gt; </a:t>
            </a:r>
            <a:r>
              <a:rPr lang="zh-TW" altLang="zh-TW" sz="1600" dirty="0"/>
              <a:t>教育部</a:t>
            </a:r>
          </a:p>
          <a:p>
            <a:r>
              <a:rPr lang="en-US" altLang="zh-TW" sz="1600" dirty="0" smtClean="0"/>
              <a:t>3</a:t>
            </a:r>
            <a:r>
              <a:rPr lang="en-US" altLang="zh-TW" sz="1600" dirty="0"/>
              <a:t>     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  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  </a:t>
            </a:r>
            <a:r>
              <a:rPr lang="en-US" altLang="zh-TW" sz="1600" dirty="0" smtClean="0"/>
              <a:t>Internet-TWASR-TANet.edu.tw </a:t>
            </a:r>
            <a:r>
              <a:rPr lang="en-US" altLang="zh-TW" sz="1600" dirty="0"/>
              <a:t>[203.72.43.10]    -&gt; </a:t>
            </a:r>
            <a:r>
              <a:rPr lang="zh-TW" altLang="zh-TW" sz="1600" dirty="0"/>
              <a:t>教育部</a:t>
            </a:r>
          </a:p>
          <a:p>
            <a:r>
              <a:rPr lang="en-US" altLang="zh-TW" sz="1600" dirty="0" smtClean="0"/>
              <a:t>4</a:t>
            </a:r>
            <a:r>
              <a:rPr lang="en-US" altLang="zh-TW" sz="1600" dirty="0"/>
              <a:t>     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  1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  </a:t>
            </a:r>
            <a:r>
              <a:rPr lang="en-US" altLang="zh-TW" sz="1600" dirty="0" smtClean="0"/>
              <a:t>45-61-41-175.TWGATE-IP.twgate.net </a:t>
            </a:r>
            <a:r>
              <a:rPr lang="en-US" altLang="zh-TW" sz="1600" dirty="0"/>
              <a:t>[175.41.61.45] -&gt; TWGATE</a:t>
            </a:r>
            <a:endParaRPr lang="zh-TW" altLang="zh-TW" sz="1600" dirty="0"/>
          </a:p>
          <a:p>
            <a:r>
              <a:rPr lang="en-US" altLang="zh-TW" sz="1600" dirty="0" smtClean="0"/>
              <a:t>5</a:t>
            </a:r>
            <a:r>
              <a:rPr lang="en-US" altLang="zh-TW" sz="1600" dirty="0"/>
              <a:t>    23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 26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</a:t>
            </a:r>
            <a:r>
              <a:rPr lang="en-US" altLang="zh-TW" sz="1600" dirty="0" smtClean="0"/>
              <a:t>54-60-41-175.TWGATE-IP.twgate.net </a:t>
            </a:r>
            <a:r>
              <a:rPr lang="en-US" altLang="zh-TW" sz="1600" dirty="0"/>
              <a:t>[175.41.60.54] -&gt; TWGATE</a:t>
            </a:r>
            <a:endParaRPr lang="zh-TW" altLang="zh-TW" sz="1600" dirty="0"/>
          </a:p>
          <a:p>
            <a:r>
              <a:rPr lang="en-US" altLang="zh-TW" sz="1600" dirty="0" smtClean="0"/>
              <a:t>6</a:t>
            </a:r>
            <a:r>
              <a:rPr lang="en-US" altLang="zh-TW" sz="1600" dirty="0"/>
              <a:t>    32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 29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</a:t>
            </a:r>
            <a:r>
              <a:rPr lang="en-US" altLang="zh-TW" sz="1600" dirty="0" smtClean="0"/>
              <a:t>103.22.203.26</a:t>
            </a:r>
            <a:r>
              <a:rPr lang="en-US" altLang="zh-TW" sz="1600" dirty="0"/>
              <a:t>       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-&gt; </a:t>
            </a:r>
            <a:r>
              <a:rPr lang="zh-TW" altLang="zh-TW" sz="1600" dirty="0"/>
              <a:t>香港</a:t>
            </a:r>
          </a:p>
          <a:p>
            <a:r>
              <a:rPr lang="en-US" altLang="zh-TW" sz="1600" dirty="0" smtClean="0"/>
              <a:t>7</a:t>
            </a:r>
            <a:r>
              <a:rPr lang="en-US" altLang="zh-TW" sz="1600" dirty="0"/>
              <a:t>    25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  25 </a:t>
            </a:r>
            <a:r>
              <a:rPr lang="en-US" altLang="zh-TW" sz="1600" dirty="0" err="1"/>
              <a:t>ms</a:t>
            </a:r>
            <a:r>
              <a:rPr lang="en-US" altLang="zh-TW" sz="1600" dirty="0"/>
              <a:t>  </a:t>
            </a:r>
            <a:r>
              <a:rPr lang="en-US" altLang="zh-TW" sz="1600" dirty="0" smtClean="0"/>
              <a:t>162.159.249.135</a:t>
            </a:r>
            <a:endParaRPr lang="zh-TW" altLang="zh-TW" sz="1600" dirty="0"/>
          </a:p>
          <a:p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86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教育部 </a:t>
            </a:r>
            <a:r>
              <a:rPr lang="en-US" altLang="zh-TW" dirty="0" err="1" smtClean="0"/>
              <a:t>TWGate</a:t>
            </a:r>
            <a:r>
              <a:rPr lang="zh-TW" altLang="en-US" dirty="0" smtClean="0"/>
              <a:t>流量圖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95625"/>
            <a:ext cx="54864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5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Teamviewer</a:t>
            </a:r>
            <a:r>
              <a:rPr lang="zh-TW" altLang="en-US" dirty="0" smtClean="0"/>
              <a:t> </a:t>
            </a:r>
            <a:r>
              <a:rPr lang="zh-TW" altLang="en-US" dirty="0"/>
              <a:t>路徑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zh-TW" dirty="0"/>
              <a:t> </a:t>
            </a:r>
            <a:r>
              <a:rPr lang="en-US" altLang="zh-TW" dirty="0" err="1"/>
              <a:t>teamviewer</a:t>
            </a:r>
            <a:r>
              <a:rPr lang="en-US" altLang="zh-TW" dirty="0"/>
              <a:t> </a:t>
            </a:r>
            <a:r>
              <a:rPr lang="zh-TW" altLang="zh-TW" dirty="0"/>
              <a:t>是經由</a:t>
            </a:r>
            <a:r>
              <a:rPr lang="en-US" altLang="zh-TW" dirty="0"/>
              <a:t> STM-16</a:t>
            </a:r>
            <a:r>
              <a:rPr lang="zh-TW" altLang="zh-TW" dirty="0"/>
              <a:t>跨國海纜電路</a:t>
            </a:r>
            <a:r>
              <a:rPr lang="en-US" altLang="zh-TW" dirty="0"/>
              <a:t>, </a:t>
            </a:r>
            <a:r>
              <a:rPr lang="zh-TW" altLang="zh-TW" dirty="0"/>
              <a:t>我測試大約有</a:t>
            </a:r>
            <a:r>
              <a:rPr lang="en-US" altLang="zh-TW" dirty="0"/>
              <a:t> 100 </a:t>
            </a:r>
            <a:r>
              <a:rPr lang="en-US" altLang="zh-TW" dirty="0" err="1"/>
              <a:t>KBps</a:t>
            </a:r>
            <a:r>
              <a:rPr lang="en-US" altLang="zh-TW" dirty="0"/>
              <a:t>, </a:t>
            </a:r>
            <a:r>
              <a:rPr lang="zh-TW" altLang="zh-TW" dirty="0"/>
              <a:t>雖然</a:t>
            </a:r>
            <a:r>
              <a:rPr lang="en-US" altLang="zh-TW" dirty="0"/>
              <a:t> 5G </a:t>
            </a:r>
            <a:r>
              <a:rPr lang="zh-TW" altLang="zh-TW" dirty="0"/>
              <a:t>頻寬未用完</a:t>
            </a:r>
            <a:r>
              <a:rPr lang="en-US" altLang="zh-TW" dirty="0"/>
              <a:t>, </a:t>
            </a:r>
            <a:r>
              <a:rPr lang="zh-TW" altLang="zh-TW" dirty="0"/>
              <a:t>但因為中間經過許多美國之</a:t>
            </a:r>
            <a:r>
              <a:rPr lang="en-US" altLang="zh-TW" dirty="0"/>
              <a:t> ISP </a:t>
            </a:r>
            <a:r>
              <a:rPr lang="zh-TW" altLang="zh-TW" dirty="0"/>
              <a:t>線路</a:t>
            </a:r>
            <a:r>
              <a:rPr lang="en-US" altLang="zh-TW" dirty="0"/>
              <a:t>, </a:t>
            </a:r>
            <a:r>
              <a:rPr lang="zh-TW" altLang="zh-TW" dirty="0"/>
              <a:t>因此頻寬無法保證</a:t>
            </a:r>
            <a:r>
              <a:rPr lang="en-US" altLang="zh-TW" dirty="0"/>
              <a:t>.</a:t>
            </a:r>
            <a:endParaRPr lang="zh-TW" altLang="zh-TW" dirty="0"/>
          </a:p>
          <a:p>
            <a:r>
              <a:rPr lang="en-US" altLang="zh-TW" dirty="0"/>
              <a:t>C:\&gt;tracert </a:t>
            </a:r>
            <a:r>
              <a:rPr lang="en-US" altLang="zh-TW" u="sng" dirty="0">
                <a:hlinkClick r:id="rId2"/>
              </a:rPr>
              <a:t>www.teamviewer.com</a:t>
            </a:r>
            <a:endParaRPr lang="zh-TW" altLang="zh-TW" dirty="0"/>
          </a:p>
          <a:p>
            <a:r>
              <a:rPr lang="en-US" altLang="zh-TW" dirty="0"/>
              <a:t>   </a:t>
            </a:r>
            <a:r>
              <a:rPr lang="zh-TW" altLang="zh-TW" dirty="0"/>
              <a:t>追蹤 </a:t>
            </a:r>
            <a:r>
              <a:rPr lang="en-US" altLang="zh-TW" u="sng" dirty="0">
                <a:hlinkClick r:id="rId2"/>
              </a:rPr>
              <a:t>www.teamviewer.com</a:t>
            </a:r>
            <a:r>
              <a:rPr lang="en-US" altLang="zh-TW" dirty="0"/>
              <a:t> [46.163.100.220] </a:t>
            </a:r>
            <a:r>
              <a:rPr lang="zh-TW" altLang="zh-TW" dirty="0"/>
              <a:t>的路由</a:t>
            </a:r>
            <a:r>
              <a:rPr lang="en-US" altLang="zh-TW" dirty="0"/>
              <a:t>:</a:t>
            </a:r>
            <a:endParaRPr lang="zh-TW" altLang="zh-TW" dirty="0"/>
          </a:p>
          <a:p>
            <a:r>
              <a:rPr lang="en-US" altLang="zh-TW" dirty="0" smtClean="0"/>
              <a:t>1</a:t>
            </a:r>
            <a:r>
              <a:rPr lang="en-US" altLang="zh-TW" dirty="0"/>
              <a:t>     1 </a:t>
            </a:r>
            <a:r>
              <a:rPr lang="en-US" altLang="zh-TW" dirty="0" err="1"/>
              <a:t>ms</a:t>
            </a:r>
            <a:r>
              <a:rPr lang="en-US" altLang="zh-TW" dirty="0"/>
              <a:t>    &lt;1 </a:t>
            </a:r>
            <a:r>
              <a:rPr lang="en-US" altLang="zh-TW" dirty="0" err="1"/>
              <a:t>ms</a:t>
            </a:r>
            <a:r>
              <a:rPr lang="en-US" altLang="zh-TW" dirty="0"/>
              <a:t>   </a:t>
            </a:r>
            <a:r>
              <a:rPr lang="en-US" altLang="zh-TW" dirty="0" smtClean="0"/>
              <a:t>gateway163-16.ntu.edu.tw </a:t>
            </a:r>
            <a:r>
              <a:rPr lang="en-US" altLang="zh-TW" dirty="0"/>
              <a:t>[163.28.16.254]</a:t>
            </a:r>
            <a:endParaRPr lang="zh-TW" altLang="zh-TW" dirty="0"/>
          </a:p>
          <a:p>
            <a:r>
              <a:rPr lang="en-US" altLang="zh-TW" dirty="0" smtClean="0"/>
              <a:t>2</a:t>
            </a:r>
            <a:r>
              <a:rPr lang="en-US" altLang="zh-TW" dirty="0"/>
              <a:t>     1 </a:t>
            </a:r>
            <a:r>
              <a:rPr lang="en-US" altLang="zh-TW" dirty="0" err="1"/>
              <a:t>ms</a:t>
            </a:r>
            <a:r>
              <a:rPr lang="en-US" altLang="zh-TW" dirty="0"/>
              <a:t>    &lt;1 </a:t>
            </a:r>
            <a:r>
              <a:rPr lang="en-US" altLang="zh-TW" dirty="0" err="1"/>
              <a:t>ms</a:t>
            </a:r>
            <a:r>
              <a:rPr lang="en-US" altLang="zh-TW" dirty="0"/>
              <a:t>   </a:t>
            </a:r>
            <a:r>
              <a:rPr lang="en-US" altLang="zh-TW" dirty="0" smtClean="0"/>
              <a:t>bb-MOE-TWAREN.TANet.edu.tw </a:t>
            </a:r>
            <a:r>
              <a:rPr lang="en-US" altLang="zh-TW" dirty="0"/>
              <a:t>[192.83.196.111] -&gt; </a:t>
            </a:r>
            <a:r>
              <a:rPr lang="zh-TW" altLang="zh-TW" dirty="0"/>
              <a:t>教育部</a:t>
            </a:r>
          </a:p>
          <a:p>
            <a:r>
              <a:rPr lang="en-US" altLang="zh-TW" dirty="0" smtClean="0"/>
              <a:t>3</a:t>
            </a:r>
            <a:r>
              <a:rPr lang="en-US" altLang="zh-TW" dirty="0"/>
              <a:t>     1 </a:t>
            </a:r>
            <a:r>
              <a:rPr lang="en-US" altLang="zh-TW" dirty="0" err="1"/>
              <a:t>ms</a:t>
            </a:r>
            <a:r>
              <a:rPr lang="en-US" altLang="zh-TW" dirty="0"/>
              <a:t>     1 </a:t>
            </a:r>
            <a:r>
              <a:rPr lang="en-US" altLang="zh-TW" dirty="0" err="1"/>
              <a:t>ms</a:t>
            </a:r>
            <a:r>
              <a:rPr lang="en-US" altLang="zh-TW" dirty="0"/>
              <a:t>    </a:t>
            </a:r>
            <a:r>
              <a:rPr lang="en-US" altLang="zh-TW" dirty="0" smtClean="0"/>
              <a:t>Internet-TWASR-TANet.edu.tw </a:t>
            </a:r>
            <a:r>
              <a:rPr lang="en-US" altLang="zh-TW" dirty="0"/>
              <a:t>[203.72.43.10] -&gt; </a:t>
            </a:r>
            <a:r>
              <a:rPr lang="zh-TW" altLang="zh-TW" dirty="0"/>
              <a:t>教育部</a:t>
            </a:r>
          </a:p>
          <a:p>
            <a:r>
              <a:rPr lang="en-US" altLang="zh-TW" dirty="0" smtClean="0"/>
              <a:t>4</a:t>
            </a:r>
            <a:r>
              <a:rPr lang="en-US" altLang="zh-TW" dirty="0"/>
              <a:t>   134 </a:t>
            </a:r>
            <a:r>
              <a:rPr lang="en-US" altLang="zh-TW" dirty="0" err="1"/>
              <a:t>ms</a:t>
            </a:r>
            <a:r>
              <a:rPr lang="en-US" altLang="zh-TW" dirty="0"/>
              <a:t>     *      </a:t>
            </a:r>
            <a:r>
              <a:rPr lang="en-US" altLang="zh-TW" dirty="0" smtClean="0"/>
              <a:t> </a:t>
            </a:r>
            <a:r>
              <a:rPr lang="en-US" altLang="zh-TW" dirty="0"/>
              <a:t>Internet-STM16-USAASR-TANet.edu.tw [203.72.43.18] -&gt; </a:t>
            </a:r>
            <a:r>
              <a:rPr lang="zh-TW" altLang="zh-TW" dirty="0" smtClean="0"/>
              <a:t>跨國</a:t>
            </a:r>
            <a:r>
              <a:rPr lang="zh-TW" altLang="zh-TW" dirty="0"/>
              <a:t>海纜電路</a:t>
            </a:r>
            <a:r>
              <a:rPr lang="en-US" altLang="zh-TW" dirty="0"/>
              <a:t>  </a:t>
            </a:r>
            <a:endParaRPr lang="zh-TW" altLang="zh-TW" dirty="0"/>
          </a:p>
          <a:p>
            <a:r>
              <a:rPr lang="en-US" altLang="zh-TW" dirty="0" smtClean="0"/>
              <a:t>5</a:t>
            </a:r>
            <a:r>
              <a:rPr lang="en-US" altLang="zh-TW" dirty="0"/>
              <a:t>   133 </a:t>
            </a:r>
            <a:r>
              <a:rPr lang="en-US" altLang="zh-TW" dirty="0" err="1"/>
              <a:t>ms</a:t>
            </a:r>
            <a:r>
              <a:rPr lang="en-US" altLang="zh-TW" dirty="0"/>
              <a:t>   132 </a:t>
            </a:r>
            <a:r>
              <a:rPr lang="en-US" altLang="zh-TW" dirty="0" err="1"/>
              <a:t>ms</a:t>
            </a:r>
            <a:r>
              <a:rPr lang="en-US" altLang="zh-TW" dirty="0"/>
              <a:t>   xe-4-3-3.edge1.SanJose2.Level3.net [4.28.172.65]</a:t>
            </a:r>
            <a:endParaRPr lang="zh-TW" altLang="zh-TW" dirty="0"/>
          </a:p>
          <a:p>
            <a:r>
              <a:rPr lang="en-US" altLang="zh-TW" dirty="0" smtClean="0"/>
              <a:t>6</a:t>
            </a:r>
            <a:r>
              <a:rPr lang="en-US" altLang="zh-TW" dirty="0"/>
              <a:t>   132 </a:t>
            </a:r>
            <a:r>
              <a:rPr lang="en-US" altLang="zh-TW" dirty="0" err="1"/>
              <a:t>ms</a:t>
            </a:r>
            <a:r>
              <a:rPr lang="en-US" altLang="zh-TW" dirty="0"/>
              <a:t>   133 </a:t>
            </a:r>
            <a:r>
              <a:rPr lang="en-US" altLang="zh-TW" dirty="0" err="1"/>
              <a:t>ms</a:t>
            </a:r>
            <a:r>
              <a:rPr lang="en-US" altLang="zh-TW" dirty="0"/>
              <a:t>  </a:t>
            </a:r>
            <a:r>
              <a:rPr lang="en-US" altLang="zh-TW" dirty="0" smtClean="0"/>
              <a:t> </a:t>
            </a:r>
            <a:r>
              <a:rPr lang="en-US" altLang="zh-TW" dirty="0"/>
              <a:t>ae-3-80.edge2.SanJose3.Level3.net [4.69.152.145]</a:t>
            </a:r>
            <a:endParaRPr lang="zh-TW" altLang="zh-TW" dirty="0"/>
          </a:p>
          <a:p>
            <a:r>
              <a:rPr lang="en-US" altLang="zh-TW" dirty="0" smtClean="0"/>
              <a:t>7</a:t>
            </a:r>
            <a:r>
              <a:rPr lang="en-US" altLang="zh-TW" dirty="0"/>
              <a:t>   133 </a:t>
            </a:r>
            <a:r>
              <a:rPr lang="en-US" altLang="zh-TW" dirty="0" err="1"/>
              <a:t>ms</a:t>
            </a:r>
            <a:r>
              <a:rPr lang="en-US" altLang="zh-TW" dirty="0"/>
              <a:t>   133 </a:t>
            </a:r>
            <a:r>
              <a:rPr lang="en-US" altLang="zh-TW" dirty="0" err="1"/>
              <a:t>ms</a:t>
            </a:r>
            <a:r>
              <a:rPr lang="en-US" altLang="zh-TW" dirty="0"/>
              <a:t>  </a:t>
            </a:r>
            <a:r>
              <a:rPr lang="en-US" altLang="zh-TW" dirty="0" smtClean="0"/>
              <a:t> </a:t>
            </a:r>
            <a:r>
              <a:rPr lang="en-US" altLang="zh-TW" dirty="0"/>
              <a:t>sjo-bb1-link.telia.net [213.248.98.29]</a:t>
            </a:r>
            <a:endParaRPr lang="zh-TW" altLang="zh-TW" dirty="0"/>
          </a:p>
          <a:p>
            <a:r>
              <a:rPr lang="en-US" altLang="zh-TW" dirty="0" smtClean="0"/>
              <a:t>8</a:t>
            </a:r>
            <a:r>
              <a:rPr lang="en-US" altLang="zh-TW" dirty="0"/>
              <a:t>   207 </a:t>
            </a:r>
            <a:r>
              <a:rPr lang="en-US" altLang="zh-TW" dirty="0" err="1"/>
              <a:t>ms</a:t>
            </a:r>
            <a:r>
              <a:rPr lang="en-US" altLang="zh-TW" dirty="0"/>
              <a:t>   207 </a:t>
            </a:r>
            <a:r>
              <a:rPr lang="en-US" altLang="zh-TW" dirty="0" err="1"/>
              <a:t>ms</a:t>
            </a:r>
            <a:r>
              <a:rPr lang="en-US" altLang="zh-TW" dirty="0"/>
              <a:t>   </a:t>
            </a:r>
            <a:r>
              <a:rPr lang="en-US" altLang="zh-TW" dirty="0" smtClean="0"/>
              <a:t>ash-bb4-link.telia.net </a:t>
            </a:r>
            <a:r>
              <a:rPr lang="en-US" altLang="zh-TW" dirty="0"/>
              <a:t>[80.91.248.189]</a:t>
            </a:r>
            <a:endParaRPr lang="zh-TW" altLang="zh-TW" dirty="0"/>
          </a:p>
          <a:p>
            <a:r>
              <a:rPr lang="en-US" altLang="zh-TW" dirty="0" smtClean="0"/>
              <a:t>9</a:t>
            </a:r>
            <a:r>
              <a:rPr lang="en-US" altLang="zh-TW" dirty="0"/>
              <a:t>   291 </a:t>
            </a:r>
            <a:r>
              <a:rPr lang="en-US" altLang="zh-TW" dirty="0" err="1"/>
              <a:t>ms</a:t>
            </a:r>
            <a:r>
              <a:rPr lang="en-US" altLang="zh-TW" dirty="0"/>
              <a:t>   299 </a:t>
            </a:r>
            <a:r>
              <a:rPr lang="en-US" altLang="zh-TW" dirty="0" err="1"/>
              <a:t>ms</a:t>
            </a:r>
            <a:r>
              <a:rPr lang="en-US" altLang="zh-TW" dirty="0"/>
              <a:t>   </a:t>
            </a:r>
            <a:r>
              <a:rPr lang="en-US" altLang="zh-TW" dirty="0" smtClean="0"/>
              <a:t>hbg-bb2-link.telia.net </a:t>
            </a:r>
            <a:r>
              <a:rPr lang="en-US" altLang="zh-TW" dirty="0"/>
              <a:t>[213.155.131.248]</a:t>
            </a:r>
            <a:endParaRPr lang="zh-TW" altLang="zh-TW" dirty="0"/>
          </a:p>
          <a:p>
            <a:r>
              <a:rPr lang="en-US" altLang="zh-TW" dirty="0" smtClean="0"/>
              <a:t>10</a:t>
            </a:r>
            <a:r>
              <a:rPr lang="en-US" altLang="zh-TW" dirty="0"/>
              <a:t>   296 </a:t>
            </a:r>
            <a:r>
              <a:rPr lang="en-US" altLang="zh-TW" dirty="0" err="1"/>
              <a:t>ms</a:t>
            </a:r>
            <a:r>
              <a:rPr lang="en-US" altLang="zh-TW" dirty="0"/>
              <a:t>   291 </a:t>
            </a:r>
            <a:r>
              <a:rPr lang="en-US" altLang="zh-TW" dirty="0" err="1"/>
              <a:t>ms</a:t>
            </a:r>
            <a:r>
              <a:rPr lang="en-US" altLang="zh-TW" dirty="0"/>
              <a:t>  </a:t>
            </a:r>
            <a:r>
              <a:rPr lang="en-US" altLang="zh-TW" dirty="0" smtClean="0"/>
              <a:t>koln-b1-link.telia.net </a:t>
            </a:r>
            <a:r>
              <a:rPr lang="en-US" altLang="zh-TW" dirty="0"/>
              <a:t>[80.91.247.249]</a:t>
            </a:r>
            <a:endParaRPr lang="zh-TW" altLang="zh-TW" dirty="0"/>
          </a:p>
          <a:p>
            <a:r>
              <a:rPr lang="en-US" altLang="zh-TW" dirty="0"/>
              <a:t>11   302 </a:t>
            </a:r>
            <a:r>
              <a:rPr lang="en-US" altLang="zh-TW" dirty="0" err="1"/>
              <a:t>ms</a:t>
            </a:r>
            <a:r>
              <a:rPr lang="en-US" altLang="zh-TW" dirty="0"/>
              <a:t>   291 </a:t>
            </a:r>
            <a:r>
              <a:rPr lang="en-US" altLang="zh-TW" dirty="0" err="1"/>
              <a:t>ms</a:t>
            </a:r>
            <a:r>
              <a:rPr lang="en-US" altLang="zh-TW" dirty="0"/>
              <a:t>   </a:t>
            </a:r>
            <a:r>
              <a:rPr lang="en-US" altLang="zh-TW" dirty="0" smtClean="0"/>
              <a:t>host-ic-301144-koln-b1.c.telia.net </a:t>
            </a:r>
            <a:r>
              <a:rPr lang="en-US" altLang="zh-TW" dirty="0"/>
              <a:t>[213.155.141.46]</a:t>
            </a:r>
            <a:endParaRPr lang="zh-TW" altLang="zh-TW" dirty="0"/>
          </a:p>
          <a:p>
            <a:r>
              <a:rPr lang="en-US" altLang="zh-TW" dirty="0"/>
              <a:t>12   313 </a:t>
            </a:r>
            <a:r>
              <a:rPr lang="en-US" altLang="zh-TW" dirty="0" err="1"/>
              <a:t>ms</a:t>
            </a:r>
            <a:r>
              <a:rPr lang="en-US" altLang="zh-TW" dirty="0"/>
              <a:t>   292 </a:t>
            </a:r>
            <a:r>
              <a:rPr lang="en-US" altLang="zh-TW" dirty="0" err="1"/>
              <a:t>ms</a:t>
            </a:r>
            <a:r>
              <a:rPr lang="en-US" altLang="zh-TW" dirty="0"/>
              <a:t>   </a:t>
            </a:r>
            <a:r>
              <a:rPr lang="en-US" altLang="zh-TW" dirty="0" smtClean="0"/>
              <a:t>xe-0-1-0.dr-master.r1.cgn3.he-core.de </a:t>
            </a:r>
            <a:r>
              <a:rPr lang="en-US" altLang="zh-TW" dirty="0"/>
              <a:t>[176.28.4.14]</a:t>
            </a:r>
            <a:endParaRPr lang="zh-TW" altLang="zh-TW" dirty="0"/>
          </a:p>
          <a:p>
            <a:r>
              <a:rPr lang="en-US" altLang="zh-TW" dirty="0"/>
              <a:t>13   291 </a:t>
            </a:r>
            <a:r>
              <a:rPr lang="en-US" altLang="zh-TW" dirty="0" err="1"/>
              <a:t>ms</a:t>
            </a:r>
            <a:r>
              <a:rPr lang="en-US" altLang="zh-TW" dirty="0"/>
              <a:t>   292 </a:t>
            </a:r>
            <a:r>
              <a:rPr lang="en-US" altLang="zh-TW" dirty="0" err="1"/>
              <a:t>ms</a:t>
            </a:r>
            <a:r>
              <a:rPr lang="en-US" altLang="zh-TW" dirty="0"/>
              <a:t>   </a:t>
            </a:r>
            <a:r>
              <a:rPr lang="en-US" altLang="zh-TW" u="sng" dirty="0" smtClean="0">
                <a:hlinkClick r:id="rId2"/>
              </a:rPr>
              <a:t>www.teamviewer.com</a:t>
            </a:r>
            <a:r>
              <a:rPr lang="en-US" altLang="zh-TW" dirty="0" smtClean="0"/>
              <a:t> </a:t>
            </a:r>
            <a:r>
              <a:rPr lang="en-US" altLang="zh-TW" dirty="0"/>
              <a:t>[46.163.100.220]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946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會議議程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465577"/>
              </p:ext>
            </p:extLst>
          </p:nvPr>
        </p:nvGraphicFramePr>
        <p:xfrm>
          <a:off x="1403648" y="1844824"/>
          <a:ext cx="6572007" cy="3786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1944216"/>
                <a:gridCol w="2899599"/>
              </a:tblGrid>
              <a:tr h="330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項目</a:t>
                      </a:r>
                      <a:r>
                        <a:rPr lang="zh-TW" sz="1400" dirty="0">
                          <a:effectLst/>
                        </a:rPr>
                        <a:t> 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主持人／報告人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zh-TW" sz="1600" dirty="0">
                          <a:effectLst/>
                        </a:rPr>
                        <a:t>報</a:t>
                      </a:r>
                      <a:r>
                        <a:rPr lang="en-US" sz="1600" dirty="0">
                          <a:effectLst/>
                        </a:rPr>
                        <a:t>   </a:t>
                      </a:r>
                      <a:r>
                        <a:rPr lang="zh-TW" sz="1600" dirty="0">
                          <a:effectLst/>
                        </a:rPr>
                        <a:t>告</a:t>
                      </a:r>
                      <a:r>
                        <a:rPr lang="en-US" sz="1600" dirty="0">
                          <a:effectLst/>
                        </a:rPr>
                        <a:t>   </a:t>
                      </a:r>
                      <a:r>
                        <a:rPr lang="zh-TW" sz="1600" dirty="0">
                          <a:effectLst/>
                        </a:rPr>
                        <a:t>內</a:t>
                      </a:r>
                      <a:r>
                        <a:rPr lang="en-US" sz="1600" dirty="0">
                          <a:effectLst/>
                        </a:rPr>
                        <a:t>   </a:t>
                      </a:r>
                      <a:r>
                        <a:rPr lang="zh-TW" sz="1600" dirty="0">
                          <a:effectLst/>
                        </a:rPr>
                        <a:t>容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30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主席報告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林組長宗男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3018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業務報告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 smtClean="0">
                          <a:effectLst/>
                        </a:rPr>
                        <a:t>游子興</a:t>
                      </a:r>
                      <a:endParaRPr lang="en-US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1600" dirty="0" smtClean="0">
                          <a:effectLst/>
                        </a:rPr>
                        <a:t>游忠憲</a:t>
                      </a:r>
                      <a:endParaRPr lang="zh-TW" alt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區網管理營運業務</a:t>
                      </a:r>
                      <a:r>
                        <a:rPr lang="zh-TW" sz="1600" dirty="0" smtClean="0">
                          <a:effectLst/>
                        </a:rPr>
                        <a:t>報告</a:t>
                      </a:r>
                      <a:endParaRPr lang="en-US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  <a:latin typeface="新細明體"/>
                          <a:cs typeface="新細明體"/>
                        </a:rPr>
                        <a:t>資安通報演練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3018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dirty="0" smtClean="0">
                          <a:effectLst/>
                        </a:rPr>
                        <a:t>李美雯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</a:rPr>
                        <a:t>資安 </a:t>
                      </a:r>
                      <a:r>
                        <a:rPr lang="en-US" altLang="zh-TW" sz="1600" dirty="0" smtClean="0">
                          <a:effectLst/>
                        </a:rPr>
                        <a:t>Case Study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1258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經驗分享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</a:rPr>
                        <a:t>邵喻美</a:t>
                      </a:r>
                      <a:endParaRPr lang="zh-TW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1600" dirty="0" smtClean="0">
                          <a:effectLst/>
                        </a:rPr>
                        <a:t>游子興</a:t>
                      </a:r>
                      <a:endParaRPr lang="en-US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</a:rPr>
                        <a:t>蔡慧貞</a:t>
                      </a:r>
                      <a:r>
                        <a:rPr lang="en-US" altLang="zh-TW" sz="1600" dirty="0" smtClean="0">
                          <a:effectLst/>
                        </a:rPr>
                        <a:t>(</a:t>
                      </a:r>
                      <a:r>
                        <a:rPr lang="zh-TW" altLang="en-US" sz="1600" dirty="0" smtClean="0">
                          <a:effectLst/>
                        </a:rPr>
                        <a:t>台北海洋技術學院</a:t>
                      </a:r>
                      <a:r>
                        <a:rPr lang="en-US" altLang="zh-TW" sz="1600" dirty="0" smtClean="0">
                          <a:effectLst/>
                        </a:rPr>
                        <a:t>)</a:t>
                      </a:r>
                      <a:endParaRPr lang="zh-TW" sz="1600" dirty="0">
                        <a:effectLst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effectLst/>
                        </a:rPr>
                        <a:t>1.</a:t>
                      </a:r>
                      <a:r>
                        <a:rPr lang="zh-TW" altLang="en-US" sz="1600" dirty="0" smtClean="0">
                          <a:effectLst/>
                        </a:rPr>
                        <a:t>台大雲端建置經驗分享</a:t>
                      </a:r>
                      <a:endParaRPr lang="zh-TW" altLang="zh-TW" sz="1600" dirty="0" smtClean="0">
                        <a:effectLst/>
                        <a:latin typeface="新細明體"/>
                        <a:cs typeface="新細明體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effectLst/>
                        </a:rPr>
                        <a:t>2.</a:t>
                      </a:r>
                      <a:r>
                        <a:rPr lang="zh-TW" altLang="en-US" sz="1600" dirty="0" smtClean="0">
                          <a:effectLst/>
                        </a:rPr>
                        <a:t>校園節能雲端虛擬化計畫說明</a:t>
                      </a:r>
                      <a:endParaRPr lang="zh-TW" altLang="zh-TW" sz="1600" dirty="0" smtClean="0">
                        <a:effectLst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en-US" altLang="zh-TW" sz="1600" dirty="0" smtClean="0">
                          <a:effectLst/>
                        </a:rPr>
                        <a:t>3.</a:t>
                      </a:r>
                      <a:r>
                        <a:rPr lang="zh-TW" altLang="en-US" sz="1600" dirty="0" smtClean="0">
                          <a:effectLst/>
                        </a:rPr>
                        <a:t>宿舍委外管理經驗分享</a:t>
                      </a:r>
                      <a:endParaRPr lang="zh-TW" sz="16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議題討論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600" dirty="0">
                        <a:effectLst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16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</a:tr>
              <a:tr h="330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臨時動議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出列席人員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368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教育部</a:t>
            </a:r>
            <a:r>
              <a:rPr lang="en-US" altLang="zh-TW" dirty="0" smtClean="0"/>
              <a:t>-</a:t>
            </a:r>
            <a:r>
              <a:rPr lang="zh-TW" altLang="en-US" dirty="0" smtClean="0"/>
              <a:t>跨國海纜</a:t>
            </a:r>
            <a:r>
              <a:rPr lang="en-US" altLang="zh-TW" dirty="0" smtClean="0"/>
              <a:t>(</a:t>
            </a:r>
            <a:r>
              <a:rPr lang="zh-TW" altLang="en-US" dirty="0" smtClean="0"/>
              <a:t>美國</a:t>
            </a:r>
            <a:r>
              <a:rPr lang="en-US" altLang="zh-TW" dirty="0" smtClean="0"/>
              <a:t>)</a:t>
            </a:r>
            <a:r>
              <a:rPr lang="zh-TW" altLang="en-US" dirty="0" smtClean="0"/>
              <a:t>流量</a:t>
            </a:r>
            <a:r>
              <a:rPr lang="zh-TW" altLang="en-US" dirty="0"/>
              <a:t>圖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7" y="1819275"/>
            <a:ext cx="53816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63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台大區網對外連線圖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086910"/>
              </p:ext>
            </p:extLst>
          </p:nvPr>
        </p:nvGraphicFramePr>
        <p:xfrm>
          <a:off x="457200" y="16002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TWGATE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USAASR</a:t>
                      </a:r>
                      <a:endParaRPr lang="zh-TW" alt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中研院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TWASR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ISP</a:t>
                      </a:r>
                      <a:endParaRPr lang="zh-TW" altLang="en-US" sz="17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中正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中興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成大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教育部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中山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交大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清華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中華</a:t>
                      </a:r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中華</a:t>
                      </a:r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台大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中華</a:t>
                      </a:r>
                      <a:r>
                        <a:rPr lang="en-US" altLang="zh-TW" dirty="0" smtClean="0"/>
                        <a:t>3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市網</a:t>
                      </a:r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遠傳</a:t>
                      </a:r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台大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市網</a:t>
                      </a:r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遠傳</a:t>
                      </a:r>
                      <a:r>
                        <a:rPr lang="en-US" altLang="zh-TW" dirty="0" smtClean="0"/>
                        <a:t>2</a:t>
                      </a:r>
                      <a:endParaRPr lang="zh-TW" altLang="en-US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區網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市網</a:t>
                      </a:r>
                      <a:r>
                        <a:rPr lang="en-US" altLang="zh-TW" dirty="0" smtClean="0"/>
                        <a:t>3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和信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市網</a:t>
                      </a:r>
                      <a:r>
                        <a:rPr lang="en-US" altLang="zh-TW" dirty="0" smtClean="0"/>
                        <a:t>4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台哥大</a:t>
                      </a: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直線接點 7"/>
          <p:cNvCxnSpPr/>
          <p:nvPr/>
        </p:nvCxnSpPr>
        <p:spPr>
          <a:xfrm>
            <a:off x="3080657" y="4437112"/>
            <a:ext cx="1491343" cy="6899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V="1">
            <a:off x="3080657" y="5127104"/>
            <a:ext cx="1491343" cy="4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flipV="1">
            <a:off x="3080657" y="5127104"/>
            <a:ext cx="1482860" cy="7838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 flipV="1">
            <a:off x="3080657" y="5127104"/>
            <a:ext cx="1491343" cy="11245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 flipV="1">
            <a:off x="4572000" y="4787512"/>
            <a:ext cx="1440160" cy="3395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4572000" y="5127104"/>
            <a:ext cx="1440160" cy="384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4572000" y="5127104"/>
            <a:ext cx="1440160" cy="4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4572000" y="5127104"/>
            <a:ext cx="1498882" cy="7711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/>
          <p:nvPr/>
        </p:nvCxnSpPr>
        <p:spPr>
          <a:xfrm>
            <a:off x="4572000" y="5127104"/>
            <a:ext cx="1498882" cy="11245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 flipV="1">
            <a:off x="3131840" y="5127104"/>
            <a:ext cx="1431677" cy="13982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/>
          <p:nvPr/>
        </p:nvCxnSpPr>
        <p:spPr>
          <a:xfrm flipV="1">
            <a:off x="3080657" y="5127104"/>
            <a:ext cx="1491343" cy="14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>
            <a:off x="3080657" y="4760763"/>
            <a:ext cx="1482860" cy="36634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/>
          <p:nvPr/>
        </p:nvCxnSpPr>
        <p:spPr>
          <a:xfrm flipV="1">
            <a:off x="4572000" y="4365104"/>
            <a:ext cx="0" cy="762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/>
          <p:cNvCxnSpPr/>
          <p:nvPr/>
        </p:nvCxnSpPr>
        <p:spPr>
          <a:xfrm flipV="1">
            <a:off x="4563517" y="2492896"/>
            <a:ext cx="494537" cy="9361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接點 50"/>
          <p:cNvCxnSpPr/>
          <p:nvPr/>
        </p:nvCxnSpPr>
        <p:spPr>
          <a:xfrm flipH="1" flipV="1">
            <a:off x="4067944" y="2564904"/>
            <a:ext cx="495573" cy="8640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458" y="4561849"/>
            <a:ext cx="1151894" cy="45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381633"/>
            <a:ext cx="1287785" cy="43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457" y="5445224"/>
            <a:ext cx="1151893" cy="46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80" y="5949280"/>
            <a:ext cx="1142980" cy="52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614" y="5478666"/>
            <a:ext cx="1067746" cy="53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689" y="4508351"/>
            <a:ext cx="4953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66390"/>
            <a:ext cx="593030" cy="58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6" name="直線接點 105"/>
          <p:cNvCxnSpPr/>
          <p:nvPr/>
        </p:nvCxnSpPr>
        <p:spPr>
          <a:xfrm flipV="1">
            <a:off x="5058054" y="1772816"/>
            <a:ext cx="0" cy="7200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圖片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639088"/>
            <a:ext cx="573888" cy="573888"/>
          </a:xfrm>
          <a:prstGeom prst="rect">
            <a:avLst/>
          </a:prstGeom>
        </p:spPr>
      </p:pic>
      <p:cxnSp>
        <p:nvCxnSpPr>
          <p:cNvPr id="28" name="直線接點 27"/>
          <p:cNvCxnSpPr/>
          <p:nvPr/>
        </p:nvCxnSpPr>
        <p:spPr>
          <a:xfrm flipV="1">
            <a:off x="4563517" y="2492896"/>
            <a:ext cx="1507365" cy="9361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 flipV="1">
            <a:off x="5058054" y="1772816"/>
            <a:ext cx="954106" cy="7200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6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ISP &amp; NTU &amp; </a:t>
            </a:r>
            <a:r>
              <a:rPr lang="zh-TW" altLang="en-US" dirty="0" smtClean="0"/>
              <a:t>台北市教育網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013616"/>
              </p:ext>
            </p:extLst>
          </p:nvPr>
        </p:nvGraphicFramePr>
        <p:xfrm>
          <a:off x="971600" y="1484784"/>
          <a:ext cx="7344816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016224"/>
                <a:gridCol w="33843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路徑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測試網站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中華電信 </a:t>
                      </a:r>
                      <a:r>
                        <a:rPr lang="en-US" altLang="zh-TW" dirty="0" err="1" smtClean="0"/>
                        <a:t>Hinet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211.22.226.186</a:t>
                      </a:r>
                    </a:p>
                    <a:p>
                      <a:r>
                        <a:rPr lang="en-US" altLang="zh-TW" dirty="0" smtClean="0"/>
                        <a:t>211.20.43.62</a:t>
                      </a:r>
                    </a:p>
                    <a:p>
                      <a:r>
                        <a:rPr lang="en-US" altLang="zh-TW" dirty="0" smtClean="0"/>
                        <a:t>202.39.199.102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tw.yahoo.com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www.hinet.net</a:t>
                      </a:r>
                      <a:endParaRPr lang="zh-TW" altLang="en-US" dirty="0" smtClean="0"/>
                    </a:p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遠傳 </a:t>
                      </a:r>
                      <a:r>
                        <a:rPr lang="en-US" altLang="zh-TW" dirty="0" err="1" smtClean="0"/>
                        <a:t>Seednet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139.175.59.145</a:t>
                      </a:r>
                    </a:p>
                    <a:p>
                      <a:r>
                        <a:rPr lang="en-US" altLang="zh-TW" dirty="0" smtClean="0"/>
                        <a:t>139.175.59.149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www.udn.com</a:t>
                      </a:r>
                    </a:p>
                    <a:p>
                      <a:r>
                        <a:rPr lang="en-US" altLang="zh-TW" dirty="0" smtClean="0"/>
                        <a:t>tw.gamania.com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和信 </a:t>
                      </a:r>
                      <a:r>
                        <a:rPr lang="en-US" altLang="zh-TW" dirty="0" smtClean="0"/>
                        <a:t>KGT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203.133.92.65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www.giga.net.tw</a:t>
                      </a:r>
                    </a:p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台哥大 </a:t>
                      </a:r>
                      <a:r>
                        <a:rPr lang="en-US" altLang="zh-TW" dirty="0" smtClean="0"/>
                        <a:t>TFN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211.78.221.25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www.tfn.net.tw</a:t>
                      </a:r>
                    </a:p>
                    <a:p>
                      <a:r>
                        <a:rPr lang="en-US" altLang="zh-TW" dirty="0" smtClean="0"/>
                        <a:t>www.taiwanmobile.com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台大 </a:t>
                      </a:r>
                      <a:r>
                        <a:rPr lang="en-US" altLang="zh-TW" dirty="0" smtClean="0"/>
                        <a:t>NTU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140.112.0.69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www.ntu.edu.tw</a:t>
                      </a:r>
                    </a:p>
                    <a:p>
                      <a:r>
                        <a:rPr lang="en-US" altLang="zh-TW" dirty="0" smtClean="0"/>
                        <a:t>ccnet.ntu.edu.tw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台北市教育網 </a:t>
                      </a:r>
                      <a:r>
                        <a:rPr lang="en-US" altLang="zh-TW" dirty="0" smtClean="0"/>
                        <a:t>TP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192.83.196.165</a:t>
                      </a:r>
                    </a:p>
                    <a:p>
                      <a:r>
                        <a:rPr lang="en-US" altLang="zh-TW" dirty="0" smtClean="0"/>
                        <a:t>192.83.192.165</a:t>
                      </a:r>
                    </a:p>
                    <a:p>
                      <a:r>
                        <a:rPr lang="en-US" altLang="zh-TW" dirty="0" smtClean="0"/>
                        <a:t>192.83.175.165</a:t>
                      </a:r>
                    </a:p>
                    <a:p>
                      <a:r>
                        <a:rPr lang="en-US" altLang="zh-TW" dirty="0" smtClean="0"/>
                        <a:t>192.83.196.69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www.tp.edu.tw</a:t>
                      </a:r>
                    </a:p>
                    <a:p>
                      <a:r>
                        <a:rPr lang="en-US" altLang="zh-TW" dirty="0" smtClean="0"/>
                        <a:t>www.ck.tp.edu.tw (</a:t>
                      </a:r>
                      <a:r>
                        <a:rPr lang="zh-TW" altLang="en-US" dirty="0" smtClean="0"/>
                        <a:t>建國中學</a:t>
                      </a:r>
                      <a:r>
                        <a:rPr lang="en-US" altLang="zh-TW" dirty="0" smtClean="0"/>
                        <a:t>)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052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教育部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  <p:graphicFrame>
        <p:nvGraphicFramePr>
          <p:cNvPr id="5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851221"/>
              </p:ext>
            </p:extLst>
          </p:nvPr>
        </p:nvGraphicFramePr>
        <p:xfrm>
          <a:off x="827584" y="1412776"/>
          <a:ext cx="7344816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88232"/>
                <a:gridCol w="3240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路徑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測試網站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交大 </a:t>
                      </a:r>
                      <a:r>
                        <a:rPr lang="en-US" altLang="zh-TW" dirty="0" smtClean="0"/>
                        <a:t>NCTU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www.nctu.edu.tw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清華 </a:t>
                      </a:r>
                      <a:r>
                        <a:rPr lang="en-US" altLang="zh-TW" dirty="0" smtClean="0"/>
                        <a:t>NTHU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www.nthu.edu.tw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中央 </a:t>
                      </a:r>
                      <a:r>
                        <a:rPr lang="en-US" altLang="zh-TW" dirty="0" smtClean="0"/>
                        <a:t>NCU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www.ncu.edu.tw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成大 </a:t>
                      </a:r>
                      <a:r>
                        <a:rPr lang="en-US" altLang="zh-TW" dirty="0" smtClean="0"/>
                        <a:t>NCKU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192.83.196.116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www.ncku.edu.tw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中山 </a:t>
                      </a:r>
                      <a:r>
                        <a:rPr lang="en-US" altLang="zh-TW" dirty="0" smtClean="0"/>
                        <a:t>NSYSU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192.83.196.117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www.nsysu.edu.tw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192.83.196.119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國網 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192.83.196.103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www.nchc.org.tw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宜大 </a:t>
                      </a:r>
                      <a:r>
                        <a:rPr lang="en-US" altLang="zh-TW" dirty="0" smtClean="0"/>
                        <a:t>NIU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192.83.196.107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www.niu.edu.tw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暨南大學</a:t>
                      </a:r>
                      <a:r>
                        <a:rPr lang="en-US" altLang="zh-TW" dirty="0" smtClean="0"/>
                        <a:t>NCNU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192.83.196.108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www.ncnu.edu.tw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中興</a:t>
                      </a:r>
                      <a:r>
                        <a:rPr lang="en-US" altLang="zh-TW" dirty="0" smtClean="0"/>
                        <a:t>NCHU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192.83.196.120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www.nchu.edu.tw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中正大學 </a:t>
                      </a:r>
                      <a:r>
                        <a:rPr lang="en-US" altLang="zh-TW" dirty="0" smtClean="0"/>
                        <a:t>CCU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www.ccu.edu.tw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東華 </a:t>
                      </a:r>
                      <a:r>
                        <a:rPr lang="en-US" altLang="zh-TW" dirty="0" smtClean="0"/>
                        <a:t>NDHU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192.83.196.126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www.ndhu.edu.tw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6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教育部出國頻寬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  <p:graphicFrame>
        <p:nvGraphicFramePr>
          <p:cNvPr id="5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8569293"/>
              </p:ext>
            </p:extLst>
          </p:nvPr>
        </p:nvGraphicFramePr>
        <p:xfrm>
          <a:off x="827584" y="1768832"/>
          <a:ext cx="7344816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88232"/>
                <a:gridCol w="3240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路徑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測試網站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</a:t>
                      </a:r>
                    </a:p>
                    <a:p>
                      <a:r>
                        <a:rPr lang="zh-TW" altLang="en-US" dirty="0" smtClean="0"/>
                        <a:t>中研院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192.83.196.111 &gt; 202.169.174.46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www.google.com.tw</a:t>
                      </a:r>
                    </a:p>
                    <a:p>
                      <a:r>
                        <a:rPr lang="en-US" altLang="zh-TW" dirty="0" smtClean="0"/>
                        <a:t>ww.youtube.com</a:t>
                      </a:r>
                    </a:p>
                    <a:p>
                      <a:r>
                        <a:rPr lang="en-US" altLang="zh-TW" dirty="0" smtClean="0"/>
                        <a:t>www.facebook.com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</a:t>
                      </a:r>
                    </a:p>
                    <a:p>
                      <a:r>
                        <a:rPr lang="en-US" altLang="zh-TW" dirty="0" smtClean="0"/>
                        <a:t>TWASR &gt;</a:t>
                      </a:r>
                    </a:p>
                    <a:p>
                      <a:r>
                        <a:rPr lang="en-US" altLang="zh-TW" dirty="0" smtClean="0"/>
                        <a:t>TWGATE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192.83.196.111 &gt;</a:t>
                      </a:r>
                    </a:p>
                    <a:p>
                      <a:r>
                        <a:rPr lang="en-US" altLang="zh-TW" dirty="0" smtClean="0"/>
                        <a:t>203.72.43.10 &gt;</a:t>
                      </a:r>
                    </a:p>
                    <a:p>
                      <a:r>
                        <a:rPr lang="en-US" altLang="zh-TW" dirty="0" smtClean="0"/>
                        <a:t>175.41.61.45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dropbox.com</a:t>
                      </a:r>
                    </a:p>
                    <a:p>
                      <a:r>
                        <a:rPr lang="en-US" altLang="zh-TW" dirty="0" smtClean="0"/>
                        <a:t>www.teamviewer.com</a:t>
                      </a:r>
                      <a:endParaRPr lang="zh-TW" altLang="en-US" dirty="0" smtClean="0"/>
                    </a:p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</a:t>
                      </a:r>
                    </a:p>
                    <a:p>
                      <a:r>
                        <a:rPr lang="en-US" altLang="zh-TW" dirty="0" smtClean="0"/>
                        <a:t>TWASR &gt;</a:t>
                      </a:r>
                    </a:p>
                    <a:p>
                      <a:r>
                        <a:rPr lang="en-US" altLang="zh-TW" dirty="0" smtClean="0"/>
                        <a:t>STM16-USAASR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192.83.196.111 &gt;</a:t>
                      </a:r>
                    </a:p>
                    <a:p>
                      <a:r>
                        <a:rPr lang="en-US" altLang="zh-TW" dirty="0" smtClean="0"/>
                        <a:t>203.72.43.10 &gt;</a:t>
                      </a:r>
                    </a:p>
                    <a:p>
                      <a:r>
                        <a:rPr lang="en-US" altLang="zh-TW" dirty="0" smtClean="0"/>
                        <a:t>203.72.43.18</a:t>
                      </a:r>
                    </a:p>
                    <a:p>
                      <a:r>
                        <a:rPr lang="en-US" altLang="zh-TW" dirty="0" smtClean="0"/>
                        <a:t>203.72.43.30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www.cnn.com</a:t>
                      </a:r>
                      <a:endParaRPr lang="zh-TW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01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教育部 </a:t>
            </a:r>
            <a:r>
              <a:rPr lang="en-US" altLang="zh-TW" dirty="0" smtClean="0"/>
              <a:t>ISP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  <p:graphicFrame>
        <p:nvGraphicFramePr>
          <p:cNvPr id="5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636079"/>
              </p:ext>
            </p:extLst>
          </p:nvPr>
        </p:nvGraphicFramePr>
        <p:xfrm>
          <a:off x="827584" y="1675120"/>
          <a:ext cx="7344816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88232"/>
                <a:gridCol w="3240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路徑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測試網站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 </a:t>
                      </a:r>
                    </a:p>
                    <a:p>
                      <a:r>
                        <a:rPr lang="en-US" altLang="zh-TW" dirty="0" smtClean="0"/>
                        <a:t>ISP &gt; </a:t>
                      </a:r>
                    </a:p>
                    <a:p>
                      <a:r>
                        <a:rPr lang="zh-TW" altLang="en-US" dirty="0" smtClean="0"/>
                        <a:t>遠傳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192.83.196.111 &gt; 203.72.43.5 &gt; 192.72.123.73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www.fetnet.net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 </a:t>
                      </a:r>
                    </a:p>
                    <a:p>
                      <a:r>
                        <a:rPr lang="en-US" altLang="zh-TW" dirty="0" smtClean="0"/>
                        <a:t>ISP &gt; </a:t>
                      </a:r>
                      <a:endParaRPr lang="zh-TW" altLang="en-US" dirty="0" smtClean="0"/>
                    </a:p>
                    <a:p>
                      <a:r>
                        <a:rPr lang="zh-TW" altLang="en-US" dirty="0" smtClean="0"/>
                        <a:t>中研院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192.83.196.111 &gt; 203.72.43.5 &gt;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140.111.230.41 &gt;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202.169.174.50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www.sinica.edu.tw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5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蘋果日報中有 </a:t>
            </a:r>
            <a:r>
              <a:rPr lang="en-US" altLang="zh-TW" dirty="0"/>
              <a:t>Google Analytics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229600" cy="1583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0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Ccnet.ntu.edu.tw </a:t>
            </a:r>
            <a:r>
              <a:rPr lang="zh-TW" altLang="en-US" dirty="0" smtClean="0"/>
              <a:t>中有連線 </a:t>
            </a:r>
            <a:r>
              <a:rPr lang="en-US" altLang="zh-TW" dirty="0" smtClean="0"/>
              <a:t>www.google.com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7805"/>
            <a:ext cx="8229600" cy="341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08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Resources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TANet</a:t>
            </a:r>
            <a:r>
              <a:rPr lang="en-US" altLang="zh-TW" dirty="0" smtClean="0"/>
              <a:t> IP </a:t>
            </a:r>
            <a:r>
              <a:rPr lang="en-US" altLang="zh-TW" dirty="0" err="1" smtClean="0"/>
              <a:t>whois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://whois.tanet.edu.tw</a:t>
            </a:r>
            <a:r>
              <a:rPr lang="en-US" altLang="zh-TW" dirty="0" smtClean="0"/>
              <a:t>/</a:t>
            </a:r>
          </a:p>
          <a:p>
            <a:r>
              <a:rPr lang="zh-TW" altLang="en-US" dirty="0" smtClean="0"/>
              <a:t>連線頻寬查詢系統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http://map.twnic.net.tw/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8275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Flash </a:t>
            </a:r>
            <a:r>
              <a:rPr lang="zh-TW" altLang="en-US" dirty="0"/>
              <a:t>連線頻寬</a:t>
            </a:r>
            <a:r>
              <a:rPr lang="zh-TW" altLang="en-US" dirty="0" smtClean="0"/>
              <a:t>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537059"/>
            <a:ext cx="6253566" cy="474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1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Times New Roman" pitchFamily="18" charset="0"/>
                <a:ea typeface="標楷體" pitchFamily="65" charset="-120"/>
              </a:rPr>
              <a:t>台北區網</a:t>
            </a:r>
            <a:r>
              <a:rPr lang="zh-TW" altLang="en-US" sz="4000" dirty="0">
                <a:ea typeface="標楷體" pitchFamily="65" charset="-120"/>
              </a:rPr>
              <a:t>中心服務</a:t>
            </a:r>
            <a:r>
              <a:rPr lang="zh-TW" altLang="en-US" sz="4000" dirty="0" smtClean="0">
                <a:ea typeface="標楷體" pitchFamily="65" charset="-120"/>
              </a:rPr>
              <a:t>窗口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01736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 smtClean="0">
                <a:ea typeface="標楷體" pitchFamily="65" charset="-120"/>
              </a:rPr>
              <a:t>服務窗口</a:t>
            </a:r>
            <a:endParaRPr lang="en-US" altLang="zh-TW" dirty="0" smtClean="0"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游子興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路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由設定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電路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davisyou@ntu.edu.tw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02-33666008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游忠憲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資安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chyue@ntu.edu.tw</a:t>
            </a:r>
          </a:p>
          <a:p>
            <a:pPr lvl="2"/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02-33665013</a:t>
            </a: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郭幸香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行政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 smtClean="0"/>
              <a:t>hsingkuo@ntu.edu.tw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02-33665009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李美雯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mli@ntu.edu.tw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02-3366501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409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連線頻寬統計報表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31" y="1600200"/>
            <a:ext cx="6499138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47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台大區網對外連線圖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err="1" smtClean="0"/>
              <a:t>traceroute</a:t>
            </a:r>
            <a:r>
              <a:rPr lang="en-US" altLang="zh-TW" dirty="0" smtClean="0"/>
              <a:t>: tw.yahoo.com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96" y="1600200"/>
            <a:ext cx="7146607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10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台大區網對外連線圖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err="1" smtClean="0"/>
              <a:t>traceroute</a:t>
            </a:r>
            <a:r>
              <a:rPr lang="en-US" altLang="zh-TW" dirty="0" smtClean="0"/>
              <a:t>: www.cnn.com 1/2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32</a:t>
            </a:fld>
            <a:endParaRPr lang="en-US" altLang="zh-TW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58" y="1600200"/>
            <a:ext cx="6889683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4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台大區網對外連線圖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err="1"/>
              <a:t>traceroute</a:t>
            </a:r>
            <a:r>
              <a:rPr lang="en-US" altLang="zh-TW" dirty="0"/>
              <a:t>: www.cnn.com </a:t>
            </a:r>
            <a:r>
              <a:rPr lang="en-US" altLang="zh-TW" dirty="0" smtClean="0"/>
              <a:t>2/2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33</a:t>
            </a:fld>
            <a:endParaRPr lang="en-US" altLang="zh-TW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037" y="2081212"/>
            <a:ext cx="54959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13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3600" dirty="0"/>
              <a:t>台大區網對外連線圖</a:t>
            </a:r>
            <a:r>
              <a:rPr lang="en-US" altLang="zh-TW" sz="3600" dirty="0"/>
              <a:t/>
            </a:r>
            <a:br>
              <a:rPr lang="en-US" altLang="zh-TW" sz="3600" dirty="0"/>
            </a:br>
            <a:r>
              <a:rPr lang="en-US" altLang="zh-TW" sz="3600" dirty="0" err="1"/>
              <a:t>traceroute</a:t>
            </a:r>
            <a:r>
              <a:rPr lang="en-US" altLang="zh-TW" sz="3600" dirty="0"/>
              <a:t>: </a:t>
            </a:r>
            <a:r>
              <a:rPr lang="en-US" altLang="zh-TW" sz="3600" dirty="0" smtClean="0"/>
              <a:t>www.teamviewer.com 1/2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34</a:t>
            </a:fld>
            <a:endParaRPr lang="en-US" altLang="zh-TW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30" y="1600200"/>
            <a:ext cx="688094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2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3600" dirty="0"/>
              <a:t>台大區網對外連線圖</a:t>
            </a:r>
            <a:r>
              <a:rPr lang="en-US" altLang="zh-TW" sz="3600" dirty="0"/>
              <a:t/>
            </a:r>
            <a:br>
              <a:rPr lang="en-US" altLang="zh-TW" sz="3600" dirty="0"/>
            </a:br>
            <a:r>
              <a:rPr lang="en-US" altLang="zh-TW" sz="3600" dirty="0" err="1"/>
              <a:t>traceroute</a:t>
            </a:r>
            <a:r>
              <a:rPr lang="en-US" altLang="zh-TW" sz="3600" dirty="0"/>
              <a:t>: www.teamviewer.com </a:t>
            </a:r>
            <a:r>
              <a:rPr lang="en-US" altLang="zh-TW" sz="3600" dirty="0" smtClean="0"/>
              <a:t>2/2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35</a:t>
            </a:fld>
            <a:endParaRPr lang="en-US" altLang="zh-TW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2066925"/>
            <a:ext cx="554355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355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IP Location Database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46224"/>
              </p:ext>
            </p:extLst>
          </p:nvPr>
        </p:nvGraphicFramePr>
        <p:xfrm>
          <a:off x="395536" y="4149080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總筆數</a:t>
                      </a:r>
                      <a:endParaRPr lang="en-US" altLang="zh-TW" dirty="0" smtClean="0"/>
                    </a:p>
                    <a:p>
                      <a:pPr algn="ctr"/>
                      <a:r>
                        <a:rPr lang="en-US" altLang="zh-TW" dirty="0" smtClean="0"/>
                        <a:t>(</a:t>
                      </a:r>
                      <a:r>
                        <a:rPr lang="zh-TW" altLang="en-US" dirty="0" smtClean="0"/>
                        <a:t>高雄</a:t>
                      </a:r>
                      <a:r>
                        <a:rPr lang="en-US" altLang="zh-TW" dirty="0" smtClean="0"/>
                        <a:t>)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Country </a:t>
                      </a:r>
                    </a:p>
                    <a:p>
                      <a:pPr algn="ctr"/>
                      <a:r>
                        <a:rPr lang="zh-TW" altLang="en-US" dirty="0" smtClean="0"/>
                        <a:t>正確筆數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City</a:t>
                      </a:r>
                      <a:r>
                        <a:rPr lang="zh-TW" altLang="en-US" dirty="0" smtClean="0"/>
                        <a:t> </a:t>
                      </a:r>
                      <a:endParaRPr lang="en-US" altLang="zh-TW" dirty="0" smtClean="0"/>
                    </a:p>
                    <a:p>
                      <a:pPr algn="ctr"/>
                      <a:r>
                        <a:rPr lang="zh-TW" altLang="en-US" dirty="0" smtClean="0"/>
                        <a:t>正確筆數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Country</a:t>
                      </a:r>
                    </a:p>
                    <a:p>
                      <a:pPr algn="ctr"/>
                      <a:r>
                        <a:rPr lang="zh-TW" altLang="en-US" dirty="0" smtClean="0"/>
                        <a:t>正確率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City</a:t>
                      </a:r>
                    </a:p>
                    <a:p>
                      <a:pPr algn="ctr"/>
                      <a:r>
                        <a:rPr lang="zh-TW" altLang="en-US" dirty="0" smtClean="0"/>
                        <a:t>正確率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/>
                        <a:t>dbip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723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723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100%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0%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geolite2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723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723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100%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1.2%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ip2location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723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723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430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100%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59.4%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36</a:t>
            </a:fld>
            <a:endParaRPr lang="en-US" altLang="zh-TW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623611"/>
              </p:ext>
            </p:extLst>
          </p:nvPr>
        </p:nvGraphicFramePr>
        <p:xfrm>
          <a:off x="683568" y="1484784"/>
          <a:ext cx="777686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808312"/>
                <a:gridCol w="1656184"/>
                <a:gridCol w="19442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網址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網段筆數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更新日期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err="1" smtClean="0"/>
                        <a:t>dbip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http://db-ip.com/db/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4,270,851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effectLst/>
                        </a:rPr>
                        <a:t>September 2014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geolite2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http://dev.maxmind.com/geoip/geoip2/geolite2/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2,947,706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ip2location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http://lite.ip2location.com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2,113,548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effectLst/>
                        </a:rPr>
                        <a:t>September 2014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539552" y="3717032"/>
            <a:ext cx="7541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使用中華電信</a:t>
            </a:r>
            <a:r>
              <a:rPr lang="en-US" altLang="zh-TW" dirty="0" smtClean="0"/>
              <a:t>100M </a:t>
            </a:r>
            <a:r>
              <a:rPr lang="zh-TW" altLang="en-US" dirty="0" smtClean="0"/>
              <a:t>測速，已驗證為</a:t>
            </a:r>
            <a:r>
              <a:rPr lang="en-US" altLang="zh-TW" dirty="0" smtClean="0"/>
              <a:t>”</a:t>
            </a:r>
            <a:r>
              <a:rPr lang="zh-TW" altLang="en-US" dirty="0" smtClean="0"/>
              <a:t>高雄</a:t>
            </a:r>
            <a:r>
              <a:rPr lang="en-US" altLang="zh-TW" dirty="0" smtClean="0"/>
              <a:t>”</a:t>
            </a:r>
            <a:r>
              <a:rPr lang="zh-TW" altLang="en-US" dirty="0" smtClean="0"/>
              <a:t>之</a:t>
            </a:r>
            <a:r>
              <a:rPr lang="en-US" altLang="zh-TW" dirty="0" smtClean="0"/>
              <a:t>IP 723 </a:t>
            </a:r>
            <a:r>
              <a:rPr lang="zh-TW" altLang="en-US" dirty="0" smtClean="0"/>
              <a:t>筆，測試不同資料庫</a:t>
            </a:r>
            <a:r>
              <a:rPr lang="en-US" altLang="zh-TW" dirty="0" smtClean="0"/>
              <a:t>: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363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TWGate</a:t>
            </a:r>
            <a:r>
              <a:rPr lang="en-US" altLang="zh-TW" dirty="0" smtClean="0"/>
              <a:t> IP </a:t>
            </a:r>
            <a:r>
              <a:rPr lang="zh-TW" altLang="en-US" dirty="0" smtClean="0"/>
              <a:t>分析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618188"/>
              </p:ext>
            </p:extLst>
          </p:nvPr>
        </p:nvGraphicFramePr>
        <p:xfrm>
          <a:off x="539552" y="1772816"/>
          <a:ext cx="820891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494"/>
                <a:gridCol w="947206"/>
                <a:gridCol w="1285494"/>
                <a:gridCol w="1285494"/>
                <a:gridCol w="1132189"/>
                <a:gridCol w="1100512"/>
                <a:gridCol w="11725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資料庫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r>
                        <a:rPr lang="zh-TW" altLang="en-US" dirty="0" smtClean="0"/>
                        <a:t>筆數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網段</a:t>
                      </a:r>
                      <a:endParaRPr lang="en-US" altLang="zh-TW" dirty="0" smtClean="0"/>
                    </a:p>
                    <a:p>
                      <a:pPr algn="ctr"/>
                      <a:r>
                        <a:rPr lang="zh-TW" altLang="en-US" dirty="0" smtClean="0"/>
                        <a:t>有對應</a:t>
                      </a:r>
                      <a:endParaRPr lang="en-US" altLang="zh-TW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Country</a:t>
                      </a:r>
                    </a:p>
                    <a:p>
                      <a:pPr algn="ctr"/>
                      <a:r>
                        <a:rPr lang="zh-TW" altLang="en-US" dirty="0" smtClean="0"/>
                        <a:t>對應空白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City</a:t>
                      </a:r>
                    </a:p>
                    <a:p>
                      <a:pPr algn="ctr"/>
                      <a:r>
                        <a:rPr lang="zh-TW" altLang="en-US" dirty="0" smtClean="0"/>
                        <a:t>對應空白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Country</a:t>
                      </a:r>
                      <a:r>
                        <a:rPr lang="zh-TW" altLang="en-US" dirty="0" smtClean="0"/>
                        <a:t>成功率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City</a:t>
                      </a:r>
                    </a:p>
                    <a:p>
                      <a:pPr algn="ctr"/>
                      <a:r>
                        <a:rPr lang="zh-TW" altLang="en-US" dirty="0" smtClean="0"/>
                        <a:t>成功率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Dbip_city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70346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70346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550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100%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99.2%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ip2location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70346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70346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59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191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99.9%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99.7%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geolite2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70346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70292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18+179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18184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99.6%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74.1%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593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844675"/>
            <a:ext cx="7772400" cy="1470025"/>
          </a:xfrm>
        </p:spPr>
        <p:txBody>
          <a:bodyPr/>
          <a:lstStyle/>
          <a:p>
            <a:pPr eaLnBrk="1" hangingPunct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問題與討論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38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3123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8961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Times New Roman" pitchFamily="18" charset="0"/>
                <a:ea typeface="標楷體" pitchFamily="65" charset="-120"/>
              </a:rPr>
              <a:t>台北區網現況與服務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</a:rPr>
              <a:t>說明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1692275" y="5229225"/>
            <a:ext cx="4608513" cy="1512888"/>
          </a:xfrm>
        </p:spPr>
        <p:txBody>
          <a:bodyPr/>
          <a:lstStyle/>
          <a:p>
            <a:r>
              <a:rPr sz="2000" dirty="0"/>
              <a:t>共計</a:t>
            </a:r>
            <a:r>
              <a:rPr lang="en-US" altLang="zh-TW" sz="2000" dirty="0" smtClean="0"/>
              <a:t>51</a:t>
            </a:r>
            <a:r>
              <a:rPr sz="2000" dirty="0" smtClean="0"/>
              <a:t>間連線學校</a:t>
            </a:r>
            <a:endParaRPr lang="en-US" altLang="zh-TW" sz="2000" dirty="0"/>
          </a:p>
          <a:p>
            <a:r>
              <a:rPr sz="2000" dirty="0" err="1"/>
              <a:t>區網中心連線設備兩台</a:t>
            </a:r>
            <a:r>
              <a:rPr sz="2000" dirty="0"/>
              <a:t>：</a:t>
            </a:r>
          </a:p>
          <a:p>
            <a:pPr lvl="1"/>
            <a:r>
              <a:rPr sz="1800" dirty="0" err="1"/>
              <a:t>區網主幹</a:t>
            </a:r>
            <a:r>
              <a:rPr sz="1800" dirty="0"/>
              <a:t> </a:t>
            </a:r>
            <a:r>
              <a:rPr lang="en-US" altLang="zh-TW" sz="1800" dirty="0"/>
              <a:t>Router: Cisco 6509</a:t>
            </a:r>
          </a:p>
          <a:p>
            <a:pPr lvl="1"/>
            <a:r>
              <a:rPr sz="1800" dirty="0" err="1"/>
              <a:t>區網</a:t>
            </a:r>
            <a:r>
              <a:rPr sz="1800" dirty="0"/>
              <a:t> </a:t>
            </a:r>
            <a:r>
              <a:rPr lang="en-US" altLang="zh-TW" sz="1800" dirty="0"/>
              <a:t>Switch: Cisco 2960 </a:t>
            </a:r>
          </a:p>
        </p:txBody>
      </p:sp>
    </p:spTree>
    <p:extLst>
      <p:ext uri="{BB962C8B-B14F-4D97-AF65-F5344CB8AC3E}">
        <p14:creationId xmlns:p14="http://schemas.microsoft.com/office/powerpoint/2010/main" val="40098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Times New Roman" pitchFamily="18" charset="0"/>
                <a:ea typeface="標楷體" pitchFamily="65" charset="-120"/>
              </a:rPr>
              <a:t>台北區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</a:rPr>
              <a:t>網連線架構與頻寬統計</a:t>
            </a:r>
            <a:endParaRPr lang="zh-TW" altLang="en-US" dirty="0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5544616" cy="4678269"/>
          </a:xfr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5956650" y="1700808"/>
            <a:ext cx="2863822" cy="2210611"/>
          </a:xfrm>
          <a:prstGeom prst="rect">
            <a:avLst/>
          </a:prstGeom>
        </p:spPr>
        <p:txBody>
          <a:bodyPr vert="horz" rtlCol="0">
            <a:normAutofit fontScale="850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ß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Þ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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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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TW" altLang="en-US" sz="2800" dirty="0" smtClean="0"/>
              <a:t>使用介面統計</a:t>
            </a:r>
            <a:r>
              <a:rPr lang="en-US" altLang="zh-TW" sz="2800" dirty="0" smtClean="0"/>
              <a:t>:</a:t>
            </a:r>
          </a:p>
          <a:p>
            <a:pPr lvl="1" fontAlgn="auto">
              <a:spcAft>
                <a:spcPts val="0"/>
              </a:spcAft>
            </a:pPr>
            <a:r>
              <a:rPr lang="en-US" altLang="zh-TW" sz="2400" dirty="0" err="1" smtClean="0"/>
              <a:t>TenGiga</a:t>
            </a:r>
            <a:r>
              <a:rPr lang="en-US" altLang="zh-TW" sz="2400" dirty="0" smtClean="0"/>
              <a:t>:</a:t>
            </a:r>
          </a:p>
          <a:p>
            <a:pPr lvl="2" fontAlgn="auto">
              <a:spcAft>
                <a:spcPts val="0"/>
              </a:spcAft>
            </a:pPr>
            <a:r>
              <a:rPr lang="en-US" altLang="zh-TW" sz="2000" dirty="0" smtClean="0"/>
              <a:t> 2 ports</a:t>
            </a:r>
          </a:p>
          <a:p>
            <a:pPr lvl="1" fontAlgn="auto">
              <a:spcAft>
                <a:spcPts val="0"/>
              </a:spcAft>
            </a:pPr>
            <a:r>
              <a:rPr lang="en-US" altLang="zh-TW" sz="2400" dirty="0" smtClean="0"/>
              <a:t>Giga: </a:t>
            </a:r>
          </a:p>
          <a:p>
            <a:pPr lvl="2" fontAlgn="auto">
              <a:spcAft>
                <a:spcPts val="0"/>
              </a:spcAft>
            </a:pPr>
            <a:r>
              <a:rPr lang="en-US" altLang="zh-TW" sz="2000" dirty="0" smtClean="0"/>
              <a:t>55 ports</a:t>
            </a:r>
          </a:p>
          <a:p>
            <a:pPr lvl="1" fontAlgn="auto">
              <a:spcAft>
                <a:spcPts val="0"/>
              </a:spcAft>
            </a:pPr>
            <a:r>
              <a:rPr lang="en-US" altLang="zh-TW" sz="2400" dirty="0" err="1" smtClean="0"/>
              <a:t>FastEthernet</a:t>
            </a:r>
            <a:r>
              <a:rPr lang="en-US" altLang="zh-TW" sz="2400" dirty="0" smtClean="0"/>
              <a:t> : </a:t>
            </a:r>
          </a:p>
          <a:p>
            <a:pPr lvl="2" fontAlgn="auto">
              <a:spcAft>
                <a:spcPts val="0"/>
              </a:spcAft>
            </a:pPr>
            <a:r>
              <a:rPr lang="en-US" altLang="zh-TW" sz="2000" dirty="0" smtClean="0"/>
              <a:t>41 Ports</a:t>
            </a:r>
          </a:p>
          <a:p>
            <a:pPr fontAlgn="auto">
              <a:spcAft>
                <a:spcPts val="0"/>
              </a:spcAft>
            </a:pP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981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Times New Roman" pitchFamily="18" charset="0"/>
                <a:ea typeface="標楷體" pitchFamily="65" charset="-120"/>
              </a:rPr>
              <a:t>台北區網網頁相關服務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01736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區網網站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/>
            <a:r>
              <a:rPr lang="en-US" altLang="zh-TW" sz="2400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</a:t>
            </a:r>
            <a:r>
              <a:rPr lang="en-US" altLang="zh-TW" sz="24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tprc.tanet.edu.tw/index.php</a:t>
            </a:r>
            <a:endParaRPr lang="en-US" altLang="zh-TW" sz="2400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網路流量統計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/>
            <a:r>
              <a:rPr lang="en-US" altLang="zh-TW" sz="24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http://tprc.tanet.edu.tw/mrtg</a:t>
            </a:r>
          </a:p>
          <a:p>
            <a:pPr lvl="1"/>
            <a:r>
              <a:rPr lang="en-US" altLang="zh-TW" sz="2400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http://mrtg.tanet.edu.tw/</a:t>
            </a:r>
            <a:endParaRPr lang="en-US" altLang="zh-TW" sz="240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台大區網成員使用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IP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網段</a:t>
            </a:r>
            <a:endParaRPr lang="en-US" altLang="zh-TW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/>
            <a:r>
              <a:rPr lang="en-US" altLang="zh-TW" sz="2400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http://tprc.tanet.edu.tw/a5.php</a:t>
            </a:r>
          </a:p>
          <a:p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後台管理系統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/>
            <a:r>
              <a:rPr lang="en-US" altLang="zh-TW" sz="24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https://tprc.tanet.edu.tw/data_sys/login.php</a:t>
            </a:r>
          </a:p>
          <a:p>
            <a:pPr lvl="1"/>
            <a:r>
              <a:rPr lang="zh-TW" altLang="en-US" sz="24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各校異動，</a:t>
            </a:r>
            <a:r>
              <a:rPr lang="zh-TW" altLang="en-US" sz="2400" b="1" dirty="0" smtClean="0">
                <a:solidFill>
                  <a:srgbClr val="FF00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請至後台管理系統更新</a:t>
            </a:r>
            <a:endParaRPr lang="en-US" altLang="zh-TW" sz="2400" b="1" dirty="0" smtClean="0">
              <a:solidFill>
                <a:srgbClr val="FF00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zh-TW" altLang="en-US" sz="20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網管</a:t>
            </a:r>
            <a:r>
              <a:rPr lang="en-US" altLang="zh-TW" sz="20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sz="20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資安負責老師</a:t>
            </a:r>
            <a:endParaRPr lang="en-US" altLang="zh-TW" sz="200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zh-TW" altLang="en-US" sz="200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使用網段</a:t>
            </a:r>
            <a:endParaRPr lang="zh-TW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4294967295"/>
          </p:nvPr>
        </p:nvSpPr>
        <p:spPr>
          <a:xfrm>
            <a:off x="73152" y="6400800"/>
            <a:ext cx="3200400" cy="283800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2013/04/08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319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2014/09/10</a:t>
            </a:r>
            <a:r>
              <a:rPr lang="zh-TW" altLang="en-US" dirty="0" smtClean="0"/>
              <a:t> 區網連線異常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異常時間</a:t>
            </a:r>
            <a:r>
              <a:rPr lang="en-US" altLang="zh-TW" sz="2800" dirty="0" smtClean="0"/>
              <a:t>:2014/09/10</a:t>
            </a:r>
            <a:r>
              <a:rPr lang="zh-TW" altLang="en-US" sz="2800" dirty="0" smtClean="0"/>
              <a:t> </a:t>
            </a:r>
            <a:r>
              <a:rPr lang="en-US" altLang="zh-TW" sz="2800" dirty="0" smtClean="0"/>
              <a:t>08:10~09:50</a:t>
            </a:r>
            <a:endParaRPr lang="zh-TW" altLang="en-US" sz="2800" dirty="0"/>
          </a:p>
          <a:p>
            <a:r>
              <a:rPr lang="zh-TW" altLang="en-US" sz="2800" dirty="0" smtClean="0"/>
              <a:t>過程</a:t>
            </a:r>
            <a:r>
              <a:rPr lang="en-US" altLang="zh-TW" sz="2800" dirty="0" smtClean="0"/>
              <a:t>: </a:t>
            </a:r>
          </a:p>
          <a:p>
            <a:pPr lvl="1"/>
            <a:r>
              <a:rPr lang="en-US" altLang="zh-TW" sz="2400" dirty="0" smtClean="0"/>
              <a:t>08:10 </a:t>
            </a:r>
            <a:r>
              <a:rPr lang="zh-TW" altLang="en-US" sz="2400" dirty="0" smtClean="0"/>
              <a:t>區網</a:t>
            </a:r>
            <a:r>
              <a:rPr lang="en-US" altLang="zh-TW" sz="2400" dirty="0" smtClean="0"/>
              <a:t>Router</a:t>
            </a:r>
            <a:r>
              <a:rPr lang="zh-TW" altLang="en-US" sz="2400" dirty="0" smtClean="0"/>
              <a:t>與教育部</a:t>
            </a:r>
            <a:r>
              <a:rPr lang="en-US" altLang="zh-TW" sz="2400" dirty="0" smtClean="0"/>
              <a:t>BGP Down</a:t>
            </a:r>
          </a:p>
          <a:p>
            <a:pPr lvl="1"/>
            <a:r>
              <a:rPr lang="en-US" altLang="zh-TW" sz="2400" dirty="0" smtClean="0"/>
              <a:t>08:50 </a:t>
            </a:r>
            <a:r>
              <a:rPr lang="zh-TW" altLang="en-US" sz="2400" dirty="0" smtClean="0"/>
              <a:t>連線學校來電反應網路異常</a:t>
            </a:r>
            <a:endParaRPr lang="en-US" altLang="zh-TW" sz="2400" dirty="0" smtClean="0"/>
          </a:p>
          <a:p>
            <a:pPr lvl="1"/>
            <a:r>
              <a:rPr lang="en-US" altLang="zh-TW" sz="2400" dirty="0" smtClean="0"/>
              <a:t>09:10 </a:t>
            </a:r>
            <a:r>
              <a:rPr lang="zh-TW" altLang="en-US" sz="2400" dirty="0" smtClean="0"/>
              <a:t>政大、成大區網來電詢問網路異常</a:t>
            </a:r>
            <a:endParaRPr lang="en-US" altLang="zh-TW" sz="2400" dirty="0" smtClean="0"/>
          </a:p>
          <a:p>
            <a:pPr lvl="1"/>
            <a:r>
              <a:rPr lang="en-US" altLang="zh-TW" sz="2400" dirty="0" smtClean="0"/>
              <a:t>09:50 </a:t>
            </a:r>
            <a:r>
              <a:rPr lang="zh-TW" altLang="en-US" sz="2400" dirty="0" smtClean="0"/>
              <a:t>區網</a:t>
            </a:r>
            <a:r>
              <a:rPr lang="en-US" altLang="zh-TW" sz="2400" dirty="0" smtClean="0"/>
              <a:t>IPS By Pass </a:t>
            </a:r>
            <a:r>
              <a:rPr lang="zh-TW" altLang="en-US" sz="2400" dirty="0" smtClean="0"/>
              <a:t>後網路恢復正常</a:t>
            </a:r>
            <a:endParaRPr lang="en-US" altLang="zh-TW" sz="2400" dirty="0" smtClean="0"/>
          </a:p>
          <a:p>
            <a:r>
              <a:rPr lang="zh-TW" altLang="en-US" sz="2800" dirty="0" smtClean="0"/>
              <a:t>原因</a:t>
            </a:r>
            <a:r>
              <a:rPr lang="en-US" altLang="zh-TW" sz="2800" dirty="0" smtClean="0"/>
              <a:t>: </a:t>
            </a:r>
            <a:r>
              <a:rPr lang="zh-TW" altLang="en-US" sz="2800" dirty="0" smtClean="0"/>
              <a:t>待釐清</a:t>
            </a:r>
            <a:endParaRPr lang="en-US" altLang="zh-TW" sz="2800" dirty="0" smtClean="0"/>
          </a:p>
          <a:p>
            <a:r>
              <a:rPr lang="zh-TW" altLang="en-US" sz="2800" dirty="0"/>
              <a:t>解決</a:t>
            </a:r>
            <a:r>
              <a:rPr lang="zh-TW" altLang="en-US" sz="2800" dirty="0" smtClean="0"/>
              <a:t>方法</a:t>
            </a:r>
            <a:r>
              <a:rPr lang="en-US" altLang="zh-TW" sz="2800" dirty="0" smtClean="0"/>
              <a:t>: </a:t>
            </a:r>
            <a:r>
              <a:rPr lang="zh-TW" altLang="en-US" sz="2800" dirty="0" smtClean="0"/>
              <a:t>升級 </a:t>
            </a:r>
            <a:r>
              <a:rPr lang="en-US" altLang="zh-TW" sz="2800" dirty="0" smtClean="0"/>
              <a:t>IPS NSM </a:t>
            </a:r>
            <a:r>
              <a:rPr lang="zh-TW" altLang="en-US" sz="2800" dirty="0" smtClean="0"/>
              <a:t>軟體</a:t>
            </a:r>
            <a:endParaRPr lang="zh-TW" altLang="en-US" sz="2800" dirty="0"/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5109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Case Study1</a:t>
            </a:r>
            <a:br>
              <a:rPr lang="en-US" altLang="zh-TW" dirty="0" smtClean="0"/>
            </a:br>
            <a:r>
              <a:rPr lang="en-US" altLang="zh-TW" dirty="0" smtClean="0"/>
              <a:t>DNS</a:t>
            </a:r>
            <a:br>
              <a:rPr lang="en-US" altLang="zh-TW" dirty="0" smtClean="0"/>
            </a:br>
            <a:r>
              <a:rPr lang="en-US" altLang="zh-TW" dirty="0" err="1" smtClean="0"/>
              <a:t>Hinet</a:t>
            </a:r>
            <a:r>
              <a:rPr lang="en-US" altLang="zh-TW" dirty="0" smtClean="0"/>
              <a:t> or </a:t>
            </a:r>
            <a:r>
              <a:rPr lang="zh-TW" altLang="en-US" dirty="0" smtClean="0"/>
              <a:t>教育部</a:t>
            </a:r>
            <a:endParaRPr lang="zh-TW" altLang="en-US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398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蘋果日報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/>
              <a:t>www.appledaily.com.tw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DNS: 168.95.1.1 (</a:t>
            </a:r>
            <a:r>
              <a:rPr lang="en-US" altLang="zh-TW" dirty="0" err="1" smtClean="0"/>
              <a:t>Hinet</a:t>
            </a:r>
            <a:r>
              <a:rPr lang="en-US" altLang="zh-TW" dirty="0" smtClean="0"/>
              <a:t>)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/>
              <a:t>DNS: </a:t>
            </a:r>
            <a:r>
              <a:rPr lang="en-US" altLang="zh-TW" dirty="0" smtClean="0"/>
              <a:t>140.111.1.20 (</a:t>
            </a:r>
            <a:r>
              <a:rPr lang="zh-TW" altLang="en-US" dirty="0" smtClean="0"/>
              <a:t>教育部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8229600" cy="133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776287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26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12540</TotalTime>
  <Words>981</Words>
  <Application>Microsoft Office PowerPoint</Application>
  <PresentationFormat>如螢幕大小 (4:3)</PresentationFormat>
  <Paragraphs>412</Paragraphs>
  <Slides>38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38</vt:i4>
      </vt:variant>
    </vt:vector>
  </HeadingPairs>
  <TitlesOfParts>
    <vt:vector size="39" baseType="lpstr">
      <vt:lpstr>暗香撲面</vt:lpstr>
      <vt:lpstr>103年度第二次 台北區網(臺大)網管會議</vt:lpstr>
      <vt:lpstr>會議議程</vt:lpstr>
      <vt:lpstr>台北區網中心服務窗口</vt:lpstr>
      <vt:lpstr>台北區網現況與服務說明</vt:lpstr>
      <vt:lpstr>台北區網連線架構與頻寬統計</vt:lpstr>
      <vt:lpstr>台北區網網頁相關服務</vt:lpstr>
      <vt:lpstr>2014/09/10 區網連線異常</vt:lpstr>
      <vt:lpstr>Case Study1 DNS Hinet or 教育部</vt:lpstr>
      <vt:lpstr>蘋果日報 www.appledaily.com.tw</vt:lpstr>
      <vt:lpstr>DNS 學術網路 中研院 -&gt; 香港</vt:lpstr>
      <vt:lpstr>DNS HINET 路徑怪怪的</vt:lpstr>
      <vt:lpstr>Case Study2 Red Hat Linux for Heartbleed 漏洞</vt:lpstr>
      <vt:lpstr>受影響之 OpenSSL 版本</vt:lpstr>
      <vt:lpstr>openssl-1.0.1e-16.el6_5.7 是否還有Heartbleed 之漏洞</vt:lpstr>
      <vt:lpstr>Why?</vt:lpstr>
      <vt:lpstr>Case Study3 連網速度緩慢 traceroute &amp; MRTG</vt:lpstr>
      <vt:lpstr>Nod32 路徑</vt:lpstr>
      <vt:lpstr>教育部 TWGate流量圖</vt:lpstr>
      <vt:lpstr>Teamviewer 路徑</vt:lpstr>
      <vt:lpstr>教育部-跨國海纜(美國)流量圖</vt:lpstr>
      <vt:lpstr>台大區網對外連線圖</vt:lpstr>
      <vt:lpstr>ISP &amp; NTU &amp; 台北市教育網</vt:lpstr>
      <vt:lpstr>教育部</vt:lpstr>
      <vt:lpstr>教育部出國頻寬</vt:lpstr>
      <vt:lpstr>教育部 ISP</vt:lpstr>
      <vt:lpstr>蘋果日報中有 Google Analytics</vt:lpstr>
      <vt:lpstr>Ccnet.ntu.edu.tw 中有連線 www.google.com</vt:lpstr>
      <vt:lpstr>Resources</vt:lpstr>
      <vt:lpstr>Flash 連線頻寬圖</vt:lpstr>
      <vt:lpstr>連線頻寬統計報表</vt:lpstr>
      <vt:lpstr>台大區網對外連線圖 traceroute: tw.yahoo.com</vt:lpstr>
      <vt:lpstr>台大區網對外連線圖 traceroute: www.cnn.com 1/2</vt:lpstr>
      <vt:lpstr>台大區網對外連線圖 traceroute: www.cnn.com 2/2</vt:lpstr>
      <vt:lpstr>台大區網對外連線圖 traceroute: www.teamviewer.com 1/2</vt:lpstr>
      <vt:lpstr>台大區網對外連線圖 traceroute: www.teamviewer.com 2/2</vt:lpstr>
      <vt:lpstr>IP Location Database</vt:lpstr>
      <vt:lpstr>TWGate IP 分析</vt:lpstr>
      <vt:lpstr>問題與討論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511</cp:revision>
  <dcterms:created xsi:type="dcterms:W3CDTF">2007-03-23T08:00:23Z</dcterms:created>
  <dcterms:modified xsi:type="dcterms:W3CDTF">2014-10-14T00:48:19Z</dcterms:modified>
</cp:coreProperties>
</file>