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6" r:id="rId1"/>
    <p:sldMasterId id="2147484001" r:id="rId2"/>
  </p:sldMasterIdLst>
  <p:notesMasterIdLst>
    <p:notesMasterId r:id="rId27"/>
  </p:notesMasterIdLst>
  <p:handoutMasterIdLst>
    <p:handoutMasterId r:id="rId28"/>
  </p:handoutMasterIdLst>
  <p:sldIdLst>
    <p:sldId id="397" r:id="rId3"/>
    <p:sldId id="398" r:id="rId4"/>
    <p:sldId id="400" r:id="rId5"/>
    <p:sldId id="401" r:id="rId6"/>
    <p:sldId id="402" r:id="rId7"/>
    <p:sldId id="403" r:id="rId8"/>
    <p:sldId id="404" r:id="rId9"/>
    <p:sldId id="405" r:id="rId10"/>
    <p:sldId id="406" r:id="rId11"/>
    <p:sldId id="407" r:id="rId12"/>
    <p:sldId id="408" r:id="rId13"/>
    <p:sldId id="409" r:id="rId14"/>
    <p:sldId id="410" r:id="rId15"/>
    <p:sldId id="411" r:id="rId16"/>
    <p:sldId id="412" r:id="rId17"/>
    <p:sldId id="413" r:id="rId18"/>
    <p:sldId id="414" r:id="rId19"/>
    <p:sldId id="415" r:id="rId20"/>
    <p:sldId id="377" r:id="rId21"/>
    <p:sldId id="378" r:id="rId22"/>
    <p:sldId id="379" r:id="rId23"/>
    <p:sldId id="380" r:id="rId24"/>
    <p:sldId id="381" r:id="rId25"/>
    <p:sldId id="382" r:id="rId26"/>
  </p:sldIdLst>
  <p:sldSz cx="9144000" cy="6858000" type="screen4x3"/>
  <p:notesSz cx="6858000" cy="9144000"/>
  <p:defaultTextStyle>
    <a:defPPr>
      <a:defRPr lang="zh-TW"/>
    </a:defPPr>
    <a:lvl1pPr algn="l" rtl="0" fontAlgn="base">
      <a:spcBef>
        <a:spcPct val="0"/>
      </a:spcBef>
      <a:spcAft>
        <a:spcPct val="0"/>
      </a:spcAft>
      <a:defRPr kumimoji="1" kern="1200">
        <a:solidFill>
          <a:schemeClr val="tx1"/>
        </a:solidFill>
        <a:latin typeface="Times New Roman" pitchFamily="18" charset="0"/>
        <a:ea typeface="標楷體" pitchFamily="65" charset="-120"/>
        <a:cs typeface="+mn-cs"/>
      </a:defRPr>
    </a:lvl1pPr>
    <a:lvl2pPr marL="457200" algn="l" rtl="0" fontAlgn="base">
      <a:spcBef>
        <a:spcPct val="0"/>
      </a:spcBef>
      <a:spcAft>
        <a:spcPct val="0"/>
      </a:spcAft>
      <a:defRPr kumimoji="1" kern="1200">
        <a:solidFill>
          <a:schemeClr val="tx1"/>
        </a:solidFill>
        <a:latin typeface="Times New Roman" pitchFamily="18" charset="0"/>
        <a:ea typeface="標楷體" pitchFamily="65" charset="-120"/>
        <a:cs typeface="+mn-cs"/>
      </a:defRPr>
    </a:lvl2pPr>
    <a:lvl3pPr marL="914400" algn="l" rtl="0" fontAlgn="base">
      <a:spcBef>
        <a:spcPct val="0"/>
      </a:spcBef>
      <a:spcAft>
        <a:spcPct val="0"/>
      </a:spcAft>
      <a:defRPr kumimoji="1" kern="1200">
        <a:solidFill>
          <a:schemeClr val="tx1"/>
        </a:solidFill>
        <a:latin typeface="Times New Roman" pitchFamily="18" charset="0"/>
        <a:ea typeface="標楷體" pitchFamily="65" charset="-120"/>
        <a:cs typeface="+mn-cs"/>
      </a:defRPr>
    </a:lvl3pPr>
    <a:lvl4pPr marL="1371600" algn="l" rtl="0" fontAlgn="base">
      <a:spcBef>
        <a:spcPct val="0"/>
      </a:spcBef>
      <a:spcAft>
        <a:spcPct val="0"/>
      </a:spcAft>
      <a:defRPr kumimoji="1" kern="1200">
        <a:solidFill>
          <a:schemeClr val="tx1"/>
        </a:solidFill>
        <a:latin typeface="Times New Roman" pitchFamily="18" charset="0"/>
        <a:ea typeface="標楷體" pitchFamily="65" charset="-120"/>
        <a:cs typeface="+mn-cs"/>
      </a:defRPr>
    </a:lvl4pPr>
    <a:lvl5pPr marL="1828800" algn="l" rtl="0" fontAlgn="base">
      <a:spcBef>
        <a:spcPct val="0"/>
      </a:spcBef>
      <a:spcAft>
        <a:spcPct val="0"/>
      </a:spcAft>
      <a:defRPr kumimoji="1" kern="1200">
        <a:solidFill>
          <a:schemeClr val="tx1"/>
        </a:solidFill>
        <a:latin typeface="Times New Roman" pitchFamily="18" charset="0"/>
        <a:ea typeface="標楷體" pitchFamily="65" charset="-120"/>
        <a:cs typeface="+mn-cs"/>
      </a:defRPr>
    </a:lvl5pPr>
    <a:lvl6pPr marL="2286000" algn="l" defTabSz="914400" rtl="0" eaLnBrk="1" latinLnBrk="0" hangingPunct="1">
      <a:defRPr kumimoji="1" kern="1200">
        <a:solidFill>
          <a:schemeClr val="tx1"/>
        </a:solidFill>
        <a:latin typeface="Times New Roman" pitchFamily="18" charset="0"/>
        <a:ea typeface="標楷體" pitchFamily="65" charset="-120"/>
        <a:cs typeface="+mn-cs"/>
      </a:defRPr>
    </a:lvl6pPr>
    <a:lvl7pPr marL="2743200" algn="l" defTabSz="914400" rtl="0" eaLnBrk="1" latinLnBrk="0" hangingPunct="1">
      <a:defRPr kumimoji="1" kern="1200">
        <a:solidFill>
          <a:schemeClr val="tx1"/>
        </a:solidFill>
        <a:latin typeface="Times New Roman" pitchFamily="18" charset="0"/>
        <a:ea typeface="標楷體" pitchFamily="65" charset="-120"/>
        <a:cs typeface="+mn-cs"/>
      </a:defRPr>
    </a:lvl7pPr>
    <a:lvl8pPr marL="3200400" algn="l" defTabSz="914400" rtl="0" eaLnBrk="1" latinLnBrk="0" hangingPunct="1">
      <a:defRPr kumimoji="1" kern="1200">
        <a:solidFill>
          <a:schemeClr val="tx1"/>
        </a:solidFill>
        <a:latin typeface="Times New Roman" pitchFamily="18" charset="0"/>
        <a:ea typeface="標楷體" pitchFamily="65" charset="-120"/>
        <a:cs typeface="+mn-cs"/>
      </a:defRPr>
    </a:lvl8pPr>
    <a:lvl9pPr marL="3657600" algn="l" defTabSz="914400" rtl="0" eaLnBrk="1" latinLnBrk="0" hangingPunct="1">
      <a:defRPr kumimoji="1" kern="1200">
        <a:solidFill>
          <a:schemeClr val="tx1"/>
        </a:solidFill>
        <a:latin typeface="Times New Roman" pitchFamily="18" charset="0"/>
        <a:ea typeface="標楷體" pitchFamily="65" charset="-120"/>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FF"/>
    <a:srgbClr val="FF99FF"/>
    <a:srgbClr val="336699"/>
    <a:srgbClr val="9999FF"/>
    <a:srgbClr val="FFF7FD"/>
    <a:srgbClr val="F4D8F1"/>
    <a:srgbClr val="FFCC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中等深淺樣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無樣式、表格格線">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424" autoAdjust="0"/>
    <p:restoredTop sz="74276" autoAdjust="0"/>
  </p:normalViewPr>
  <p:slideViewPr>
    <p:cSldViewPr>
      <p:cViewPr>
        <p:scale>
          <a:sx n="68" d="100"/>
          <a:sy n="68" d="100"/>
        </p:scale>
        <p:origin x="-1219"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11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新細明體" pitchFamily="18" charset="-120"/>
              </a:defRPr>
            </a:lvl1pPr>
          </a:lstStyle>
          <a:p>
            <a:pPr>
              <a:defRPr/>
            </a:pPr>
            <a:endParaRPr lang="en-US" altLang="zh-TW"/>
          </a:p>
        </p:txBody>
      </p:sp>
      <p:sp>
        <p:nvSpPr>
          <p:cNvPr id="296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新細明體" pitchFamily="18" charset="-120"/>
              </a:defRPr>
            </a:lvl1pPr>
          </a:lstStyle>
          <a:p>
            <a:pPr>
              <a:defRPr/>
            </a:pPr>
            <a:endParaRPr lang="en-US" altLang="zh-TW"/>
          </a:p>
        </p:txBody>
      </p:sp>
      <p:sp>
        <p:nvSpPr>
          <p:cNvPr id="297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新細明體" pitchFamily="18" charset="-120"/>
              </a:defRPr>
            </a:lvl1pPr>
          </a:lstStyle>
          <a:p>
            <a:pPr>
              <a:defRPr/>
            </a:pPr>
            <a:endParaRPr lang="en-US" altLang="zh-TW"/>
          </a:p>
        </p:txBody>
      </p:sp>
      <p:sp>
        <p:nvSpPr>
          <p:cNvPr id="297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ea typeface="新細明體" pitchFamily="18" charset="-120"/>
              </a:defRPr>
            </a:lvl1pPr>
          </a:lstStyle>
          <a:p>
            <a:pPr>
              <a:defRPr/>
            </a:pPr>
            <a:fld id="{4CB57E72-5F97-41E1-9905-085A32E48B89}" type="slidenum">
              <a:rPr lang="en-US" altLang="zh-TW"/>
              <a:pPr>
                <a:defRPr/>
              </a:pPr>
              <a:t>‹#›</a:t>
            </a:fld>
            <a:endParaRPr lang="en-US" altLang="zh-TW"/>
          </a:p>
        </p:txBody>
      </p:sp>
    </p:spTree>
    <p:extLst>
      <p:ext uri="{BB962C8B-B14F-4D97-AF65-F5344CB8AC3E}">
        <p14:creationId xmlns:p14="http://schemas.microsoft.com/office/powerpoint/2010/main" val="4231773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新細明體" pitchFamily="18" charset="-120"/>
              </a:defRPr>
            </a:lvl1pPr>
          </a:lstStyle>
          <a:p>
            <a:pPr>
              <a:defRPr/>
            </a:pPr>
            <a:endParaRPr lang="en-US" altLang="zh-TW"/>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新細明體" pitchFamily="18" charset="-120"/>
              </a:defRPr>
            </a:lvl1pPr>
          </a:lstStyle>
          <a:p>
            <a:pPr>
              <a:defRPr/>
            </a:pPr>
            <a:endParaRPr lang="en-US" altLang="zh-TW"/>
          </a:p>
        </p:txBody>
      </p:sp>
      <p:sp>
        <p:nvSpPr>
          <p:cNvPr id="471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TW" altLang="en-US" noProof="0" smtClean="0"/>
              <a:t>按一下以編輯母片</a:t>
            </a:r>
          </a:p>
          <a:p>
            <a:pPr lvl="1"/>
            <a:r>
              <a:rPr lang="zh-TW" altLang="en-US" noProof="0" smtClean="0"/>
              <a:t>第二層</a:t>
            </a:r>
          </a:p>
          <a:p>
            <a:pPr lvl="2"/>
            <a:r>
              <a:rPr lang="zh-TW" altLang="en-US" noProof="0" smtClean="0"/>
              <a:t>第三層</a:t>
            </a:r>
          </a:p>
          <a:p>
            <a:pPr lvl="3"/>
            <a:r>
              <a:rPr lang="zh-TW" altLang="en-US" noProof="0" smtClean="0"/>
              <a:t>第四層</a:t>
            </a:r>
          </a:p>
          <a:p>
            <a:pPr lvl="4"/>
            <a:r>
              <a:rPr lang="zh-TW" altLang="en-US" noProof="0" smtClean="0"/>
              <a:t>第五層</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新細明體" pitchFamily="18" charset="-120"/>
              </a:defRPr>
            </a:lvl1pPr>
          </a:lstStyle>
          <a:p>
            <a:pPr>
              <a:defRPr/>
            </a:pPr>
            <a:endParaRPr lang="en-US" altLang="zh-TW"/>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ea typeface="新細明體" pitchFamily="18" charset="-120"/>
              </a:defRPr>
            </a:lvl1pPr>
          </a:lstStyle>
          <a:p>
            <a:pPr>
              <a:defRPr/>
            </a:pPr>
            <a:fld id="{E65D7072-DCA7-4948-865B-0CE19DD820FC}" type="slidenum">
              <a:rPr lang="en-US" altLang="zh-TW"/>
              <a:pPr>
                <a:defRPr/>
              </a:pPr>
              <a:t>‹#›</a:t>
            </a:fld>
            <a:endParaRPr lang="en-US" altLang="zh-TW"/>
          </a:p>
        </p:txBody>
      </p:sp>
    </p:spTree>
    <p:extLst>
      <p:ext uri="{BB962C8B-B14F-4D97-AF65-F5344CB8AC3E}">
        <p14:creationId xmlns:p14="http://schemas.microsoft.com/office/powerpoint/2010/main" val="24261615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新細明體" pitchFamily="18" charset="-120"/>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新細明體" pitchFamily="18" charset="-120"/>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新細明體" pitchFamily="18" charset="-120"/>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新細明體" pitchFamily="18" charset="-120"/>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新細明體" pitchFamily="18" charset="-12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javasrcipt:;"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投影片圖像版面配置區 1"/>
          <p:cNvSpPr>
            <a:spLocks noGrp="1" noRot="1" noChangeAspect="1" noTextEdit="1"/>
          </p:cNvSpPr>
          <p:nvPr>
            <p:ph type="sldImg"/>
          </p:nvPr>
        </p:nvSpPr>
        <p:spPr>
          <a:ln/>
        </p:spPr>
      </p:sp>
      <p:sp>
        <p:nvSpPr>
          <p:cNvPr id="14339"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TW" altLang="en-US" smtClean="0">
                <a:latin typeface="Arial" pitchFamily="34" charset="0"/>
              </a:rPr>
              <a:t>簡介：</a:t>
            </a:r>
            <a:endParaRPr lang="en-US" altLang="zh-TW" smtClean="0">
              <a:latin typeface="Arial" pitchFamily="34" charset="0"/>
            </a:endParaRPr>
          </a:p>
          <a:p>
            <a:r>
              <a:rPr lang="zh-TW" altLang="en-US" smtClean="0">
                <a:latin typeface="Arial" pitchFamily="34" charset="0"/>
              </a:rPr>
              <a:t>在網站入侵事件層出不窮，自動化攻擊工具輩出的時代，身為網站管理者該如何即時監控所轄網站，以避免駭客入侵？</a:t>
            </a:r>
          </a:p>
          <a:p>
            <a:r>
              <a:rPr lang="zh-TW" altLang="en-US" smtClean="0">
                <a:latin typeface="Arial" pitchFamily="34" charset="0"/>
              </a:rPr>
              <a:t>平台將提供網站管理者於發現弱點後之修復建議報告，及網站弱點趨勢圖等分析報表為未來網站安全決策之參考。</a:t>
            </a:r>
            <a:endParaRPr lang="en-US" altLang="zh-TW" smtClean="0">
              <a:latin typeface="Arial" pitchFamily="34" charset="0"/>
            </a:endParaRPr>
          </a:p>
          <a:p>
            <a:endParaRPr lang="en-US" altLang="zh-TW" smtClean="0">
              <a:latin typeface="Arial" pitchFamily="34" charset="0"/>
            </a:endParaRPr>
          </a:p>
          <a:p>
            <a:r>
              <a:rPr lang="zh-TW" altLang="en-US" smtClean="0">
                <a:latin typeface="Arial" pitchFamily="34" charset="0"/>
              </a:rPr>
              <a:t>圖片介紹</a:t>
            </a:r>
            <a:r>
              <a:rPr lang="zh-TW" altLang="en-US" smtClean="0">
                <a:latin typeface="Arial" pitchFamily="34" charset="0"/>
                <a:sym typeface="Wingdings" pitchFamily="2" charset="2"/>
              </a:rPr>
              <a:t>： </a:t>
            </a:r>
            <a:r>
              <a:rPr lang="en-US" altLang="zh-TW" smtClean="0">
                <a:latin typeface="Arial" pitchFamily="34" charset="0"/>
                <a:sym typeface="Wingdings" pitchFamily="2" charset="2"/>
              </a:rPr>
              <a:t>(</a:t>
            </a:r>
            <a:r>
              <a:rPr lang="zh-TW" altLang="en-US" smtClean="0">
                <a:latin typeface="Arial" pitchFamily="34" charset="0"/>
                <a:sym typeface="Wingdings" pitchFamily="2" charset="2"/>
              </a:rPr>
              <a:t>概略說明</a:t>
            </a:r>
            <a:r>
              <a:rPr lang="en-US" altLang="zh-TW" smtClean="0">
                <a:latin typeface="Arial" pitchFamily="34" charset="0"/>
                <a:sym typeface="Wingdings" pitchFamily="2" charset="2"/>
              </a:rPr>
              <a:t>)</a:t>
            </a:r>
            <a:endParaRPr lang="en-US" altLang="zh-TW" smtClean="0">
              <a:latin typeface="Arial" pitchFamily="34" charset="0"/>
            </a:endParaRPr>
          </a:p>
          <a:p>
            <a:r>
              <a:rPr lang="zh-TW" altLang="en-US" smtClean="0">
                <a:latin typeface="Arial" pitchFamily="34" charset="0"/>
              </a:rPr>
              <a:t>由網站管理人員對平台提出申請</a:t>
            </a:r>
            <a:r>
              <a:rPr lang="en-US" altLang="zh-TW" smtClean="0">
                <a:latin typeface="Arial" pitchFamily="34" charset="0"/>
              </a:rPr>
              <a:t>-&gt;</a:t>
            </a:r>
            <a:r>
              <a:rPr lang="zh-TW" altLang="en-US" smtClean="0">
                <a:latin typeface="Arial" pitchFamily="34" charset="0"/>
              </a:rPr>
              <a:t>等待平台管理員審核過後即可開始自行加入排程</a:t>
            </a:r>
            <a:r>
              <a:rPr lang="en-US" altLang="zh-TW" smtClean="0">
                <a:latin typeface="Arial" pitchFamily="34" charset="0"/>
              </a:rPr>
              <a:t>-&gt;</a:t>
            </a:r>
            <a:r>
              <a:rPr lang="zh-TW" altLang="en-US" smtClean="0">
                <a:latin typeface="Arial" pitchFamily="34" charset="0"/>
              </a:rPr>
              <a:t>選擇要掃瞄的網站還有想掃瞄的弱點選項</a:t>
            </a:r>
            <a:r>
              <a:rPr lang="en-US" altLang="zh-TW" smtClean="0">
                <a:latin typeface="Arial" pitchFamily="34" charset="0"/>
              </a:rPr>
              <a:t>-&gt;</a:t>
            </a:r>
          </a:p>
          <a:p>
            <a:r>
              <a:rPr lang="zh-TW" altLang="en-US" smtClean="0">
                <a:latin typeface="Arial" pitchFamily="34" charset="0"/>
              </a:rPr>
              <a:t>掃瞄完成後會自動出</a:t>
            </a:r>
            <a:r>
              <a:rPr lang="en-US" altLang="zh-TW" smtClean="0">
                <a:latin typeface="Arial" pitchFamily="34" charset="0"/>
              </a:rPr>
              <a:t>reports</a:t>
            </a:r>
            <a:r>
              <a:rPr lang="zh-TW" altLang="en-US" smtClean="0">
                <a:latin typeface="Arial" pitchFamily="34" charset="0"/>
              </a:rPr>
              <a:t>並寄信通知網站管理人員</a:t>
            </a:r>
            <a:endParaRPr lang="en-US" altLang="zh-TW" smtClean="0">
              <a:latin typeface="Arial" pitchFamily="34" charset="0"/>
            </a:endParaRPr>
          </a:p>
          <a:p>
            <a:endParaRPr lang="en-US" altLang="zh-TW" smtClean="0">
              <a:latin typeface="Arial" pitchFamily="34" charset="0"/>
            </a:endParaRPr>
          </a:p>
        </p:txBody>
      </p:sp>
      <p:sp>
        <p:nvSpPr>
          <p:cNvPr id="14340"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Times New Roman" pitchFamily="18" charset="0"/>
                <a:ea typeface="標楷體" pitchFamily="65" charset="-120"/>
              </a:defRPr>
            </a:lvl1pPr>
            <a:lvl2pPr marL="742950" indent="-285750" eaLnBrk="0" hangingPunct="0">
              <a:defRPr kumimoji="1">
                <a:solidFill>
                  <a:schemeClr val="tx1"/>
                </a:solidFill>
                <a:latin typeface="Times New Roman" pitchFamily="18" charset="0"/>
                <a:ea typeface="標楷體" pitchFamily="65" charset="-120"/>
              </a:defRPr>
            </a:lvl2pPr>
            <a:lvl3pPr marL="1143000" indent="-228600" eaLnBrk="0" hangingPunct="0">
              <a:defRPr kumimoji="1">
                <a:solidFill>
                  <a:schemeClr val="tx1"/>
                </a:solidFill>
                <a:latin typeface="Times New Roman" pitchFamily="18" charset="0"/>
                <a:ea typeface="標楷體" pitchFamily="65" charset="-120"/>
              </a:defRPr>
            </a:lvl3pPr>
            <a:lvl4pPr marL="1600200" indent="-228600" eaLnBrk="0" hangingPunct="0">
              <a:defRPr kumimoji="1">
                <a:solidFill>
                  <a:schemeClr val="tx1"/>
                </a:solidFill>
                <a:latin typeface="Times New Roman" pitchFamily="18" charset="0"/>
                <a:ea typeface="標楷體" pitchFamily="65" charset="-120"/>
              </a:defRPr>
            </a:lvl4pPr>
            <a:lvl5pPr marL="2057400" indent="-228600" eaLnBrk="0" hangingPunct="0">
              <a:defRPr kumimoji="1">
                <a:solidFill>
                  <a:schemeClr val="tx1"/>
                </a:solidFill>
                <a:latin typeface="Times New Roman" pitchFamily="18" charset="0"/>
                <a:ea typeface="標楷體" pitchFamily="65" charset="-120"/>
              </a:defRPr>
            </a:lvl5pPr>
            <a:lvl6pPr marL="2514600" indent="-228600" eaLnBrk="0" fontAlgn="base" hangingPunct="0">
              <a:spcBef>
                <a:spcPct val="0"/>
              </a:spcBef>
              <a:spcAft>
                <a:spcPct val="0"/>
              </a:spcAft>
              <a:defRPr kumimoji="1">
                <a:solidFill>
                  <a:schemeClr val="tx1"/>
                </a:solidFill>
                <a:latin typeface="Times New Roman" pitchFamily="18" charset="0"/>
                <a:ea typeface="標楷體" pitchFamily="65" charset="-120"/>
              </a:defRPr>
            </a:lvl6pPr>
            <a:lvl7pPr marL="2971800" indent="-228600" eaLnBrk="0" fontAlgn="base" hangingPunct="0">
              <a:spcBef>
                <a:spcPct val="0"/>
              </a:spcBef>
              <a:spcAft>
                <a:spcPct val="0"/>
              </a:spcAft>
              <a:defRPr kumimoji="1">
                <a:solidFill>
                  <a:schemeClr val="tx1"/>
                </a:solidFill>
                <a:latin typeface="Times New Roman" pitchFamily="18" charset="0"/>
                <a:ea typeface="標楷體" pitchFamily="65" charset="-120"/>
              </a:defRPr>
            </a:lvl7pPr>
            <a:lvl8pPr marL="3429000" indent="-228600" eaLnBrk="0" fontAlgn="base" hangingPunct="0">
              <a:spcBef>
                <a:spcPct val="0"/>
              </a:spcBef>
              <a:spcAft>
                <a:spcPct val="0"/>
              </a:spcAft>
              <a:defRPr kumimoji="1">
                <a:solidFill>
                  <a:schemeClr val="tx1"/>
                </a:solidFill>
                <a:latin typeface="Times New Roman" pitchFamily="18" charset="0"/>
                <a:ea typeface="標楷體" pitchFamily="65" charset="-120"/>
              </a:defRPr>
            </a:lvl8pPr>
            <a:lvl9pPr marL="3886200" indent="-228600" eaLnBrk="0" fontAlgn="base" hangingPunct="0">
              <a:spcBef>
                <a:spcPct val="0"/>
              </a:spcBef>
              <a:spcAft>
                <a:spcPct val="0"/>
              </a:spcAft>
              <a:defRPr kumimoji="1">
                <a:solidFill>
                  <a:schemeClr val="tx1"/>
                </a:solidFill>
                <a:latin typeface="Times New Roman" pitchFamily="18" charset="0"/>
                <a:ea typeface="標楷體" pitchFamily="65" charset="-120"/>
              </a:defRPr>
            </a:lvl9pPr>
          </a:lstStyle>
          <a:p>
            <a:pPr eaLnBrk="1" hangingPunct="1"/>
            <a:fld id="{CB55B76F-1305-434C-B3AB-A74165F54AE7}" type="slidenum">
              <a:rPr lang="en-US" altLang="zh-TW" smtClean="0">
                <a:latin typeface="Arial" pitchFamily="34" charset="0"/>
                <a:ea typeface="新細明體" pitchFamily="18" charset="-120"/>
              </a:rPr>
              <a:pPr eaLnBrk="1" hangingPunct="1"/>
              <a:t>19</a:t>
            </a:fld>
            <a:endParaRPr lang="en-US" altLang="zh-TW" smtClean="0">
              <a:latin typeface="Arial" pitchFamily="34" charset="0"/>
              <a:ea typeface="新細明體" pitchFamily="18" charset="-120"/>
            </a:endParaRPr>
          </a:p>
        </p:txBody>
      </p:sp>
    </p:spTree>
    <p:extLst>
      <p:ext uri="{BB962C8B-B14F-4D97-AF65-F5344CB8AC3E}">
        <p14:creationId xmlns:p14="http://schemas.microsoft.com/office/powerpoint/2010/main" val="42892668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投影片圖像版面配置區 1"/>
          <p:cNvSpPr>
            <a:spLocks noGrp="1" noRot="1" noChangeAspect="1" noTextEdit="1"/>
          </p:cNvSpPr>
          <p:nvPr>
            <p:ph type="sldImg"/>
          </p:nvPr>
        </p:nvSpPr>
        <p:spPr>
          <a:ln/>
        </p:spPr>
      </p:sp>
      <p:sp>
        <p:nvSpPr>
          <p:cNvPr id="15363"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TW" altLang="en-US" b="1" smtClean="0">
                <a:latin typeface="Arial" pitchFamily="34" charset="0"/>
              </a:rPr>
              <a:t>智慧型網站搜尋系統</a:t>
            </a:r>
            <a:r>
              <a:rPr lang="zh-TW" altLang="en-US" smtClean="0">
                <a:latin typeface="Arial" pitchFamily="34" charset="0"/>
              </a:rPr>
              <a:t> </a:t>
            </a:r>
            <a:endParaRPr lang="en-US" altLang="zh-TW" smtClean="0">
              <a:latin typeface="Arial" pitchFamily="34" charset="0"/>
            </a:endParaRPr>
          </a:p>
          <a:p>
            <a:r>
              <a:rPr lang="zh-TW" altLang="en-US" smtClean="0">
                <a:latin typeface="Arial" pitchFamily="34" charset="0"/>
              </a:rPr>
              <a:t>整合知名搜尋引擎並加入自行開發之探查技術可檢測各種網站類型</a:t>
            </a:r>
            <a:br>
              <a:rPr lang="zh-TW" altLang="en-US" smtClean="0">
                <a:latin typeface="Arial" pitchFamily="34" charset="0"/>
              </a:rPr>
            </a:br>
            <a:r>
              <a:rPr lang="zh-TW" altLang="en-US" smtClean="0">
                <a:latin typeface="Arial" pitchFamily="34" charset="0"/>
              </a:rPr>
              <a:t/>
            </a:r>
            <a:br>
              <a:rPr lang="zh-TW" altLang="en-US" smtClean="0">
                <a:latin typeface="Arial" pitchFamily="34" charset="0"/>
              </a:rPr>
            </a:br>
            <a:r>
              <a:rPr lang="zh-TW" altLang="en-US" b="1" smtClean="0">
                <a:latin typeface="Arial" pitchFamily="34" charset="0"/>
              </a:rPr>
              <a:t>多樣化檢測模組</a:t>
            </a:r>
            <a:r>
              <a:rPr lang="zh-TW" altLang="en-US" smtClean="0">
                <a:latin typeface="Arial" pitchFamily="34" charset="0"/>
              </a:rPr>
              <a:t> </a:t>
            </a:r>
            <a:endParaRPr lang="en-US" altLang="zh-TW" smtClean="0">
              <a:latin typeface="Arial" pitchFamily="34" charset="0"/>
            </a:endParaRPr>
          </a:p>
          <a:p>
            <a:r>
              <a:rPr lang="zh-TW" altLang="en-US" smtClean="0">
                <a:latin typeface="Arial" pitchFamily="34" charset="0"/>
              </a:rPr>
              <a:t>可依網站類型提供檢測項目建議管理者可自由選擇檢測之項目：</a:t>
            </a:r>
            <a:r>
              <a:rPr lang="en-US" altLang="zh-TW" smtClean="0">
                <a:latin typeface="Arial" pitchFamily="34" charset="0"/>
              </a:rPr>
              <a:t>SQL Injection</a:t>
            </a:r>
            <a:r>
              <a:rPr lang="zh-TW" altLang="en-US" smtClean="0">
                <a:latin typeface="Arial" pitchFamily="34" charset="0"/>
              </a:rPr>
              <a:t>、</a:t>
            </a:r>
            <a:r>
              <a:rPr lang="en-US" altLang="zh-TW" smtClean="0">
                <a:latin typeface="Arial" pitchFamily="34" charset="0"/>
              </a:rPr>
              <a:t>Cross-Site Scripting</a:t>
            </a:r>
            <a:r>
              <a:rPr lang="zh-TW" altLang="en-US" smtClean="0">
                <a:latin typeface="Arial" pitchFamily="34" charset="0"/>
              </a:rPr>
              <a:t>、目錄索引、備份檔案檢測、不適當配置處理檢測、惡意檔案執行檢測</a:t>
            </a:r>
            <a:r>
              <a:rPr lang="en-US" altLang="zh-TW" smtClean="0">
                <a:latin typeface="Arial" pitchFamily="34" charset="0"/>
              </a:rPr>
              <a:t>...</a:t>
            </a:r>
            <a:r>
              <a:rPr lang="zh-TW" altLang="en-US" smtClean="0">
                <a:latin typeface="Arial" pitchFamily="34" charset="0"/>
              </a:rPr>
              <a:t>等亦支援各種網頁技術</a:t>
            </a:r>
            <a:br>
              <a:rPr lang="zh-TW" altLang="en-US" smtClean="0">
                <a:latin typeface="Arial" pitchFamily="34" charset="0"/>
              </a:rPr>
            </a:br>
            <a:r>
              <a:rPr lang="zh-TW" altLang="en-US" smtClean="0">
                <a:latin typeface="Arial" pitchFamily="34" charset="0"/>
              </a:rPr>
              <a:t/>
            </a:r>
            <a:br>
              <a:rPr lang="zh-TW" altLang="en-US" smtClean="0">
                <a:latin typeface="Arial" pitchFamily="34" charset="0"/>
              </a:rPr>
            </a:br>
            <a:r>
              <a:rPr lang="zh-TW" altLang="en-US" b="1" smtClean="0">
                <a:latin typeface="Arial" pitchFamily="34" charset="0"/>
              </a:rPr>
              <a:t>人性化排程模組 </a:t>
            </a:r>
            <a:endParaRPr lang="en-US" altLang="zh-TW" b="1" smtClean="0">
              <a:latin typeface="Arial" pitchFamily="34" charset="0"/>
            </a:endParaRPr>
          </a:p>
          <a:p>
            <a:r>
              <a:rPr lang="zh-TW" altLang="en-US" smtClean="0">
                <a:latin typeface="Arial" pitchFamily="34" charset="0"/>
              </a:rPr>
              <a:t>系統自動依檢測時間及網站優先權排定檢測順序若預測網站檢測需流量較大者，系統將提醒管理者將排程設定於非尖峰時段檢測，以避免影響網站服務。</a:t>
            </a:r>
          </a:p>
        </p:txBody>
      </p:sp>
      <p:sp>
        <p:nvSpPr>
          <p:cNvPr id="15364"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Times New Roman" pitchFamily="18" charset="0"/>
                <a:ea typeface="標楷體" pitchFamily="65" charset="-120"/>
              </a:defRPr>
            </a:lvl1pPr>
            <a:lvl2pPr marL="742950" indent="-285750" eaLnBrk="0" hangingPunct="0">
              <a:defRPr kumimoji="1">
                <a:solidFill>
                  <a:schemeClr val="tx1"/>
                </a:solidFill>
                <a:latin typeface="Times New Roman" pitchFamily="18" charset="0"/>
                <a:ea typeface="標楷體" pitchFamily="65" charset="-120"/>
              </a:defRPr>
            </a:lvl2pPr>
            <a:lvl3pPr marL="1143000" indent="-228600" eaLnBrk="0" hangingPunct="0">
              <a:defRPr kumimoji="1">
                <a:solidFill>
                  <a:schemeClr val="tx1"/>
                </a:solidFill>
                <a:latin typeface="Times New Roman" pitchFamily="18" charset="0"/>
                <a:ea typeface="標楷體" pitchFamily="65" charset="-120"/>
              </a:defRPr>
            </a:lvl3pPr>
            <a:lvl4pPr marL="1600200" indent="-228600" eaLnBrk="0" hangingPunct="0">
              <a:defRPr kumimoji="1">
                <a:solidFill>
                  <a:schemeClr val="tx1"/>
                </a:solidFill>
                <a:latin typeface="Times New Roman" pitchFamily="18" charset="0"/>
                <a:ea typeface="標楷體" pitchFamily="65" charset="-120"/>
              </a:defRPr>
            </a:lvl4pPr>
            <a:lvl5pPr marL="2057400" indent="-228600" eaLnBrk="0" hangingPunct="0">
              <a:defRPr kumimoji="1">
                <a:solidFill>
                  <a:schemeClr val="tx1"/>
                </a:solidFill>
                <a:latin typeface="Times New Roman" pitchFamily="18" charset="0"/>
                <a:ea typeface="標楷體" pitchFamily="65" charset="-120"/>
              </a:defRPr>
            </a:lvl5pPr>
            <a:lvl6pPr marL="2514600" indent="-228600" eaLnBrk="0" fontAlgn="base" hangingPunct="0">
              <a:spcBef>
                <a:spcPct val="0"/>
              </a:spcBef>
              <a:spcAft>
                <a:spcPct val="0"/>
              </a:spcAft>
              <a:defRPr kumimoji="1">
                <a:solidFill>
                  <a:schemeClr val="tx1"/>
                </a:solidFill>
                <a:latin typeface="Times New Roman" pitchFamily="18" charset="0"/>
                <a:ea typeface="標楷體" pitchFamily="65" charset="-120"/>
              </a:defRPr>
            </a:lvl6pPr>
            <a:lvl7pPr marL="2971800" indent="-228600" eaLnBrk="0" fontAlgn="base" hangingPunct="0">
              <a:spcBef>
                <a:spcPct val="0"/>
              </a:spcBef>
              <a:spcAft>
                <a:spcPct val="0"/>
              </a:spcAft>
              <a:defRPr kumimoji="1">
                <a:solidFill>
                  <a:schemeClr val="tx1"/>
                </a:solidFill>
                <a:latin typeface="Times New Roman" pitchFamily="18" charset="0"/>
                <a:ea typeface="標楷體" pitchFamily="65" charset="-120"/>
              </a:defRPr>
            </a:lvl7pPr>
            <a:lvl8pPr marL="3429000" indent="-228600" eaLnBrk="0" fontAlgn="base" hangingPunct="0">
              <a:spcBef>
                <a:spcPct val="0"/>
              </a:spcBef>
              <a:spcAft>
                <a:spcPct val="0"/>
              </a:spcAft>
              <a:defRPr kumimoji="1">
                <a:solidFill>
                  <a:schemeClr val="tx1"/>
                </a:solidFill>
                <a:latin typeface="Times New Roman" pitchFamily="18" charset="0"/>
                <a:ea typeface="標楷體" pitchFamily="65" charset="-120"/>
              </a:defRPr>
            </a:lvl8pPr>
            <a:lvl9pPr marL="3886200" indent="-228600" eaLnBrk="0" fontAlgn="base" hangingPunct="0">
              <a:spcBef>
                <a:spcPct val="0"/>
              </a:spcBef>
              <a:spcAft>
                <a:spcPct val="0"/>
              </a:spcAft>
              <a:defRPr kumimoji="1">
                <a:solidFill>
                  <a:schemeClr val="tx1"/>
                </a:solidFill>
                <a:latin typeface="Times New Roman" pitchFamily="18" charset="0"/>
                <a:ea typeface="標楷體" pitchFamily="65" charset="-120"/>
              </a:defRPr>
            </a:lvl9pPr>
          </a:lstStyle>
          <a:p>
            <a:pPr eaLnBrk="1" hangingPunct="1"/>
            <a:fld id="{8408D1E6-39BC-44AA-AB04-27F540520996}" type="slidenum">
              <a:rPr lang="en-US" altLang="zh-TW" smtClean="0">
                <a:latin typeface="Arial" pitchFamily="34" charset="0"/>
                <a:ea typeface="新細明體" pitchFamily="18" charset="-120"/>
              </a:rPr>
              <a:pPr eaLnBrk="1" hangingPunct="1"/>
              <a:t>20</a:t>
            </a:fld>
            <a:endParaRPr lang="en-US" altLang="zh-TW" smtClean="0">
              <a:latin typeface="Arial" pitchFamily="34" charset="0"/>
              <a:ea typeface="新細明體" pitchFamily="18" charset="-120"/>
            </a:endParaRPr>
          </a:p>
        </p:txBody>
      </p:sp>
    </p:spTree>
    <p:extLst>
      <p:ext uri="{BB962C8B-B14F-4D97-AF65-F5344CB8AC3E}">
        <p14:creationId xmlns:p14="http://schemas.microsoft.com/office/powerpoint/2010/main" val="13931185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投影片圖像版面配置區 1"/>
          <p:cNvSpPr>
            <a:spLocks noGrp="1" noRot="1" noChangeAspect="1" noTextEdit="1"/>
          </p:cNvSpPr>
          <p:nvPr>
            <p:ph type="sldImg"/>
          </p:nvPr>
        </p:nvSpPr>
        <p:spPr>
          <a:ln/>
        </p:spPr>
      </p:sp>
      <p:sp>
        <p:nvSpPr>
          <p:cNvPr id="16387"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TW" altLang="en-US" b="1" smtClean="0">
                <a:latin typeface="Arial" pitchFamily="34" charset="0"/>
              </a:rPr>
              <a:t>專案式檢測管理 </a:t>
            </a:r>
            <a:endParaRPr lang="en-US" altLang="zh-TW" b="1" smtClean="0">
              <a:latin typeface="Arial" pitchFamily="34" charset="0"/>
            </a:endParaRPr>
          </a:p>
          <a:p>
            <a:r>
              <a:rPr lang="zh-TW" altLang="en-US" smtClean="0">
                <a:latin typeface="Arial" pitchFamily="34" charset="0"/>
              </a:rPr>
              <a:t>利用專案式管理檢測網站，可隨時掌握目前網站檢測進度透過專案比對，可有效瞭解各時期網站弱點發生率、弱點修復率、網站變動率</a:t>
            </a:r>
            <a:br>
              <a:rPr lang="zh-TW" altLang="en-US" smtClean="0">
                <a:latin typeface="Arial" pitchFamily="34" charset="0"/>
              </a:rPr>
            </a:br>
            <a:r>
              <a:rPr lang="zh-TW" altLang="en-US" smtClean="0">
                <a:latin typeface="Arial" pitchFamily="34" charset="0"/>
              </a:rPr>
              <a:t/>
            </a:r>
            <a:br>
              <a:rPr lang="zh-TW" altLang="en-US" smtClean="0">
                <a:latin typeface="Arial" pitchFamily="34" charset="0"/>
              </a:rPr>
            </a:br>
            <a:r>
              <a:rPr lang="zh-TW" altLang="en-US" b="1" smtClean="0">
                <a:latin typeface="Arial" pitchFamily="34" charset="0"/>
              </a:rPr>
              <a:t>完整的報表支援</a:t>
            </a:r>
            <a:endParaRPr lang="en-US" altLang="zh-TW" b="1" smtClean="0">
              <a:latin typeface="Arial" pitchFamily="34" charset="0"/>
            </a:endParaRPr>
          </a:p>
          <a:p>
            <a:r>
              <a:rPr lang="zh-TW" altLang="en-US" smtClean="0">
                <a:latin typeface="Arial" pitchFamily="34" charset="0"/>
              </a:rPr>
              <a:t>系統依檢測點類型及網頁技術提供符合網站需求的弱點修復建議報告提供網站弱點趨勢圖等分析報表為未來網站安全決策之參考</a:t>
            </a:r>
          </a:p>
        </p:txBody>
      </p:sp>
      <p:sp>
        <p:nvSpPr>
          <p:cNvPr id="16388"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Times New Roman" pitchFamily="18" charset="0"/>
                <a:ea typeface="標楷體" pitchFamily="65" charset="-120"/>
              </a:defRPr>
            </a:lvl1pPr>
            <a:lvl2pPr marL="742950" indent="-285750" eaLnBrk="0" hangingPunct="0">
              <a:defRPr kumimoji="1">
                <a:solidFill>
                  <a:schemeClr val="tx1"/>
                </a:solidFill>
                <a:latin typeface="Times New Roman" pitchFamily="18" charset="0"/>
                <a:ea typeface="標楷體" pitchFamily="65" charset="-120"/>
              </a:defRPr>
            </a:lvl2pPr>
            <a:lvl3pPr marL="1143000" indent="-228600" eaLnBrk="0" hangingPunct="0">
              <a:defRPr kumimoji="1">
                <a:solidFill>
                  <a:schemeClr val="tx1"/>
                </a:solidFill>
                <a:latin typeface="Times New Roman" pitchFamily="18" charset="0"/>
                <a:ea typeface="標楷體" pitchFamily="65" charset="-120"/>
              </a:defRPr>
            </a:lvl3pPr>
            <a:lvl4pPr marL="1600200" indent="-228600" eaLnBrk="0" hangingPunct="0">
              <a:defRPr kumimoji="1">
                <a:solidFill>
                  <a:schemeClr val="tx1"/>
                </a:solidFill>
                <a:latin typeface="Times New Roman" pitchFamily="18" charset="0"/>
                <a:ea typeface="標楷體" pitchFamily="65" charset="-120"/>
              </a:defRPr>
            </a:lvl4pPr>
            <a:lvl5pPr marL="2057400" indent="-228600" eaLnBrk="0" hangingPunct="0">
              <a:defRPr kumimoji="1">
                <a:solidFill>
                  <a:schemeClr val="tx1"/>
                </a:solidFill>
                <a:latin typeface="Times New Roman" pitchFamily="18" charset="0"/>
                <a:ea typeface="標楷體" pitchFamily="65" charset="-120"/>
              </a:defRPr>
            </a:lvl5pPr>
            <a:lvl6pPr marL="2514600" indent="-228600" eaLnBrk="0" fontAlgn="base" hangingPunct="0">
              <a:spcBef>
                <a:spcPct val="0"/>
              </a:spcBef>
              <a:spcAft>
                <a:spcPct val="0"/>
              </a:spcAft>
              <a:defRPr kumimoji="1">
                <a:solidFill>
                  <a:schemeClr val="tx1"/>
                </a:solidFill>
                <a:latin typeface="Times New Roman" pitchFamily="18" charset="0"/>
                <a:ea typeface="標楷體" pitchFamily="65" charset="-120"/>
              </a:defRPr>
            </a:lvl6pPr>
            <a:lvl7pPr marL="2971800" indent="-228600" eaLnBrk="0" fontAlgn="base" hangingPunct="0">
              <a:spcBef>
                <a:spcPct val="0"/>
              </a:spcBef>
              <a:spcAft>
                <a:spcPct val="0"/>
              </a:spcAft>
              <a:defRPr kumimoji="1">
                <a:solidFill>
                  <a:schemeClr val="tx1"/>
                </a:solidFill>
                <a:latin typeface="Times New Roman" pitchFamily="18" charset="0"/>
                <a:ea typeface="標楷體" pitchFamily="65" charset="-120"/>
              </a:defRPr>
            </a:lvl7pPr>
            <a:lvl8pPr marL="3429000" indent="-228600" eaLnBrk="0" fontAlgn="base" hangingPunct="0">
              <a:spcBef>
                <a:spcPct val="0"/>
              </a:spcBef>
              <a:spcAft>
                <a:spcPct val="0"/>
              </a:spcAft>
              <a:defRPr kumimoji="1">
                <a:solidFill>
                  <a:schemeClr val="tx1"/>
                </a:solidFill>
                <a:latin typeface="Times New Roman" pitchFamily="18" charset="0"/>
                <a:ea typeface="標楷體" pitchFamily="65" charset="-120"/>
              </a:defRPr>
            </a:lvl8pPr>
            <a:lvl9pPr marL="3886200" indent="-228600" eaLnBrk="0" fontAlgn="base" hangingPunct="0">
              <a:spcBef>
                <a:spcPct val="0"/>
              </a:spcBef>
              <a:spcAft>
                <a:spcPct val="0"/>
              </a:spcAft>
              <a:defRPr kumimoji="1">
                <a:solidFill>
                  <a:schemeClr val="tx1"/>
                </a:solidFill>
                <a:latin typeface="Times New Roman" pitchFamily="18" charset="0"/>
                <a:ea typeface="標楷體" pitchFamily="65" charset="-120"/>
              </a:defRPr>
            </a:lvl9pPr>
          </a:lstStyle>
          <a:p>
            <a:pPr eaLnBrk="1" hangingPunct="1"/>
            <a:fld id="{7B4B31EF-5F6C-4B00-8BB3-411646669BD3}" type="slidenum">
              <a:rPr lang="en-US" altLang="zh-TW" smtClean="0">
                <a:latin typeface="Arial" pitchFamily="34" charset="0"/>
                <a:ea typeface="新細明體" pitchFamily="18" charset="-120"/>
              </a:rPr>
              <a:pPr eaLnBrk="1" hangingPunct="1"/>
              <a:t>21</a:t>
            </a:fld>
            <a:endParaRPr lang="en-US" altLang="zh-TW" smtClean="0">
              <a:latin typeface="Arial" pitchFamily="34" charset="0"/>
              <a:ea typeface="新細明體" pitchFamily="18" charset="-120"/>
            </a:endParaRPr>
          </a:p>
        </p:txBody>
      </p:sp>
    </p:spTree>
    <p:extLst>
      <p:ext uri="{BB962C8B-B14F-4D97-AF65-F5344CB8AC3E}">
        <p14:creationId xmlns:p14="http://schemas.microsoft.com/office/powerpoint/2010/main" val="17716625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投影片圖像版面配置區 1"/>
          <p:cNvSpPr>
            <a:spLocks noGrp="1" noRot="1" noChangeAspect="1" noTextEdit="1"/>
          </p:cNvSpPr>
          <p:nvPr>
            <p:ph type="sldImg"/>
          </p:nvPr>
        </p:nvSpPr>
        <p:spPr>
          <a:ln/>
        </p:spPr>
      </p:sp>
      <p:sp>
        <p:nvSpPr>
          <p:cNvPr id="17411"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TW" altLang="en-US" b="1" dirty="0" smtClean="0">
                <a:latin typeface="Arial" pitchFamily="34" charset="0"/>
                <a:hlinkClick r:id="rId3"/>
              </a:rPr>
              <a:t>智慧型個資類別掃瞄機制</a:t>
            </a:r>
            <a:endParaRPr lang="en-US" altLang="zh-TW" b="1" dirty="0" smtClean="0">
              <a:latin typeface="Arial" pitchFamily="34" charset="0"/>
            </a:endParaRPr>
          </a:p>
          <a:p>
            <a:r>
              <a:rPr lang="zh-TW" altLang="en-US" dirty="0" smtClean="0">
                <a:latin typeface="Arial" pitchFamily="34" charset="0"/>
              </a:rPr>
              <a:t>針對教育單位網站常見之個資類別，可自動進行身份證、信用卡、地址、室內電話、手機號碼、</a:t>
            </a:r>
            <a:r>
              <a:rPr lang="en-US" altLang="zh-TW" dirty="0" smtClean="0">
                <a:latin typeface="Arial" pitchFamily="34" charset="0"/>
              </a:rPr>
              <a:t>E-mail</a:t>
            </a:r>
            <a:r>
              <a:rPr lang="zh-TW" altLang="en-US" dirty="0" smtClean="0">
                <a:latin typeface="Arial" pitchFamily="34" charset="0"/>
              </a:rPr>
              <a:t>等多種個資掃瞄。</a:t>
            </a:r>
            <a:br>
              <a:rPr lang="zh-TW" altLang="en-US" dirty="0" smtClean="0">
                <a:latin typeface="Arial" pitchFamily="34" charset="0"/>
              </a:rPr>
            </a:br>
            <a:r>
              <a:rPr lang="zh-TW" altLang="en-US" dirty="0" smtClean="0">
                <a:latin typeface="Arial" pitchFamily="34" charset="0"/>
              </a:rPr>
              <a:t>使用者可依其單位網站特性自行設定關鍵個資類別清單，增加個資掃瞄範圍。</a:t>
            </a:r>
            <a:br>
              <a:rPr lang="zh-TW" altLang="en-US" dirty="0" smtClean="0">
                <a:latin typeface="Arial" pitchFamily="34" charset="0"/>
              </a:rPr>
            </a:br>
            <a:endParaRPr lang="zh-TW" altLang="en-US" dirty="0" smtClean="0">
              <a:latin typeface="Arial" pitchFamily="34" charset="0"/>
            </a:endParaRPr>
          </a:p>
          <a:p>
            <a:r>
              <a:rPr lang="zh-TW" altLang="en-US" b="1" dirty="0" smtClean="0">
                <a:latin typeface="Arial" pitchFamily="34" charset="0"/>
                <a:hlinkClick r:id="rId3"/>
              </a:rPr>
              <a:t>常見檔案格式掃瞄模組</a:t>
            </a:r>
            <a:endParaRPr lang="zh-TW" altLang="en-US" dirty="0" smtClean="0">
              <a:latin typeface="Arial" pitchFamily="34" charset="0"/>
            </a:endParaRPr>
          </a:p>
          <a:p>
            <a:r>
              <a:rPr lang="zh-TW" altLang="en-US" dirty="0" smtClean="0">
                <a:latin typeface="Arial" pitchFamily="34" charset="0"/>
              </a:rPr>
              <a:t>教育單位常用之檔案格式皆可進行掃瞄，包含</a:t>
            </a:r>
            <a:r>
              <a:rPr lang="en-US" altLang="zh-TW" dirty="0" smtClean="0">
                <a:latin typeface="Arial" pitchFamily="34" charset="0"/>
              </a:rPr>
              <a:t>html</a:t>
            </a:r>
            <a:r>
              <a:rPr lang="zh-TW" altLang="en-US" dirty="0" smtClean="0">
                <a:latin typeface="Arial" pitchFamily="34" charset="0"/>
              </a:rPr>
              <a:t>、</a:t>
            </a:r>
            <a:r>
              <a:rPr lang="en-US" altLang="zh-TW" dirty="0" err="1" smtClean="0">
                <a:latin typeface="Arial" pitchFamily="34" charset="0"/>
              </a:rPr>
              <a:t>htm</a:t>
            </a:r>
            <a:r>
              <a:rPr lang="zh-TW" altLang="en-US" dirty="0" smtClean="0">
                <a:latin typeface="Arial" pitchFamily="34" charset="0"/>
              </a:rPr>
              <a:t>、</a:t>
            </a:r>
            <a:r>
              <a:rPr lang="en-US" altLang="zh-TW" dirty="0" err="1" smtClean="0">
                <a:latin typeface="Arial" pitchFamily="34" charset="0"/>
              </a:rPr>
              <a:t>php</a:t>
            </a:r>
            <a:r>
              <a:rPr lang="zh-TW" altLang="en-US" dirty="0" smtClean="0">
                <a:latin typeface="Arial" pitchFamily="34" charset="0"/>
              </a:rPr>
              <a:t>、</a:t>
            </a:r>
            <a:r>
              <a:rPr lang="en-US" altLang="zh-TW" dirty="0" smtClean="0">
                <a:latin typeface="Arial" pitchFamily="34" charset="0"/>
              </a:rPr>
              <a:t>asp</a:t>
            </a:r>
            <a:r>
              <a:rPr lang="zh-TW" altLang="en-US" dirty="0" smtClean="0">
                <a:latin typeface="Arial" pitchFamily="34" charset="0"/>
              </a:rPr>
              <a:t>、</a:t>
            </a:r>
            <a:r>
              <a:rPr lang="en-US" altLang="zh-TW" dirty="0" err="1" smtClean="0">
                <a:latin typeface="Arial" pitchFamily="34" charset="0"/>
              </a:rPr>
              <a:t>aspx</a:t>
            </a:r>
            <a:r>
              <a:rPr lang="zh-TW" altLang="en-US" dirty="0" smtClean="0">
                <a:latin typeface="Arial" pitchFamily="34" charset="0"/>
              </a:rPr>
              <a:t>、</a:t>
            </a:r>
            <a:r>
              <a:rPr lang="en-US" altLang="zh-TW" dirty="0" smtClean="0">
                <a:latin typeface="Arial" pitchFamily="34" charset="0"/>
              </a:rPr>
              <a:t>txt</a:t>
            </a:r>
            <a:r>
              <a:rPr lang="zh-TW" altLang="en-US" dirty="0" smtClean="0">
                <a:latin typeface="Arial" pitchFamily="34" charset="0"/>
              </a:rPr>
              <a:t>、</a:t>
            </a:r>
            <a:r>
              <a:rPr lang="en-US" altLang="zh-TW" dirty="0" smtClean="0">
                <a:latin typeface="Arial" pitchFamily="34" charset="0"/>
              </a:rPr>
              <a:t>doc</a:t>
            </a:r>
            <a:r>
              <a:rPr lang="zh-TW" altLang="en-US" dirty="0" smtClean="0">
                <a:latin typeface="Arial" pitchFamily="34" charset="0"/>
              </a:rPr>
              <a:t>、</a:t>
            </a:r>
            <a:r>
              <a:rPr lang="en-US" altLang="zh-TW" dirty="0" err="1" smtClean="0">
                <a:latin typeface="Arial" pitchFamily="34" charset="0"/>
              </a:rPr>
              <a:t>docx</a:t>
            </a:r>
            <a:r>
              <a:rPr lang="zh-TW" altLang="en-US" dirty="0" smtClean="0">
                <a:latin typeface="Arial" pitchFamily="34" charset="0"/>
              </a:rPr>
              <a:t>、</a:t>
            </a:r>
            <a:r>
              <a:rPr lang="en-US" altLang="zh-TW" dirty="0" err="1" smtClean="0">
                <a:latin typeface="Arial" pitchFamily="34" charset="0"/>
              </a:rPr>
              <a:t>xls</a:t>
            </a:r>
            <a:r>
              <a:rPr lang="zh-TW" altLang="en-US" dirty="0" smtClean="0">
                <a:latin typeface="Arial" pitchFamily="34" charset="0"/>
              </a:rPr>
              <a:t>、</a:t>
            </a:r>
            <a:r>
              <a:rPr lang="en-US" altLang="zh-TW" dirty="0" err="1" smtClean="0">
                <a:latin typeface="Arial" pitchFamily="34" charset="0"/>
              </a:rPr>
              <a:t>xlsx</a:t>
            </a:r>
            <a:r>
              <a:rPr lang="zh-TW" altLang="en-US" dirty="0" smtClean="0">
                <a:latin typeface="Arial" pitchFamily="34" charset="0"/>
              </a:rPr>
              <a:t>、</a:t>
            </a:r>
            <a:r>
              <a:rPr lang="en-US" altLang="zh-TW" dirty="0" err="1" smtClean="0">
                <a:latin typeface="Arial" pitchFamily="34" charset="0"/>
              </a:rPr>
              <a:t>pdf</a:t>
            </a:r>
            <a:r>
              <a:rPr lang="zh-TW" altLang="en-US" dirty="0" smtClean="0">
                <a:latin typeface="Arial" pitchFamily="34" charset="0"/>
              </a:rPr>
              <a:t>、</a:t>
            </a:r>
            <a:r>
              <a:rPr lang="en-US" altLang="zh-TW" dirty="0" err="1" smtClean="0">
                <a:latin typeface="Arial" pitchFamily="34" charset="0"/>
              </a:rPr>
              <a:t>ppt</a:t>
            </a:r>
            <a:r>
              <a:rPr lang="zh-TW" altLang="en-US" dirty="0" smtClean="0">
                <a:latin typeface="Arial" pitchFamily="34" charset="0"/>
              </a:rPr>
              <a:t>、</a:t>
            </a:r>
            <a:r>
              <a:rPr lang="en-US" altLang="zh-TW" dirty="0" err="1" smtClean="0">
                <a:latin typeface="Arial" pitchFamily="34" charset="0"/>
              </a:rPr>
              <a:t>pptx</a:t>
            </a:r>
            <a:r>
              <a:rPr lang="zh-TW" altLang="en-US" dirty="0" smtClean="0">
                <a:latin typeface="Arial" pitchFamily="34" charset="0"/>
              </a:rPr>
              <a:t>、</a:t>
            </a:r>
            <a:r>
              <a:rPr lang="en-US" altLang="zh-TW" dirty="0" err="1" smtClean="0">
                <a:latin typeface="Arial" pitchFamily="34" charset="0"/>
              </a:rPr>
              <a:t>jsp</a:t>
            </a:r>
            <a:endParaRPr lang="zh-TW" altLang="en-US" dirty="0" smtClean="0">
              <a:latin typeface="Arial" pitchFamily="34" charset="0"/>
            </a:endParaRPr>
          </a:p>
          <a:p>
            <a:endParaRPr lang="zh-TW" altLang="en-US" dirty="0" smtClean="0">
              <a:latin typeface="Arial" pitchFamily="34" charset="0"/>
            </a:endParaRPr>
          </a:p>
        </p:txBody>
      </p:sp>
      <p:sp>
        <p:nvSpPr>
          <p:cNvPr id="17412"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Times New Roman" pitchFamily="18" charset="0"/>
                <a:ea typeface="標楷體" pitchFamily="65" charset="-120"/>
              </a:defRPr>
            </a:lvl1pPr>
            <a:lvl2pPr marL="742950" indent="-285750" eaLnBrk="0" hangingPunct="0">
              <a:defRPr kumimoji="1">
                <a:solidFill>
                  <a:schemeClr val="tx1"/>
                </a:solidFill>
                <a:latin typeface="Times New Roman" pitchFamily="18" charset="0"/>
                <a:ea typeface="標楷體" pitchFamily="65" charset="-120"/>
              </a:defRPr>
            </a:lvl2pPr>
            <a:lvl3pPr marL="1143000" indent="-228600" eaLnBrk="0" hangingPunct="0">
              <a:defRPr kumimoji="1">
                <a:solidFill>
                  <a:schemeClr val="tx1"/>
                </a:solidFill>
                <a:latin typeface="Times New Roman" pitchFamily="18" charset="0"/>
                <a:ea typeface="標楷體" pitchFamily="65" charset="-120"/>
              </a:defRPr>
            </a:lvl3pPr>
            <a:lvl4pPr marL="1600200" indent="-228600" eaLnBrk="0" hangingPunct="0">
              <a:defRPr kumimoji="1">
                <a:solidFill>
                  <a:schemeClr val="tx1"/>
                </a:solidFill>
                <a:latin typeface="Times New Roman" pitchFamily="18" charset="0"/>
                <a:ea typeface="標楷體" pitchFamily="65" charset="-120"/>
              </a:defRPr>
            </a:lvl4pPr>
            <a:lvl5pPr marL="2057400" indent="-228600" eaLnBrk="0" hangingPunct="0">
              <a:defRPr kumimoji="1">
                <a:solidFill>
                  <a:schemeClr val="tx1"/>
                </a:solidFill>
                <a:latin typeface="Times New Roman" pitchFamily="18" charset="0"/>
                <a:ea typeface="標楷體" pitchFamily="65" charset="-120"/>
              </a:defRPr>
            </a:lvl5pPr>
            <a:lvl6pPr marL="2514600" indent="-228600" eaLnBrk="0" fontAlgn="base" hangingPunct="0">
              <a:spcBef>
                <a:spcPct val="0"/>
              </a:spcBef>
              <a:spcAft>
                <a:spcPct val="0"/>
              </a:spcAft>
              <a:defRPr kumimoji="1">
                <a:solidFill>
                  <a:schemeClr val="tx1"/>
                </a:solidFill>
                <a:latin typeface="Times New Roman" pitchFamily="18" charset="0"/>
                <a:ea typeface="標楷體" pitchFamily="65" charset="-120"/>
              </a:defRPr>
            </a:lvl6pPr>
            <a:lvl7pPr marL="2971800" indent="-228600" eaLnBrk="0" fontAlgn="base" hangingPunct="0">
              <a:spcBef>
                <a:spcPct val="0"/>
              </a:spcBef>
              <a:spcAft>
                <a:spcPct val="0"/>
              </a:spcAft>
              <a:defRPr kumimoji="1">
                <a:solidFill>
                  <a:schemeClr val="tx1"/>
                </a:solidFill>
                <a:latin typeface="Times New Roman" pitchFamily="18" charset="0"/>
                <a:ea typeface="標楷體" pitchFamily="65" charset="-120"/>
              </a:defRPr>
            </a:lvl7pPr>
            <a:lvl8pPr marL="3429000" indent="-228600" eaLnBrk="0" fontAlgn="base" hangingPunct="0">
              <a:spcBef>
                <a:spcPct val="0"/>
              </a:spcBef>
              <a:spcAft>
                <a:spcPct val="0"/>
              </a:spcAft>
              <a:defRPr kumimoji="1">
                <a:solidFill>
                  <a:schemeClr val="tx1"/>
                </a:solidFill>
                <a:latin typeface="Times New Roman" pitchFamily="18" charset="0"/>
                <a:ea typeface="標楷體" pitchFamily="65" charset="-120"/>
              </a:defRPr>
            </a:lvl8pPr>
            <a:lvl9pPr marL="3886200" indent="-228600" eaLnBrk="0" fontAlgn="base" hangingPunct="0">
              <a:spcBef>
                <a:spcPct val="0"/>
              </a:spcBef>
              <a:spcAft>
                <a:spcPct val="0"/>
              </a:spcAft>
              <a:defRPr kumimoji="1">
                <a:solidFill>
                  <a:schemeClr val="tx1"/>
                </a:solidFill>
                <a:latin typeface="Times New Roman" pitchFamily="18" charset="0"/>
                <a:ea typeface="標楷體" pitchFamily="65" charset="-120"/>
              </a:defRPr>
            </a:lvl9pPr>
          </a:lstStyle>
          <a:p>
            <a:pPr eaLnBrk="1" hangingPunct="1"/>
            <a:fld id="{E0D32953-64D5-431D-B19F-7C7AFF420316}" type="slidenum">
              <a:rPr lang="en-US" altLang="zh-TW" smtClean="0">
                <a:latin typeface="Arial" pitchFamily="34" charset="0"/>
                <a:ea typeface="新細明體" pitchFamily="18" charset="-120"/>
              </a:rPr>
              <a:pPr eaLnBrk="1" hangingPunct="1"/>
              <a:t>23</a:t>
            </a:fld>
            <a:endParaRPr lang="en-US" altLang="zh-TW" smtClean="0">
              <a:latin typeface="Arial" pitchFamily="34" charset="0"/>
              <a:ea typeface="新細明體" pitchFamily="18" charset="-120"/>
            </a:endParaRPr>
          </a:p>
        </p:txBody>
      </p:sp>
    </p:spTree>
    <p:extLst>
      <p:ext uri="{BB962C8B-B14F-4D97-AF65-F5344CB8AC3E}">
        <p14:creationId xmlns:p14="http://schemas.microsoft.com/office/powerpoint/2010/main" val="19411935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投影片圖像版面配置區 1"/>
          <p:cNvSpPr>
            <a:spLocks noGrp="1" noRot="1" noChangeAspect="1" noTextEdit="1"/>
          </p:cNvSpPr>
          <p:nvPr>
            <p:ph type="sldImg"/>
          </p:nvPr>
        </p:nvSpPr>
        <p:spPr>
          <a:ln/>
        </p:spPr>
      </p:sp>
      <p:sp>
        <p:nvSpPr>
          <p:cNvPr id="18435"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TW" altLang="en-US" b="1" smtClean="0">
                <a:latin typeface="Arial" pitchFamily="34" charset="0"/>
              </a:rPr>
              <a:t>完整的報表支援</a:t>
            </a:r>
            <a:endParaRPr lang="zh-TW" altLang="en-US" smtClean="0">
              <a:latin typeface="Arial" pitchFamily="34" charset="0"/>
            </a:endParaRPr>
          </a:p>
          <a:p>
            <a:r>
              <a:rPr lang="zh-TW" altLang="en-US" smtClean="0">
                <a:latin typeface="Arial" pitchFamily="34" charset="0"/>
              </a:rPr>
              <a:t>提供圖形化分析報表，清楚條列含個資資訊網頁列表，以及判斷畫面說明 </a:t>
            </a:r>
            <a:br>
              <a:rPr lang="zh-TW" altLang="en-US" smtClean="0">
                <a:latin typeface="Arial" pitchFamily="34" charset="0"/>
              </a:rPr>
            </a:br>
            <a:r>
              <a:rPr lang="zh-TW" altLang="en-US" smtClean="0">
                <a:latin typeface="Arial" pitchFamily="34" charset="0"/>
              </a:rPr>
              <a:t>提供個資洩漏風險分析功能，協助教育單位判斷、規劃後續處理動作</a:t>
            </a:r>
          </a:p>
        </p:txBody>
      </p:sp>
      <p:sp>
        <p:nvSpPr>
          <p:cNvPr id="18436"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Times New Roman" pitchFamily="18" charset="0"/>
                <a:ea typeface="標楷體" pitchFamily="65" charset="-120"/>
              </a:defRPr>
            </a:lvl1pPr>
            <a:lvl2pPr marL="742950" indent="-285750" eaLnBrk="0" hangingPunct="0">
              <a:defRPr kumimoji="1">
                <a:solidFill>
                  <a:schemeClr val="tx1"/>
                </a:solidFill>
                <a:latin typeface="Times New Roman" pitchFamily="18" charset="0"/>
                <a:ea typeface="標楷體" pitchFamily="65" charset="-120"/>
              </a:defRPr>
            </a:lvl2pPr>
            <a:lvl3pPr marL="1143000" indent="-228600" eaLnBrk="0" hangingPunct="0">
              <a:defRPr kumimoji="1">
                <a:solidFill>
                  <a:schemeClr val="tx1"/>
                </a:solidFill>
                <a:latin typeface="Times New Roman" pitchFamily="18" charset="0"/>
                <a:ea typeface="標楷體" pitchFamily="65" charset="-120"/>
              </a:defRPr>
            </a:lvl3pPr>
            <a:lvl4pPr marL="1600200" indent="-228600" eaLnBrk="0" hangingPunct="0">
              <a:defRPr kumimoji="1">
                <a:solidFill>
                  <a:schemeClr val="tx1"/>
                </a:solidFill>
                <a:latin typeface="Times New Roman" pitchFamily="18" charset="0"/>
                <a:ea typeface="標楷體" pitchFamily="65" charset="-120"/>
              </a:defRPr>
            </a:lvl4pPr>
            <a:lvl5pPr marL="2057400" indent="-228600" eaLnBrk="0" hangingPunct="0">
              <a:defRPr kumimoji="1">
                <a:solidFill>
                  <a:schemeClr val="tx1"/>
                </a:solidFill>
                <a:latin typeface="Times New Roman" pitchFamily="18" charset="0"/>
                <a:ea typeface="標楷體" pitchFamily="65" charset="-120"/>
              </a:defRPr>
            </a:lvl5pPr>
            <a:lvl6pPr marL="2514600" indent="-228600" eaLnBrk="0" fontAlgn="base" hangingPunct="0">
              <a:spcBef>
                <a:spcPct val="0"/>
              </a:spcBef>
              <a:spcAft>
                <a:spcPct val="0"/>
              </a:spcAft>
              <a:defRPr kumimoji="1">
                <a:solidFill>
                  <a:schemeClr val="tx1"/>
                </a:solidFill>
                <a:latin typeface="Times New Roman" pitchFamily="18" charset="0"/>
                <a:ea typeface="標楷體" pitchFamily="65" charset="-120"/>
              </a:defRPr>
            </a:lvl6pPr>
            <a:lvl7pPr marL="2971800" indent="-228600" eaLnBrk="0" fontAlgn="base" hangingPunct="0">
              <a:spcBef>
                <a:spcPct val="0"/>
              </a:spcBef>
              <a:spcAft>
                <a:spcPct val="0"/>
              </a:spcAft>
              <a:defRPr kumimoji="1">
                <a:solidFill>
                  <a:schemeClr val="tx1"/>
                </a:solidFill>
                <a:latin typeface="Times New Roman" pitchFamily="18" charset="0"/>
                <a:ea typeface="標楷體" pitchFamily="65" charset="-120"/>
              </a:defRPr>
            </a:lvl7pPr>
            <a:lvl8pPr marL="3429000" indent="-228600" eaLnBrk="0" fontAlgn="base" hangingPunct="0">
              <a:spcBef>
                <a:spcPct val="0"/>
              </a:spcBef>
              <a:spcAft>
                <a:spcPct val="0"/>
              </a:spcAft>
              <a:defRPr kumimoji="1">
                <a:solidFill>
                  <a:schemeClr val="tx1"/>
                </a:solidFill>
                <a:latin typeface="Times New Roman" pitchFamily="18" charset="0"/>
                <a:ea typeface="標楷體" pitchFamily="65" charset="-120"/>
              </a:defRPr>
            </a:lvl8pPr>
            <a:lvl9pPr marL="3886200" indent="-228600" eaLnBrk="0" fontAlgn="base" hangingPunct="0">
              <a:spcBef>
                <a:spcPct val="0"/>
              </a:spcBef>
              <a:spcAft>
                <a:spcPct val="0"/>
              </a:spcAft>
              <a:defRPr kumimoji="1">
                <a:solidFill>
                  <a:schemeClr val="tx1"/>
                </a:solidFill>
                <a:latin typeface="Times New Roman" pitchFamily="18" charset="0"/>
                <a:ea typeface="標楷體" pitchFamily="65" charset="-120"/>
              </a:defRPr>
            </a:lvl9pPr>
          </a:lstStyle>
          <a:p>
            <a:pPr eaLnBrk="1" hangingPunct="1"/>
            <a:fld id="{3C4BD490-D99D-444B-9C0A-0565EFFA900A}" type="slidenum">
              <a:rPr lang="en-US" altLang="zh-TW" smtClean="0">
                <a:latin typeface="Arial" pitchFamily="34" charset="0"/>
                <a:ea typeface="新細明體" pitchFamily="18" charset="-120"/>
              </a:rPr>
              <a:pPr eaLnBrk="1" hangingPunct="1"/>
              <a:t>24</a:t>
            </a:fld>
            <a:endParaRPr lang="en-US" altLang="zh-TW" smtClean="0">
              <a:latin typeface="Arial" pitchFamily="34" charset="0"/>
              <a:ea typeface="新細明體" pitchFamily="18" charset="-120"/>
            </a:endParaRPr>
          </a:p>
        </p:txBody>
      </p:sp>
    </p:spTree>
    <p:extLst>
      <p:ext uri="{BB962C8B-B14F-4D97-AF65-F5344CB8AC3E}">
        <p14:creationId xmlns:p14="http://schemas.microsoft.com/office/powerpoint/2010/main" val="11773771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2728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a:prstGeom prst="rect">
            <a:avLst/>
          </a:prstGeom>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1600200"/>
            <a:ext cx="8229600" cy="4525963"/>
          </a:xfrm>
          <a:prstGeom prst="rect">
            <a:avLst/>
          </a:prstGeo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Tree>
    <p:extLst>
      <p:ext uri="{BB962C8B-B14F-4D97-AF65-F5344CB8AC3E}">
        <p14:creationId xmlns:p14="http://schemas.microsoft.com/office/powerpoint/2010/main" val="943856342"/>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a:prstGeom prst="rect">
            <a:avLst/>
          </a:prstGeo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a:prstGeom prst="rect">
            <a:avLst/>
          </a:prstGeo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Tree>
    <p:extLst>
      <p:ext uri="{BB962C8B-B14F-4D97-AF65-F5344CB8AC3E}">
        <p14:creationId xmlns:p14="http://schemas.microsoft.com/office/powerpoint/2010/main" val="2553650379"/>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標題，文字及物件">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a:prstGeom prst="rect">
            <a:avLst/>
          </a:prstGeom>
        </p:spPr>
        <p:txBody>
          <a:bodyPr/>
          <a:lstStyle/>
          <a:p>
            <a:r>
              <a:rPr lang="zh-TW" altLang="en-US" smtClean="0"/>
              <a:t>按一下以編輯母片標題樣式</a:t>
            </a:r>
            <a:endParaRPr lang="zh-TW" altLang="en-US"/>
          </a:p>
        </p:txBody>
      </p:sp>
      <p:sp>
        <p:nvSpPr>
          <p:cNvPr id="3" name="文字版面配置區 2"/>
          <p:cNvSpPr>
            <a:spLocks noGrp="1"/>
          </p:cNvSpPr>
          <p:nvPr>
            <p:ph type="body" sz="half" idx="1"/>
          </p:nvPr>
        </p:nvSpPr>
        <p:spPr>
          <a:xfrm>
            <a:off x="457200" y="1600200"/>
            <a:ext cx="4038600" cy="4525963"/>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Tree>
    <p:extLst>
      <p:ext uri="{BB962C8B-B14F-4D97-AF65-F5344CB8AC3E}">
        <p14:creationId xmlns:p14="http://schemas.microsoft.com/office/powerpoint/2010/main" val="414285537"/>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標題，四項物件">
    <p:spTree>
      <p:nvGrpSpPr>
        <p:cNvPr id="1" name=""/>
        <p:cNvGrpSpPr/>
        <p:nvPr/>
      </p:nvGrpSpPr>
      <p:grpSpPr>
        <a:xfrm>
          <a:off x="0" y="0"/>
          <a:ext cx="0" cy="0"/>
          <a:chOff x="0" y="0"/>
          <a:chExt cx="0" cy="0"/>
        </a:xfrm>
      </p:grpSpPr>
      <p:sp>
        <p:nvSpPr>
          <p:cNvPr id="2" name="標題 1"/>
          <p:cNvSpPr>
            <a:spLocks noGrp="1"/>
          </p:cNvSpPr>
          <p:nvPr>
            <p:ph type="title" sz="quarter"/>
          </p:nvPr>
        </p:nvSpPr>
        <p:spPr>
          <a:xfrm>
            <a:off x="457200" y="274638"/>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sz="quarter" idx="1"/>
          </p:nvPr>
        </p:nvSpPr>
        <p:spPr>
          <a:xfrm>
            <a:off x="457200" y="1600200"/>
            <a:ext cx="4038600" cy="2185988"/>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quarter" idx="2"/>
          </p:nvPr>
        </p:nvSpPr>
        <p:spPr>
          <a:xfrm>
            <a:off x="4648200" y="1600200"/>
            <a:ext cx="4038600" cy="2185988"/>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內容版面配置區 4"/>
          <p:cNvSpPr>
            <a:spLocks noGrp="1"/>
          </p:cNvSpPr>
          <p:nvPr>
            <p:ph sz="quarter" idx="3"/>
          </p:nvPr>
        </p:nvSpPr>
        <p:spPr>
          <a:xfrm>
            <a:off x="457200" y="3938588"/>
            <a:ext cx="4038600" cy="2187575"/>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內容版面配置區 5"/>
          <p:cNvSpPr>
            <a:spLocks noGrp="1"/>
          </p:cNvSpPr>
          <p:nvPr>
            <p:ph sz="quarter" idx="4"/>
          </p:nvPr>
        </p:nvSpPr>
        <p:spPr>
          <a:xfrm>
            <a:off x="4648200" y="3938588"/>
            <a:ext cx="4038600" cy="2187575"/>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Tree>
    <p:extLst>
      <p:ext uri="{BB962C8B-B14F-4D97-AF65-F5344CB8AC3E}">
        <p14:creationId xmlns:p14="http://schemas.microsoft.com/office/powerpoint/2010/main" val="17664647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cSld name="標題，文字及兩項物件">
    <p:spTree>
      <p:nvGrpSpPr>
        <p:cNvPr id="1" name=""/>
        <p:cNvGrpSpPr/>
        <p:nvPr/>
      </p:nvGrpSpPr>
      <p:grpSpPr>
        <a:xfrm>
          <a:off x="0" y="0"/>
          <a:ext cx="0" cy="0"/>
          <a:chOff x="0" y="0"/>
          <a:chExt cx="0" cy="0"/>
        </a:xfrm>
      </p:grpSpPr>
      <p:sp>
        <p:nvSpPr>
          <p:cNvPr id="2" name="標題 1"/>
          <p:cNvSpPr>
            <a:spLocks noGrp="1"/>
          </p:cNvSpPr>
          <p:nvPr>
            <p:ph type="title"/>
          </p:nvPr>
        </p:nvSpPr>
        <p:spPr>
          <a:xfrm>
            <a:off x="301625" y="228600"/>
            <a:ext cx="8540750" cy="1143000"/>
          </a:xfrm>
          <a:prstGeom prst="rect">
            <a:avLst/>
          </a:prstGeom>
        </p:spPr>
        <p:txBody>
          <a:bodyPr/>
          <a:lstStyle/>
          <a:p>
            <a:r>
              <a:rPr lang="zh-TW" altLang="en-US" smtClean="0"/>
              <a:t>按一下以編輯母片標題樣式</a:t>
            </a:r>
            <a:endParaRPr lang="zh-TW" altLang="en-US"/>
          </a:p>
        </p:txBody>
      </p:sp>
      <p:sp>
        <p:nvSpPr>
          <p:cNvPr id="3" name="文字版面配置區 2"/>
          <p:cNvSpPr>
            <a:spLocks noGrp="1"/>
          </p:cNvSpPr>
          <p:nvPr>
            <p:ph type="body" sz="half" idx="1"/>
          </p:nvPr>
        </p:nvSpPr>
        <p:spPr>
          <a:xfrm>
            <a:off x="301625" y="1600200"/>
            <a:ext cx="4194175" cy="4498975"/>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quarter" idx="2"/>
          </p:nvPr>
        </p:nvSpPr>
        <p:spPr>
          <a:xfrm>
            <a:off x="4648200" y="1600200"/>
            <a:ext cx="4194175" cy="2173288"/>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內容版面配置區 4"/>
          <p:cNvSpPr>
            <a:spLocks noGrp="1"/>
          </p:cNvSpPr>
          <p:nvPr>
            <p:ph sz="quarter" idx="3"/>
          </p:nvPr>
        </p:nvSpPr>
        <p:spPr>
          <a:xfrm>
            <a:off x="4648200" y="3925888"/>
            <a:ext cx="4194175" cy="2173287"/>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Rectangle 4"/>
          <p:cNvSpPr>
            <a:spLocks noGrp="1" noChangeArrowheads="1"/>
          </p:cNvSpPr>
          <p:nvPr>
            <p:ph type="dt" sz="half" idx="10"/>
          </p:nvPr>
        </p:nvSpPr>
        <p:spPr>
          <a:xfrm>
            <a:off x="301625" y="6245225"/>
            <a:ext cx="2289175" cy="476250"/>
          </a:xfrm>
          <a:prstGeom prst="rect">
            <a:avLst/>
          </a:prstGeom>
        </p:spPr>
        <p:txBody>
          <a:bodyPr/>
          <a:lstStyle>
            <a:lvl1pPr>
              <a:defRPr/>
            </a:lvl1pPr>
          </a:lstStyle>
          <a:p>
            <a:pPr>
              <a:defRPr/>
            </a:pPr>
            <a:endParaRPr lang="en-US" altLang="zh-TW"/>
          </a:p>
        </p:txBody>
      </p:sp>
      <p:sp>
        <p:nvSpPr>
          <p:cNvPr id="7" name="Rectangle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ltLang="zh-TW"/>
          </a:p>
        </p:txBody>
      </p:sp>
      <p:sp>
        <p:nvSpPr>
          <p:cNvPr id="8" name="Rectangle 6"/>
          <p:cNvSpPr>
            <a:spLocks noGrp="1" noChangeArrowheads="1"/>
          </p:cNvSpPr>
          <p:nvPr>
            <p:ph type="sldNum" sz="quarter" idx="12"/>
          </p:nvPr>
        </p:nvSpPr>
        <p:spPr>
          <a:xfrm>
            <a:off x="6553200" y="6245225"/>
            <a:ext cx="2289175" cy="476250"/>
          </a:xfrm>
          <a:prstGeom prst="rect">
            <a:avLst/>
          </a:prstGeom>
        </p:spPr>
        <p:txBody>
          <a:bodyPr/>
          <a:lstStyle>
            <a:lvl1pPr>
              <a:defRPr/>
            </a:lvl1pPr>
          </a:lstStyle>
          <a:p>
            <a:pPr>
              <a:defRPr/>
            </a:pPr>
            <a:fld id="{82FBC179-AE0C-4866-9FDB-7DCC04C94B9E}" type="slidenum">
              <a:rPr lang="en-US" altLang="zh-TW"/>
              <a:pPr>
                <a:defRPr/>
              </a:pPr>
              <a:t>‹#›</a:t>
            </a:fld>
            <a:endParaRPr lang="en-US" altLang="zh-TW"/>
          </a:p>
        </p:txBody>
      </p:sp>
    </p:spTree>
    <p:extLst>
      <p:ext uri="{BB962C8B-B14F-4D97-AF65-F5344CB8AC3E}">
        <p14:creationId xmlns:p14="http://schemas.microsoft.com/office/powerpoint/2010/main" val="2108350270"/>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lvl1pPr>
              <a:defRPr/>
            </a:lvl1pPr>
          </a:lstStyle>
          <a:p>
            <a:fld id="{40C6C3FB-1317-4DF8-90AD-25EF31F2EE36}" type="datetime1">
              <a:rPr lang="zh-TW" altLang="en-US"/>
              <a:pPr/>
              <a:t>2014/10/8</a:t>
            </a:fld>
            <a:endParaRPr lang="en-US" altLang="zh-TW"/>
          </a:p>
        </p:txBody>
      </p:sp>
      <p:sp>
        <p:nvSpPr>
          <p:cNvPr id="5" name="頁尾版面配置區 4"/>
          <p:cNvSpPr>
            <a:spLocks noGrp="1"/>
          </p:cNvSpPr>
          <p:nvPr>
            <p:ph type="ftr" sz="quarter" idx="11"/>
          </p:nvPr>
        </p:nvSpPr>
        <p:spPr/>
        <p:txBody>
          <a:bodyPr/>
          <a:lstStyle>
            <a:lvl1pPr>
              <a:defRPr/>
            </a:lvl1pPr>
          </a:lstStyle>
          <a:p>
            <a:r>
              <a:rPr lang="en-US" altLang="zh-TW"/>
              <a:t>請輸入頁尾文字</a:t>
            </a:r>
          </a:p>
        </p:txBody>
      </p:sp>
      <p:sp>
        <p:nvSpPr>
          <p:cNvPr id="6" name="投影片編號版面配置區 5"/>
          <p:cNvSpPr>
            <a:spLocks noGrp="1"/>
          </p:cNvSpPr>
          <p:nvPr>
            <p:ph type="sldNum" sz="quarter" idx="12"/>
          </p:nvPr>
        </p:nvSpPr>
        <p:spPr/>
        <p:txBody>
          <a:bodyPr/>
          <a:lstStyle>
            <a:lvl1pPr>
              <a:defRPr/>
            </a:lvl1pPr>
          </a:lstStyle>
          <a:p>
            <a:fld id="{0B435528-AB60-4D07-A076-05A44120CDA1}" type="slidenum">
              <a:rPr lang="en-US" altLang="zh-TW"/>
              <a:pPr/>
              <a:t>‹#›</a:t>
            </a:fld>
            <a:endParaRPr lang="en-US" altLang="zh-TW"/>
          </a:p>
        </p:txBody>
      </p:sp>
    </p:spTree>
    <p:extLst>
      <p:ext uri="{BB962C8B-B14F-4D97-AF65-F5344CB8AC3E}">
        <p14:creationId xmlns:p14="http://schemas.microsoft.com/office/powerpoint/2010/main" val="1588393679"/>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fld id="{30BB2E21-C9BB-4C02-A89D-53D98591F20A}" type="datetime1">
              <a:rPr lang="zh-TW" altLang="en-US"/>
              <a:pPr/>
              <a:t>2014/10/8</a:t>
            </a:fld>
            <a:endParaRPr lang="en-US" altLang="zh-TW"/>
          </a:p>
        </p:txBody>
      </p:sp>
      <p:sp>
        <p:nvSpPr>
          <p:cNvPr id="5" name="頁尾版面配置區 4"/>
          <p:cNvSpPr>
            <a:spLocks noGrp="1"/>
          </p:cNvSpPr>
          <p:nvPr>
            <p:ph type="ftr" sz="quarter" idx="11"/>
          </p:nvPr>
        </p:nvSpPr>
        <p:spPr/>
        <p:txBody>
          <a:bodyPr/>
          <a:lstStyle>
            <a:lvl1pPr>
              <a:defRPr/>
            </a:lvl1pPr>
          </a:lstStyle>
          <a:p>
            <a:r>
              <a:rPr lang="en-US" altLang="zh-TW"/>
              <a:t>請輸入頁尾文字</a:t>
            </a:r>
          </a:p>
        </p:txBody>
      </p:sp>
      <p:sp>
        <p:nvSpPr>
          <p:cNvPr id="6" name="投影片編號版面配置區 5"/>
          <p:cNvSpPr>
            <a:spLocks noGrp="1"/>
          </p:cNvSpPr>
          <p:nvPr>
            <p:ph type="sldNum" sz="quarter" idx="12"/>
          </p:nvPr>
        </p:nvSpPr>
        <p:spPr/>
        <p:txBody>
          <a:bodyPr/>
          <a:lstStyle>
            <a:lvl1pPr>
              <a:defRPr/>
            </a:lvl1pPr>
          </a:lstStyle>
          <a:p>
            <a:fld id="{AF33765F-A722-4660-B5CF-F77BD15F9907}" type="slidenum">
              <a:rPr lang="en-US" altLang="zh-TW"/>
              <a:pPr/>
              <a:t>‹#›</a:t>
            </a:fld>
            <a:endParaRPr lang="en-US" altLang="zh-TW"/>
          </a:p>
        </p:txBody>
      </p:sp>
    </p:spTree>
    <p:extLst>
      <p:ext uri="{BB962C8B-B14F-4D97-AF65-F5344CB8AC3E}">
        <p14:creationId xmlns:p14="http://schemas.microsoft.com/office/powerpoint/2010/main" val="24342964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lvl1pPr>
              <a:defRPr/>
            </a:lvl1pPr>
          </a:lstStyle>
          <a:p>
            <a:fld id="{3B899F8D-12E0-4078-8917-ACC3A49589D2}" type="datetime1">
              <a:rPr lang="zh-TW" altLang="en-US"/>
              <a:pPr/>
              <a:t>2014/10/8</a:t>
            </a:fld>
            <a:endParaRPr lang="en-US" altLang="zh-TW"/>
          </a:p>
        </p:txBody>
      </p:sp>
      <p:sp>
        <p:nvSpPr>
          <p:cNvPr id="5" name="頁尾版面配置區 4"/>
          <p:cNvSpPr>
            <a:spLocks noGrp="1"/>
          </p:cNvSpPr>
          <p:nvPr>
            <p:ph type="ftr" sz="quarter" idx="11"/>
          </p:nvPr>
        </p:nvSpPr>
        <p:spPr/>
        <p:txBody>
          <a:bodyPr/>
          <a:lstStyle>
            <a:lvl1pPr>
              <a:defRPr/>
            </a:lvl1pPr>
          </a:lstStyle>
          <a:p>
            <a:r>
              <a:rPr lang="en-US" altLang="zh-TW"/>
              <a:t>請輸入頁尾文字</a:t>
            </a:r>
          </a:p>
        </p:txBody>
      </p:sp>
      <p:sp>
        <p:nvSpPr>
          <p:cNvPr id="6" name="投影片編號版面配置區 5"/>
          <p:cNvSpPr>
            <a:spLocks noGrp="1"/>
          </p:cNvSpPr>
          <p:nvPr>
            <p:ph type="sldNum" sz="quarter" idx="12"/>
          </p:nvPr>
        </p:nvSpPr>
        <p:spPr/>
        <p:txBody>
          <a:bodyPr/>
          <a:lstStyle>
            <a:lvl1pPr>
              <a:defRPr/>
            </a:lvl1pPr>
          </a:lstStyle>
          <a:p>
            <a:fld id="{907BCBCE-C89B-49E3-875B-D5048E710F50}" type="slidenum">
              <a:rPr lang="en-US" altLang="zh-TW"/>
              <a:pPr/>
              <a:t>‹#›</a:t>
            </a:fld>
            <a:endParaRPr lang="en-US" altLang="zh-TW"/>
          </a:p>
        </p:txBody>
      </p:sp>
    </p:spTree>
    <p:extLst>
      <p:ext uri="{BB962C8B-B14F-4D97-AF65-F5344CB8AC3E}">
        <p14:creationId xmlns:p14="http://schemas.microsoft.com/office/powerpoint/2010/main" val="12602792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1476375" y="2060575"/>
            <a:ext cx="3416300" cy="4065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5045075" y="2060575"/>
            <a:ext cx="3416300" cy="4065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lvl1pPr>
              <a:defRPr/>
            </a:lvl1pPr>
          </a:lstStyle>
          <a:p>
            <a:fld id="{E7F8E5CD-B89D-434B-90D0-C2E45D3DF940}" type="datetime1">
              <a:rPr lang="zh-TW" altLang="en-US"/>
              <a:pPr/>
              <a:t>2014/10/8</a:t>
            </a:fld>
            <a:endParaRPr lang="en-US" altLang="zh-TW"/>
          </a:p>
        </p:txBody>
      </p:sp>
      <p:sp>
        <p:nvSpPr>
          <p:cNvPr id="6" name="頁尾版面配置區 5"/>
          <p:cNvSpPr>
            <a:spLocks noGrp="1"/>
          </p:cNvSpPr>
          <p:nvPr>
            <p:ph type="ftr" sz="quarter" idx="11"/>
          </p:nvPr>
        </p:nvSpPr>
        <p:spPr/>
        <p:txBody>
          <a:bodyPr/>
          <a:lstStyle>
            <a:lvl1pPr>
              <a:defRPr/>
            </a:lvl1pPr>
          </a:lstStyle>
          <a:p>
            <a:r>
              <a:rPr lang="en-US" altLang="zh-TW"/>
              <a:t>請輸入頁尾文字</a:t>
            </a:r>
          </a:p>
        </p:txBody>
      </p:sp>
      <p:sp>
        <p:nvSpPr>
          <p:cNvPr id="7" name="投影片編號版面配置區 6"/>
          <p:cNvSpPr>
            <a:spLocks noGrp="1"/>
          </p:cNvSpPr>
          <p:nvPr>
            <p:ph type="sldNum" sz="quarter" idx="12"/>
          </p:nvPr>
        </p:nvSpPr>
        <p:spPr/>
        <p:txBody>
          <a:bodyPr/>
          <a:lstStyle>
            <a:lvl1pPr>
              <a:defRPr/>
            </a:lvl1pPr>
          </a:lstStyle>
          <a:p>
            <a:fld id="{C9B313C1-E15B-485B-B8CC-CCE962BADBA1}" type="slidenum">
              <a:rPr lang="en-US" altLang="zh-TW"/>
              <a:pPr/>
              <a:t>‹#›</a:t>
            </a:fld>
            <a:endParaRPr lang="en-US" altLang="zh-TW"/>
          </a:p>
        </p:txBody>
      </p:sp>
    </p:spTree>
    <p:extLst>
      <p:ext uri="{BB962C8B-B14F-4D97-AF65-F5344CB8AC3E}">
        <p14:creationId xmlns:p14="http://schemas.microsoft.com/office/powerpoint/2010/main" val="38660408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lvl1pPr>
              <a:defRPr/>
            </a:lvl1pPr>
          </a:lstStyle>
          <a:p>
            <a:fld id="{9FCE8818-0470-4221-9538-B93494D0E943}" type="datetime1">
              <a:rPr lang="zh-TW" altLang="en-US"/>
              <a:pPr/>
              <a:t>2014/10/8</a:t>
            </a:fld>
            <a:endParaRPr lang="en-US" altLang="zh-TW"/>
          </a:p>
        </p:txBody>
      </p:sp>
      <p:sp>
        <p:nvSpPr>
          <p:cNvPr id="8" name="頁尾版面配置區 7"/>
          <p:cNvSpPr>
            <a:spLocks noGrp="1"/>
          </p:cNvSpPr>
          <p:nvPr>
            <p:ph type="ftr" sz="quarter" idx="11"/>
          </p:nvPr>
        </p:nvSpPr>
        <p:spPr/>
        <p:txBody>
          <a:bodyPr/>
          <a:lstStyle>
            <a:lvl1pPr>
              <a:defRPr/>
            </a:lvl1pPr>
          </a:lstStyle>
          <a:p>
            <a:r>
              <a:rPr lang="en-US" altLang="zh-TW"/>
              <a:t>請輸入頁尾文字</a:t>
            </a:r>
          </a:p>
        </p:txBody>
      </p:sp>
      <p:sp>
        <p:nvSpPr>
          <p:cNvPr id="9" name="投影片編號版面配置區 8"/>
          <p:cNvSpPr>
            <a:spLocks noGrp="1"/>
          </p:cNvSpPr>
          <p:nvPr>
            <p:ph type="sldNum" sz="quarter" idx="12"/>
          </p:nvPr>
        </p:nvSpPr>
        <p:spPr/>
        <p:txBody>
          <a:bodyPr/>
          <a:lstStyle>
            <a:lvl1pPr>
              <a:defRPr/>
            </a:lvl1pPr>
          </a:lstStyle>
          <a:p>
            <a:fld id="{0CA20CB4-9D7E-45DE-AF4D-E99113D4AF02}" type="slidenum">
              <a:rPr lang="en-US" altLang="zh-TW"/>
              <a:pPr/>
              <a:t>‹#›</a:t>
            </a:fld>
            <a:endParaRPr lang="en-US" altLang="zh-TW"/>
          </a:p>
        </p:txBody>
      </p:sp>
    </p:spTree>
    <p:extLst>
      <p:ext uri="{BB962C8B-B14F-4D97-AF65-F5344CB8AC3E}">
        <p14:creationId xmlns:p14="http://schemas.microsoft.com/office/powerpoint/2010/main" val="728447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a:xfrm>
            <a:off x="457200" y="1600200"/>
            <a:ext cx="8229600" cy="4525963"/>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Tree>
    <p:extLst>
      <p:ext uri="{BB962C8B-B14F-4D97-AF65-F5344CB8AC3E}">
        <p14:creationId xmlns:p14="http://schemas.microsoft.com/office/powerpoint/2010/main" val="3320855126"/>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lvl1pPr>
              <a:defRPr/>
            </a:lvl1pPr>
          </a:lstStyle>
          <a:p>
            <a:fld id="{72584093-3ACE-4164-99D4-1DE2BCACAD1B}" type="datetime1">
              <a:rPr lang="zh-TW" altLang="en-US"/>
              <a:pPr/>
              <a:t>2014/10/8</a:t>
            </a:fld>
            <a:endParaRPr lang="en-US" altLang="zh-TW"/>
          </a:p>
        </p:txBody>
      </p:sp>
      <p:sp>
        <p:nvSpPr>
          <p:cNvPr id="4" name="頁尾版面配置區 3"/>
          <p:cNvSpPr>
            <a:spLocks noGrp="1"/>
          </p:cNvSpPr>
          <p:nvPr>
            <p:ph type="ftr" sz="quarter" idx="11"/>
          </p:nvPr>
        </p:nvSpPr>
        <p:spPr/>
        <p:txBody>
          <a:bodyPr/>
          <a:lstStyle>
            <a:lvl1pPr>
              <a:defRPr/>
            </a:lvl1pPr>
          </a:lstStyle>
          <a:p>
            <a:r>
              <a:rPr lang="en-US" altLang="zh-TW"/>
              <a:t>請輸入頁尾文字</a:t>
            </a:r>
          </a:p>
        </p:txBody>
      </p:sp>
      <p:sp>
        <p:nvSpPr>
          <p:cNvPr id="5" name="投影片編號版面配置區 4"/>
          <p:cNvSpPr>
            <a:spLocks noGrp="1"/>
          </p:cNvSpPr>
          <p:nvPr>
            <p:ph type="sldNum" sz="quarter" idx="12"/>
          </p:nvPr>
        </p:nvSpPr>
        <p:spPr/>
        <p:txBody>
          <a:bodyPr/>
          <a:lstStyle>
            <a:lvl1pPr>
              <a:defRPr/>
            </a:lvl1pPr>
          </a:lstStyle>
          <a:p>
            <a:fld id="{27289976-3D69-4644-81C2-A575F56CC4D3}" type="slidenum">
              <a:rPr lang="en-US" altLang="zh-TW"/>
              <a:pPr/>
              <a:t>‹#›</a:t>
            </a:fld>
            <a:endParaRPr lang="en-US" altLang="zh-TW"/>
          </a:p>
        </p:txBody>
      </p:sp>
    </p:spTree>
    <p:extLst>
      <p:ext uri="{BB962C8B-B14F-4D97-AF65-F5344CB8AC3E}">
        <p14:creationId xmlns:p14="http://schemas.microsoft.com/office/powerpoint/2010/main" val="38845803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lvl1pPr>
              <a:defRPr/>
            </a:lvl1pPr>
          </a:lstStyle>
          <a:p>
            <a:fld id="{A2396006-6659-4515-BCC1-B26486DE7805}" type="datetime1">
              <a:rPr lang="zh-TW" altLang="en-US"/>
              <a:pPr/>
              <a:t>2014/10/8</a:t>
            </a:fld>
            <a:endParaRPr lang="en-US" altLang="zh-TW"/>
          </a:p>
        </p:txBody>
      </p:sp>
      <p:sp>
        <p:nvSpPr>
          <p:cNvPr id="3" name="頁尾版面配置區 2"/>
          <p:cNvSpPr>
            <a:spLocks noGrp="1"/>
          </p:cNvSpPr>
          <p:nvPr>
            <p:ph type="ftr" sz="quarter" idx="11"/>
          </p:nvPr>
        </p:nvSpPr>
        <p:spPr/>
        <p:txBody>
          <a:bodyPr/>
          <a:lstStyle>
            <a:lvl1pPr>
              <a:defRPr/>
            </a:lvl1pPr>
          </a:lstStyle>
          <a:p>
            <a:r>
              <a:rPr lang="en-US" altLang="zh-TW"/>
              <a:t>請輸入頁尾文字</a:t>
            </a:r>
          </a:p>
        </p:txBody>
      </p:sp>
      <p:sp>
        <p:nvSpPr>
          <p:cNvPr id="4" name="投影片編號版面配置區 3"/>
          <p:cNvSpPr>
            <a:spLocks noGrp="1"/>
          </p:cNvSpPr>
          <p:nvPr>
            <p:ph type="sldNum" sz="quarter" idx="12"/>
          </p:nvPr>
        </p:nvSpPr>
        <p:spPr/>
        <p:txBody>
          <a:bodyPr/>
          <a:lstStyle>
            <a:lvl1pPr>
              <a:defRPr/>
            </a:lvl1pPr>
          </a:lstStyle>
          <a:p>
            <a:fld id="{DE50D34E-2244-45FE-80BB-D51560186E95}" type="slidenum">
              <a:rPr lang="en-US" altLang="zh-TW"/>
              <a:pPr/>
              <a:t>‹#›</a:t>
            </a:fld>
            <a:endParaRPr lang="en-US" altLang="zh-TW"/>
          </a:p>
        </p:txBody>
      </p:sp>
    </p:spTree>
    <p:extLst>
      <p:ext uri="{BB962C8B-B14F-4D97-AF65-F5344CB8AC3E}">
        <p14:creationId xmlns:p14="http://schemas.microsoft.com/office/powerpoint/2010/main" val="36773502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lvl1pPr>
              <a:defRPr/>
            </a:lvl1pPr>
          </a:lstStyle>
          <a:p>
            <a:fld id="{A7DFA82A-DD3A-454F-9CF4-6789288AF725}" type="datetime1">
              <a:rPr lang="zh-TW" altLang="en-US"/>
              <a:pPr/>
              <a:t>2014/10/8</a:t>
            </a:fld>
            <a:endParaRPr lang="en-US" altLang="zh-TW"/>
          </a:p>
        </p:txBody>
      </p:sp>
      <p:sp>
        <p:nvSpPr>
          <p:cNvPr id="6" name="頁尾版面配置區 5"/>
          <p:cNvSpPr>
            <a:spLocks noGrp="1"/>
          </p:cNvSpPr>
          <p:nvPr>
            <p:ph type="ftr" sz="quarter" idx="11"/>
          </p:nvPr>
        </p:nvSpPr>
        <p:spPr/>
        <p:txBody>
          <a:bodyPr/>
          <a:lstStyle>
            <a:lvl1pPr>
              <a:defRPr/>
            </a:lvl1pPr>
          </a:lstStyle>
          <a:p>
            <a:r>
              <a:rPr lang="en-US" altLang="zh-TW"/>
              <a:t>請輸入頁尾文字</a:t>
            </a:r>
          </a:p>
        </p:txBody>
      </p:sp>
      <p:sp>
        <p:nvSpPr>
          <p:cNvPr id="7" name="投影片編號版面配置區 6"/>
          <p:cNvSpPr>
            <a:spLocks noGrp="1"/>
          </p:cNvSpPr>
          <p:nvPr>
            <p:ph type="sldNum" sz="quarter" idx="12"/>
          </p:nvPr>
        </p:nvSpPr>
        <p:spPr/>
        <p:txBody>
          <a:bodyPr/>
          <a:lstStyle>
            <a:lvl1pPr>
              <a:defRPr/>
            </a:lvl1pPr>
          </a:lstStyle>
          <a:p>
            <a:fld id="{0671A833-6BEB-4053-9068-4E8EAEFB7B9A}" type="slidenum">
              <a:rPr lang="en-US" altLang="zh-TW"/>
              <a:pPr/>
              <a:t>‹#›</a:t>
            </a:fld>
            <a:endParaRPr lang="en-US" altLang="zh-TW"/>
          </a:p>
        </p:txBody>
      </p:sp>
    </p:spTree>
    <p:extLst>
      <p:ext uri="{BB962C8B-B14F-4D97-AF65-F5344CB8AC3E}">
        <p14:creationId xmlns:p14="http://schemas.microsoft.com/office/powerpoint/2010/main" val="24453213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smtClean="0"/>
              <a:t>按一下圖示以新增圖片</a:t>
            </a:r>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lvl1pPr>
              <a:defRPr/>
            </a:lvl1pPr>
          </a:lstStyle>
          <a:p>
            <a:fld id="{1B80D682-F0F4-4ACB-AE08-B5419C28373D}" type="datetime1">
              <a:rPr lang="zh-TW" altLang="en-US"/>
              <a:pPr/>
              <a:t>2014/10/8</a:t>
            </a:fld>
            <a:endParaRPr lang="en-US" altLang="zh-TW"/>
          </a:p>
        </p:txBody>
      </p:sp>
      <p:sp>
        <p:nvSpPr>
          <p:cNvPr id="6" name="頁尾版面配置區 5"/>
          <p:cNvSpPr>
            <a:spLocks noGrp="1"/>
          </p:cNvSpPr>
          <p:nvPr>
            <p:ph type="ftr" sz="quarter" idx="11"/>
          </p:nvPr>
        </p:nvSpPr>
        <p:spPr/>
        <p:txBody>
          <a:bodyPr/>
          <a:lstStyle>
            <a:lvl1pPr>
              <a:defRPr/>
            </a:lvl1pPr>
          </a:lstStyle>
          <a:p>
            <a:r>
              <a:rPr lang="en-US" altLang="zh-TW"/>
              <a:t>請輸入頁尾文字</a:t>
            </a:r>
          </a:p>
        </p:txBody>
      </p:sp>
      <p:sp>
        <p:nvSpPr>
          <p:cNvPr id="7" name="投影片編號版面配置區 6"/>
          <p:cNvSpPr>
            <a:spLocks noGrp="1"/>
          </p:cNvSpPr>
          <p:nvPr>
            <p:ph type="sldNum" sz="quarter" idx="12"/>
          </p:nvPr>
        </p:nvSpPr>
        <p:spPr/>
        <p:txBody>
          <a:bodyPr/>
          <a:lstStyle>
            <a:lvl1pPr>
              <a:defRPr/>
            </a:lvl1pPr>
          </a:lstStyle>
          <a:p>
            <a:fld id="{7C7A8068-16CF-42C2-A1E6-50A7AA6AE79B}" type="slidenum">
              <a:rPr lang="en-US" altLang="zh-TW"/>
              <a:pPr/>
              <a:t>‹#›</a:t>
            </a:fld>
            <a:endParaRPr lang="en-US" altLang="zh-TW"/>
          </a:p>
        </p:txBody>
      </p:sp>
    </p:spTree>
    <p:extLst>
      <p:ext uri="{BB962C8B-B14F-4D97-AF65-F5344CB8AC3E}">
        <p14:creationId xmlns:p14="http://schemas.microsoft.com/office/powerpoint/2010/main" val="14772594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fld id="{FCD01302-EB58-4A5D-B29F-9EB39BB8B05F}" type="datetime1">
              <a:rPr lang="zh-TW" altLang="en-US"/>
              <a:pPr/>
              <a:t>2014/10/8</a:t>
            </a:fld>
            <a:endParaRPr lang="en-US" altLang="zh-TW"/>
          </a:p>
        </p:txBody>
      </p:sp>
      <p:sp>
        <p:nvSpPr>
          <p:cNvPr id="5" name="頁尾版面配置區 4"/>
          <p:cNvSpPr>
            <a:spLocks noGrp="1"/>
          </p:cNvSpPr>
          <p:nvPr>
            <p:ph type="ftr" sz="quarter" idx="11"/>
          </p:nvPr>
        </p:nvSpPr>
        <p:spPr/>
        <p:txBody>
          <a:bodyPr/>
          <a:lstStyle>
            <a:lvl1pPr>
              <a:defRPr/>
            </a:lvl1pPr>
          </a:lstStyle>
          <a:p>
            <a:r>
              <a:rPr lang="en-US" altLang="zh-TW"/>
              <a:t>請輸入頁尾文字</a:t>
            </a:r>
          </a:p>
        </p:txBody>
      </p:sp>
      <p:sp>
        <p:nvSpPr>
          <p:cNvPr id="6" name="投影片編號版面配置區 5"/>
          <p:cNvSpPr>
            <a:spLocks noGrp="1"/>
          </p:cNvSpPr>
          <p:nvPr>
            <p:ph type="sldNum" sz="quarter" idx="12"/>
          </p:nvPr>
        </p:nvSpPr>
        <p:spPr/>
        <p:txBody>
          <a:bodyPr/>
          <a:lstStyle>
            <a:lvl1pPr>
              <a:defRPr/>
            </a:lvl1pPr>
          </a:lstStyle>
          <a:p>
            <a:fld id="{3B9901F0-59AB-4F7A-8253-C65C6BF1A349}" type="slidenum">
              <a:rPr lang="en-US" altLang="zh-TW"/>
              <a:pPr/>
              <a:t>‹#›</a:t>
            </a:fld>
            <a:endParaRPr lang="en-US" altLang="zh-TW"/>
          </a:p>
        </p:txBody>
      </p:sp>
    </p:spTree>
    <p:extLst>
      <p:ext uri="{BB962C8B-B14F-4D97-AF65-F5344CB8AC3E}">
        <p14:creationId xmlns:p14="http://schemas.microsoft.com/office/powerpoint/2010/main" val="25261641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715125" y="836613"/>
            <a:ext cx="1746250" cy="5289550"/>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1476375" y="836613"/>
            <a:ext cx="5086350" cy="5289550"/>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fld id="{489B9760-B84E-4BA1-9ACE-FFB2B6CF81C7}" type="datetime1">
              <a:rPr lang="zh-TW" altLang="en-US"/>
              <a:pPr/>
              <a:t>2014/10/8</a:t>
            </a:fld>
            <a:endParaRPr lang="en-US" altLang="zh-TW"/>
          </a:p>
        </p:txBody>
      </p:sp>
      <p:sp>
        <p:nvSpPr>
          <p:cNvPr id="5" name="頁尾版面配置區 4"/>
          <p:cNvSpPr>
            <a:spLocks noGrp="1"/>
          </p:cNvSpPr>
          <p:nvPr>
            <p:ph type="ftr" sz="quarter" idx="11"/>
          </p:nvPr>
        </p:nvSpPr>
        <p:spPr/>
        <p:txBody>
          <a:bodyPr/>
          <a:lstStyle>
            <a:lvl1pPr>
              <a:defRPr/>
            </a:lvl1pPr>
          </a:lstStyle>
          <a:p>
            <a:r>
              <a:rPr lang="en-US" altLang="zh-TW"/>
              <a:t>請輸入頁尾文字</a:t>
            </a:r>
          </a:p>
        </p:txBody>
      </p:sp>
      <p:sp>
        <p:nvSpPr>
          <p:cNvPr id="6" name="投影片編號版面配置區 5"/>
          <p:cNvSpPr>
            <a:spLocks noGrp="1"/>
          </p:cNvSpPr>
          <p:nvPr>
            <p:ph type="sldNum" sz="quarter" idx="12"/>
          </p:nvPr>
        </p:nvSpPr>
        <p:spPr/>
        <p:txBody>
          <a:bodyPr/>
          <a:lstStyle>
            <a:lvl1pPr>
              <a:defRPr/>
            </a:lvl1pPr>
          </a:lstStyle>
          <a:p>
            <a:fld id="{F0CFF142-DCBC-42BC-815C-1C3ABD7A91D2}" type="slidenum">
              <a:rPr lang="en-US" altLang="zh-TW"/>
              <a:pPr/>
              <a:t>‹#›</a:t>
            </a:fld>
            <a:endParaRPr lang="en-US" altLang="zh-TW"/>
          </a:p>
        </p:txBody>
      </p:sp>
    </p:spTree>
    <p:extLst>
      <p:ext uri="{BB962C8B-B14F-4D97-AF65-F5344CB8AC3E}">
        <p14:creationId xmlns:p14="http://schemas.microsoft.com/office/powerpoint/2010/main" val="3716735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TW" altLang="en-US" smtClean="0"/>
              <a:t>按一下以編輯母片文字樣式</a:t>
            </a:r>
          </a:p>
        </p:txBody>
      </p:sp>
    </p:spTree>
    <p:extLst>
      <p:ext uri="{BB962C8B-B14F-4D97-AF65-F5344CB8AC3E}">
        <p14:creationId xmlns:p14="http://schemas.microsoft.com/office/powerpoint/2010/main" val="15409981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Tree>
    <p:extLst>
      <p:ext uri="{BB962C8B-B14F-4D97-AF65-F5344CB8AC3E}">
        <p14:creationId xmlns:p14="http://schemas.microsoft.com/office/powerpoint/2010/main" val="1318732894"/>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a:prstGeom prst="rect">
            <a:avLst/>
          </a:prstGeo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Tree>
    <p:extLst>
      <p:ext uri="{BB962C8B-B14F-4D97-AF65-F5344CB8AC3E}">
        <p14:creationId xmlns:p14="http://schemas.microsoft.com/office/powerpoint/2010/main" val="3872018428"/>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a:prstGeom prst="rect">
            <a:avLst/>
          </a:prstGeom>
        </p:spPr>
        <p:txBody>
          <a:bodyPr/>
          <a:lstStyle/>
          <a:p>
            <a:r>
              <a:rPr lang="zh-TW" altLang="en-US" smtClean="0"/>
              <a:t>按一下以編輯母片標題樣式</a:t>
            </a:r>
            <a:endParaRPr lang="zh-TW" altLang="en-US"/>
          </a:p>
        </p:txBody>
      </p:sp>
    </p:spTree>
    <p:extLst>
      <p:ext uri="{BB962C8B-B14F-4D97-AF65-F5344CB8AC3E}">
        <p14:creationId xmlns:p14="http://schemas.microsoft.com/office/powerpoint/2010/main" val="3286749452"/>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50592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Tree>
    <p:extLst>
      <p:ext uri="{BB962C8B-B14F-4D97-AF65-F5344CB8AC3E}">
        <p14:creationId xmlns:p14="http://schemas.microsoft.com/office/powerpoint/2010/main" val="2606992340"/>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TW" altLang="en-US" noProof="0" smtClean="0"/>
              <a:t>按一下圖示以新增圖片</a:t>
            </a:r>
          </a:p>
        </p:txBody>
      </p:sp>
      <p:sp>
        <p:nvSpPr>
          <p:cNvPr id="4" name="文字版面配置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Tree>
    <p:extLst>
      <p:ext uri="{BB962C8B-B14F-4D97-AF65-F5344CB8AC3E}">
        <p14:creationId xmlns:p14="http://schemas.microsoft.com/office/powerpoint/2010/main" val="662739077"/>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3.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cstate="print"/>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998"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 id="2147483996" r:id="rId12"/>
    <p:sldLayoutId id="2147483997" r:id="rId13"/>
    <p:sldLayoutId id="2147484000" r:id="rId14"/>
  </p:sldLayoutIdLst>
  <p:transition spd="med"/>
  <p:timing>
    <p:tnLst>
      <p:par>
        <p:cTn id="1" dur="indefinite" restart="never" nodeType="tmRoot"/>
      </p:par>
    </p:tnLst>
  </p:timing>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476375" y="836613"/>
            <a:ext cx="67183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1027" name="Rectangle 3"/>
          <p:cNvSpPr>
            <a:spLocks noGrp="1" noChangeArrowheads="1"/>
          </p:cNvSpPr>
          <p:nvPr>
            <p:ph type="body" idx="1"/>
          </p:nvPr>
        </p:nvSpPr>
        <p:spPr bwMode="auto">
          <a:xfrm>
            <a:off x="1476375" y="2060575"/>
            <a:ext cx="6985000" cy="4065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TW" altLang="en-US" smtClean="0"/>
              <a:t>按一下以編輯母片</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1028" name="Rectangle 4"/>
          <p:cNvSpPr>
            <a:spLocks noGrp="1" noChangeArrowheads="1"/>
          </p:cNvSpPr>
          <p:nvPr>
            <p:ph type="dt" sz="half" idx="2"/>
          </p:nvPr>
        </p:nvSpPr>
        <p:spPr bwMode="auto">
          <a:xfrm>
            <a:off x="4932363" y="6524625"/>
            <a:ext cx="1728787" cy="21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1"/>
                </a:solidFill>
                <a:effectLst/>
              </a:defRPr>
            </a:lvl1pPr>
          </a:lstStyle>
          <a:p>
            <a:fld id="{B7DD1A9A-6161-44CF-8EC8-05275B14C669}" type="datetime1">
              <a:rPr lang="zh-TW" altLang="en-US"/>
              <a:pPr/>
              <a:t>2014/10/8</a:t>
            </a:fld>
            <a:endParaRPr lang="en-US" altLang="zh-TW"/>
          </a:p>
        </p:txBody>
      </p:sp>
      <p:sp>
        <p:nvSpPr>
          <p:cNvPr id="1029" name="Rectangle 5"/>
          <p:cNvSpPr>
            <a:spLocks noGrp="1" noChangeArrowheads="1"/>
          </p:cNvSpPr>
          <p:nvPr>
            <p:ph type="ftr" sz="quarter" idx="3"/>
          </p:nvPr>
        </p:nvSpPr>
        <p:spPr bwMode="auto">
          <a:xfrm>
            <a:off x="2339975" y="6526213"/>
            <a:ext cx="2527300"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1"/>
                </a:solidFill>
                <a:effectLst/>
              </a:defRPr>
            </a:lvl1pPr>
          </a:lstStyle>
          <a:p>
            <a:r>
              <a:rPr lang="en-US" altLang="zh-TW"/>
              <a:t>請輸入頁尾文字</a:t>
            </a:r>
          </a:p>
        </p:txBody>
      </p:sp>
      <p:sp>
        <p:nvSpPr>
          <p:cNvPr id="1030" name="Rectangle 6"/>
          <p:cNvSpPr>
            <a:spLocks noGrp="1" noChangeArrowheads="1"/>
          </p:cNvSpPr>
          <p:nvPr>
            <p:ph type="sldNum" sz="quarter" idx="4"/>
          </p:nvPr>
        </p:nvSpPr>
        <p:spPr bwMode="auto">
          <a:xfrm>
            <a:off x="0" y="6481763"/>
            <a:ext cx="1763713"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bg2"/>
                </a:solidFill>
                <a:effectLst/>
              </a:defRPr>
            </a:lvl1pPr>
          </a:lstStyle>
          <a:p>
            <a:fld id="{0856D6D9-2314-4EDD-A6E6-31A7BED626B5}" type="slidenum">
              <a:rPr lang="en-US" altLang="zh-TW"/>
              <a:pPr/>
              <a:t>‹#›</a:t>
            </a:fld>
            <a:endParaRPr lang="en-US" altLang="zh-TW"/>
          </a:p>
        </p:txBody>
      </p:sp>
    </p:spTree>
  </p:cSld>
  <p:clrMap bg1="lt1" tx1="dk1" bg2="lt2" tx2="dk2" accent1="accent1" accent2="accent2" accent3="accent3" accent4="accent4" accent5="accent5" accent6="accent6" hlink="hlink" folHlink="folHlink"/>
  <p:sldLayoutIdLst>
    <p:sldLayoutId id="2147484002" r:id="rId1"/>
    <p:sldLayoutId id="2147484003" r:id="rId2"/>
    <p:sldLayoutId id="2147484004" r:id="rId3"/>
    <p:sldLayoutId id="2147484005" r:id="rId4"/>
    <p:sldLayoutId id="2147484006" r:id="rId5"/>
    <p:sldLayoutId id="2147484007" r:id="rId6"/>
    <p:sldLayoutId id="2147484008" r:id="rId7"/>
    <p:sldLayoutId id="2147484009" r:id="rId8"/>
    <p:sldLayoutId id="2147484010" r:id="rId9"/>
    <p:sldLayoutId id="2147484011" r:id="rId10"/>
    <p:sldLayoutId id="2147484012" r:id="rId11"/>
  </p:sldLayoutIdLst>
  <p:hf hdr="0" ftr="0" dt="0"/>
  <p:txStyles>
    <p:titleStyle>
      <a:lvl1pPr algn="ctr" rtl="0" eaLnBrk="1" fontAlgn="base" hangingPunct="1">
        <a:spcBef>
          <a:spcPct val="0"/>
        </a:spcBef>
        <a:spcAft>
          <a:spcPct val="0"/>
        </a:spcAft>
        <a:defRPr kumimoji="1" sz="4200" b="1">
          <a:solidFill>
            <a:schemeClr val="tx2"/>
          </a:solidFill>
          <a:effectLst>
            <a:outerShdw blurRad="38100" dist="38100" dir="2700000" algn="tl">
              <a:srgbClr val="C0C0C0"/>
            </a:outerShdw>
          </a:effectLst>
          <a:latin typeface="+mj-lt"/>
          <a:ea typeface="+mj-ea"/>
          <a:cs typeface="+mj-cs"/>
        </a:defRPr>
      </a:lvl1pPr>
      <a:lvl2pPr algn="ctr" rtl="0" eaLnBrk="1" fontAlgn="base" hangingPunct="1">
        <a:spcBef>
          <a:spcPct val="0"/>
        </a:spcBef>
        <a:spcAft>
          <a:spcPct val="0"/>
        </a:spcAft>
        <a:defRPr kumimoji="1" sz="4200" b="1">
          <a:solidFill>
            <a:schemeClr val="tx2"/>
          </a:solidFill>
          <a:effectLst>
            <a:outerShdw blurRad="38100" dist="38100" dir="2700000" algn="tl">
              <a:srgbClr val="C0C0C0"/>
            </a:outerShdw>
          </a:effectLst>
          <a:latin typeface="Arial" charset="0"/>
          <a:ea typeface="新細明體" charset="-120"/>
        </a:defRPr>
      </a:lvl2pPr>
      <a:lvl3pPr algn="ctr" rtl="0" eaLnBrk="1" fontAlgn="base" hangingPunct="1">
        <a:spcBef>
          <a:spcPct val="0"/>
        </a:spcBef>
        <a:spcAft>
          <a:spcPct val="0"/>
        </a:spcAft>
        <a:defRPr kumimoji="1" sz="4200" b="1">
          <a:solidFill>
            <a:schemeClr val="tx2"/>
          </a:solidFill>
          <a:effectLst>
            <a:outerShdw blurRad="38100" dist="38100" dir="2700000" algn="tl">
              <a:srgbClr val="C0C0C0"/>
            </a:outerShdw>
          </a:effectLst>
          <a:latin typeface="Arial" charset="0"/>
          <a:ea typeface="新細明體" charset="-120"/>
        </a:defRPr>
      </a:lvl3pPr>
      <a:lvl4pPr algn="ctr" rtl="0" eaLnBrk="1" fontAlgn="base" hangingPunct="1">
        <a:spcBef>
          <a:spcPct val="0"/>
        </a:spcBef>
        <a:spcAft>
          <a:spcPct val="0"/>
        </a:spcAft>
        <a:defRPr kumimoji="1" sz="4200" b="1">
          <a:solidFill>
            <a:schemeClr val="tx2"/>
          </a:solidFill>
          <a:effectLst>
            <a:outerShdw blurRad="38100" dist="38100" dir="2700000" algn="tl">
              <a:srgbClr val="C0C0C0"/>
            </a:outerShdw>
          </a:effectLst>
          <a:latin typeface="Arial" charset="0"/>
          <a:ea typeface="新細明體" charset="-120"/>
        </a:defRPr>
      </a:lvl4pPr>
      <a:lvl5pPr algn="ctr" rtl="0" eaLnBrk="1" fontAlgn="base" hangingPunct="1">
        <a:spcBef>
          <a:spcPct val="0"/>
        </a:spcBef>
        <a:spcAft>
          <a:spcPct val="0"/>
        </a:spcAft>
        <a:defRPr kumimoji="1" sz="4200" b="1">
          <a:solidFill>
            <a:schemeClr val="tx2"/>
          </a:solidFill>
          <a:effectLst>
            <a:outerShdw blurRad="38100" dist="38100" dir="2700000" algn="tl">
              <a:srgbClr val="C0C0C0"/>
            </a:outerShdw>
          </a:effectLst>
          <a:latin typeface="Arial" charset="0"/>
          <a:ea typeface="新細明體" charset="-120"/>
        </a:defRPr>
      </a:lvl5pPr>
      <a:lvl6pPr marL="457200" algn="ctr" rtl="0" eaLnBrk="1" fontAlgn="base" hangingPunct="1">
        <a:spcBef>
          <a:spcPct val="0"/>
        </a:spcBef>
        <a:spcAft>
          <a:spcPct val="0"/>
        </a:spcAft>
        <a:defRPr kumimoji="1" sz="4200" b="1">
          <a:solidFill>
            <a:schemeClr val="tx2"/>
          </a:solidFill>
          <a:effectLst>
            <a:outerShdw blurRad="38100" dist="38100" dir="2700000" algn="tl">
              <a:srgbClr val="C0C0C0"/>
            </a:outerShdw>
          </a:effectLst>
          <a:latin typeface="Arial" charset="0"/>
          <a:ea typeface="新細明體" charset="-120"/>
        </a:defRPr>
      </a:lvl6pPr>
      <a:lvl7pPr marL="914400" algn="ctr" rtl="0" eaLnBrk="1" fontAlgn="base" hangingPunct="1">
        <a:spcBef>
          <a:spcPct val="0"/>
        </a:spcBef>
        <a:spcAft>
          <a:spcPct val="0"/>
        </a:spcAft>
        <a:defRPr kumimoji="1" sz="4200" b="1">
          <a:solidFill>
            <a:schemeClr val="tx2"/>
          </a:solidFill>
          <a:effectLst>
            <a:outerShdw blurRad="38100" dist="38100" dir="2700000" algn="tl">
              <a:srgbClr val="C0C0C0"/>
            </a:outerShdw>
          </a:effectLst>
          <a:latin typeface="Arial" charset="0"/>
          <a:ea typeface="新細明體" charset="-120"/>
        </a:defRPr>
      </a:lvl7pPr>
      <a:lvl8pPr marL="1371600" algn="ctr" rtl="0" eaLnBrk="1" fontAlgn="base" hangingPunct="1">
        <a:spcBef>
          <a:spcPct val="0"/>
        </a:spcBef>
        <a:spcAft>
          <a:spcPct val="0"/>
        </a:spcAft>
        <a:defRPr kumimoji="1" sz="4200" b="1">
          <a:solidFill>
            <a:schemeClr val="tx2"/>
          </a:solidFill>
          <a:effectLst>
            <a:outerShdw blurRad="38100" dist="38100" dir="2700000" algn="tl">
              <a:srgbClr val="C0C0C0"/>
            </a:outerShdw>
          </a:effectLst>
          <a:latin typeface="Arial" charset="0"/>
          <a:ea typeface="新細明體" charset="-120"/>
        </a:defRPr>
      </a:lvl8pPr>
      <a:lvl9pPr marL="1828800" algn="ctr" rtl="0" eaLnBrk="1" fontAlgn="base" hangingPunct="1">
        <a:spcBef>
          <a:spcPct val="0"/>
        </a:spcBef>
        <a:spcAft>
          <a:spcPct val="0"/>
        </a:spcAft>
        <a:defRPr kumimoji="1" sz="4200" b="1">
          <a:solidFill>
            <a:schemeClr val="tx2"/>
          </a:solidFill>
          <a:effectLst>
            <a:outerShdw blurRad="38100" dist="38100" dir="2700000" algn="tl">
              <a:srgbClr val="C0C0C0"/>
            </a:outerShdw>
          </a:effectLst>
          <a:latin typeface="Arial" charset="0"/>
          <a:ea typeface="新細明體" charset="-120"/>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hyperlink" Target="https://drill.cert.tanet.edu.tw/" TargetMode="Externa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4"/>
          <p:cNvSpPr>
            <a:spLocks noGrp="1"/>
          </p:cNvSpPr>
          <p:nvPr>
            <p:ph type="ctrTitle"/>
          </p:nvPr>
        </p:nvSpPr>
        <p:spPr/>
        <p:txBody>
          <a:bodyPr/>
          <a:lstStyle/>
          <a:p>
            <a:r>
              <a:rPr lang="zh-TW" altLang="en-US" dirty="0"/>
              <a:t>資安通報與服務</a:t>
            </a:r>
          </a:p>
        </p:txBody>
      </p:sp>
      <p:sp>
        <p:nvSpPr>
          <p:cNvPr id="6" name="副標題 5"/>
          <p:cNvSpPr>
            <a:spLocks noGrp="1"/>
          </p:cNvSpPr>
          <p:nvPr>
            <p:ph type="subTitle" idx="1"/>
          </p:nvPr>
        </p:nvSpPr>
        <p:spPr/>
        <p:txBody>
          <a:bodyPr/>
          <a:lstStyle/>
          <a:p>
            <a:r>
              <a:rPr lang="zh-TW" altLang="en-US" dirty="0"/>
              <a:t>游</a:t>
            </a:r>
            <a:r>
              <a:rPr lang="zh-TW" altLang="en-US" dirty="0" smtClean="0"/>
              <a:t>忠憲</a:t>
            </a:r>
            <a:endParaRPr lang="zh-TW" altLang="en-US" dirty="0"/>
          </a:p>
        </p:txBody>
      </p:sp>
      <p:sp>
        <p:nvSpPr>
          <p:cNvPr id="4" name="投影片編號版面配置區 3"/>
          <p:cNvSpPr>
            <a:spLocks noGrp="1"/>
          </p:cNvSpPr>
          <p:nvPr>
            <p:ph type="sldNum" sz="quarter" idx="12"/>
          </p:nvPr>
        </p:nvSpPr>
        <p:spPr/>
        <p:txBody>
          <a:bodyPr/>
          <a:lstStyle/>
          <a:p>
            <a:fld id="{AF33765F-A722-4660-B5CF-F77BD15F9907}" type="slidenum">
              <a:rPr lang="en-US" altLang="zh-TW" smtClean="0"/>
              <a:pPr/>
              <a:t>1</a:t>
            </a:fld>
            <a:endParaRPr lang="en-US" altLang="zh-TW"/>
          </a:p>
        </p:txBody>
      </p:sp>
    </p:spTree>
    <p:extLst>
      <p:ext uri="{BB962C8B-B14F-4D97-AF65-F5344CB8AC3E}">
        <p14:creationId xmlns:p14="http://schemas.microsoft.com/office/powerpoint/2010/main" val="31051088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76374" y="836613"/>
            <a:ext cx="7128073" cy="1143000"/>
          </a:xfrm>
        </p:spPr>
        <p:txBody>
          <a:bodyPr/>
          <a:lstStyle/>
          <a:p>
            <a:r>
              <a:rPr lang="zh-TW" altLang="zh-TW" dirty="0">
                <a:effectLst/>
              </a:rPr>
              <a:t>教育部資通安全通報演練計畫</a:t>
            </a:r>
            <a:endParaRPr lang="zh-TW" altLang="en-US" dirty="0"/>
          </a:p>
        </p:txBody>
      </p:sp>
      <p:sp>
        <p:nvSpPr>
          <p:cNvPr id="3" name="內容版面配置區 2"/>
          <p:cNvSpPr>
            <a:spLocks noGrp="1"/>
          </p:cNvSpPr>
          <p:nvPr>
            <p:ph idx="1"/>
          </p:nvPr>
        </p:nvSpPr>
        <p:spPr/>
        <p:txBody>
          <a:bodyPr/>
          <a:lstStyle/>
          <a:p>
            <a:r>
              <a:rPr lang="zh-TW" altLang="en-US" dirty="0" smtClean="0"/>
              <a:t>範例說明</a:t>
            </a:r>
            <a:r>
              <a:rPr lang="en-US" altLang="zh-TW" dirty="0" smtClean="0"/>
              <a:t>(cont.)</a:t>
            </a:r>
            <a:r>
              <a:rPr lang="zh-TW" altLang="en-US" dirty="0" smtClean="0"/>
              <a:t>：</a:t>
            </a:r>
            <a:endParaRPr lang="en-US" altLang="zh-TW" dirty="0" smtClean="0"/>
          </a:p>
          <a:p>
            <a:endParaRPr lang="zh-TW" altLang="en-US" dirty="0"/>
          </a:p>
        </p:txBody>
      </p:sp>
      <p:sp>
        <p:nvSpPr>
          <p:cNvPr id="4" name="投影片編號版面配置區 3"/>
          <p:cNvSpPr>
            <a:spLocks noGrp="1"/>
          </p:cNvSpPr>
          <p:nvPr>
            <p:ph type="sldNum" sz="quarter" idx="12"/>
          </p:nvPr>
        </p:nvSpPr>
        <p:spPr/>
        <p:txBody>
          <a:bodyPr/>
          <a:lstStyle/>
          <a:p>
            <a:fld id="{AF33765F-A722-4660-B5CF-F77BD15F9907}" type="slidenum">
              <a:rPr lang="en-US" altLang="zh-TW" smtClean="0"/>
              <a:pPr/>
              <a:t>10</a:t>
            </a:fld>
            <a:endParaRPr lang="en-US" altLang="zh-TW"/>
          </a:p>
        </p:txBody>
      </p:sp>
      <p:pic>
        <p:nvPicPr>
          <p:cNvPr id="5" name="圖片 4"/>
          <p:cNvPicPr>
            <a:picLocks noChangeAspect="1"/>
          </p:cNvPicPr>
          <p:nvPr/>
        </p:nvPicPr>
        <p:blipFill>
          <a:blip r:embed="rId2"/>
          <a:stretch>
            <a:fillRect/>
          </a:stretch>
        </p:blipFill>
        <p:spPr>
          <a:xfrm>
            <a:off x="1786379" y="2728912"/>
            <a:ext cx="5809957" cy="4080433"/>
          </a:xfrm>
          <a:prstGeom prst="rect">
            <a:avLst/>
          </a:prstGeom>
        </p:spPr>
      </p:pic>
    </p:spTree>
    <p:extLst>
      <p:ext uri="{BB962C8B-B14F-4D97-AF65-F5344CB8AC3E}">
        <p14:creationId xmlns:p14="http://schemas.microsoft.com/office/powerpoint/2010/main" val="3824895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76374" y="836613"/>
            <a:ext cx="7128073" cy="1143000"/>
          </a:xfrm>
        </p:spPr>
        <p:txBody>
          <a:bodyPr/>
          <a:lstStyle/>
          <a:p>
            <a:r>
              <a:rPr lang="zh-TW" altLang="zh-TW" dirty="0">
                <a:effectLst/>
              </a:rPr>
              <a:t>教育部資通安全通報演練計畫</a:t>
            </a:r>
            <a:endParaRPr lang="zh-TW" altLang="en-US" dirty="0"/>
          </a:p>
        </p:txBody>
      </p:sp>
      <p:sp>
        <p:nvSpPr>
          <p:cNvPr id="3" name="內容版面配置區 2"/>
          <p:cNvSpPr>
            <a:spLocks noGrp="1"/>
          </p:cNvSpPr>
          <p:nvPr>
            <p:ph idx="1"/>
          </p:nvPr>
        </p:nvSpPr>
        <p:spPr/>
        <p:txBody>
          <a:bodyPr/>
          <a:lstStyle/>
          <a:p>
            <a:r>
              <a:rPr lang="zh-TW" altLang="en-US" dirty="0" smtClean="0"/>
              <a:t>範例說明</a:t>
            </a:r>
            <a:r>
              <a:rPr lang="en-US" altLang="zh-TW" dirty="0" smtClean="0"/>
              <a:t>(cont.)</a:t>
            </a:r>
            <a:r>
              <a:rPr lang="zh-TW" altLang="en-US" dirty="0" smtClean="0"/>
              <a:t>：</a:t>
            </a:r>
            <a:endParaRPr lang="zh-TW" altLang="en-US" dirty="0"/>
          </a:p>
        </p:txBody>
      </p:sp>
      <p:sp>
        <p:nvSpPr>
          <p:cNvPr id="4" name="投影片編號版面配置區 3"/>
          <p:cNvSpPr>
            <a:spLocks noGrp="1"/>
          </p:cNvSpPr>
          <p:nvPr>
            <p:ph type="sldNum" sz="quarter" idx="12"/>
          </p:nvPr>
        </p:nvSpPr>
        <p:spPr/>
        <p:txBody>
          <a:bodyPr/>
          <a:lstStyle/>
          <a:p>
            <a:fld id="{AF33765F-A722-4660-B5CF-F77BD15F9907}" type="slidenum">
              <a:rPr lang="en-US" altLang="zh-TW" smtClean="0"/>
              <a:pPr/>
              <a:t>11</a:t>
            </a:fld>
            <a:endParaRPr lang="en-US" altLang="zh-TW"/>
          </a:p>
        </p:txBody>
      </p:sp>
      <p:pic>
        <p:nvPicPr>
          <p:cNvPr id="6" name="圖片 5"/>
          <p:cNvPicPr>
            <a:picLocks noChangeAspect="1"/>
          </p:cNvPicPr>
          <p:nvPr/>
        </p:nvPicPr>
        <p:blipFill>
          <a:blip r:embed="rId2"/>
          <a:stretch>
            <a:fillRect/>
          </a:stretch>
        </p:blipFill>
        <p:spPr>
          <a:xfrm>
            <a:off x="1763713" y="2780928"/>
            <a:ext cx="7102679" cy="3168352"/>
          </a:xfrm>
          <a:prstGeom prst="rect">
            <a:avLst/>
          </a:prstGeom>
        </p:spPr>
      </p:pic>
    </p:spTree>
    <p:extLst>
      <p:ext uri="{BB962C8B-B14F-4D97-AF65-F5344CB8AC3E}">
        <p14:creationId xmlns:p14="http://schemas.microsoft.com/office/powerpoint/2010/main" val="33395176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76374" y="836613"/>
            <a:ext cx="7128073" cy="1143000"/>
          </a:xfrm>
        </p:spPr>
        <p:txBody>
          <a:bodyPr/>
          <a:lstStyle/>
          <a:p>
            <a:r>
              <a:rPr lang="zh-TW" altLang="zh-TW" dirty="0">
                <a:effectLst/>
              </a:rPr>
              <a:t>教育部資通安全通報演練計畫</a:t>
            </a:r>
            <a:endParaRPr lang="zh-TW" altLang="en-US" dirty="0"/>
          </a:p>
        </p:txBody>
      </p:sp>
      <p:sp>
        <p:nvSpPr>
          <p:cNvPr id="3" name="內容版面配置區 2"/>
          <p:cNvSpPr>
            <a:spLocks noGrp="1"/>
          </p:cNvSpPr>
          <p:nvPr>
            <p:ph idx="1"/>
          </p:nvPr>
        </p:nvSpPr>
        <p:spPr/>
        <p:txBody>
          <a:bodyPr/>
          <a:lstStyle/>
          <a:p>
            <a:r>
              <a:rPr lang="zh-TW" altLang="en-US" dirty="0" smtClean="0"/>
              <a:t>範例說明</a:t>
            </a:r>
            <a:r>
              <a:rPr lang="en-US" altLang="zh-TW" dirty="0" smtClean="0"/>
              <a:t>(cont.)</a:t>
            </a:r>
            <a:r>
              <a:rPr lang="zh-TW" altLang="en-US" dirty="0" smtClean="0"/>
              <a:t>：</a:t>
            </a:r>
            <a:endParaRPr lang="zh-TW" altLang="en-US" dirty="0"/>
          </a:p>
        </p:txBody>
      </p:sp>
      <p:sp>
        <p:nvSpPr>
          <p:cNvPr id="4" name="投影片編號版面配置區 3"/>
          <p:cNvSpPr>
            <a:spLocks noGrp="1"/>
          </p:cNvSpPr>
          <p:nvPr>
            <p:ph type="sldNum" sz="quarter" idx="12"/>
          </p:nvPr>
        </p:nvSpPr>
        <p:spPr/>
        <p:txBody>
          <a:bodyPr/>
          <a:lstStyle/>
          <a:p>
            <a:fld id="{AF33765F-A722-4660-B5CF-F77BD15F9907}" type="slidenum">
              <a:rPr lang="en-US" altLang="zh-TW" smtClean="0"/>
              <a:pPr/>
              <a:t>12</a:t>
            </a:fld>
            <a:endParaRPr lang="en-US" altLang="zh-TW"/>
          </a:p>
        </p:txBody>
      </p:sp>
      <p:pic>
        <p:nvPicPr>
          <p:cNvPr id="5" name="圖片 4"/>
          <p:cNvPicPr>
            <a:picLocks noChangeAspect="1"/>
          </p:cNvPicPr>
          <p:nvPr/>
        </p:nvPicPr>
        <p:blipFill>
          <a:blip r:embed="rId2"/>
          <a:stretch>
            <a:fillRect/>
          </a:stretch>
        </p:blipFill>
        <p:spPr>
          <a:xfrm>
            <a:off x="1780873" y="2678113"/>
            <a:ext cx="6956172" cy="4064000"/>
          </a:xfrm>
          <a:prstGeom prst="rect">
            <a:avLst/>
          </a:prstGeom>
        </p:spPr>
      </p:pic>
    </p:spTree>
    <p:extLst>
      <p:ext uri="{BB962C8B-B14F-4D97-AF65-F5344CB8AC3E}">
        <p14:creationId xmlns:p14="http://schemas.microsoft.com/office/powerpoint/2010/main" val="166569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76374" y="836613"/>
            <a:ext cx="7128073" cy="1143000"/>
          </a:xfrm>
        </p:spPr>
        <p:txBody>
          <a:bodyPr/>
          <a:lstStyle/>
          <a:p>
            <a:r>
              <a:rPr lang="zh-TW" altLang="zh-TW" dirty="0">
                <a:effectLst/>
              </a:rPr>
              <a:t>教育部資通安全通報演練計畫</a:t>
            </a:r>
            <a:endParaRPr lang="zh-TW" altLang="en-US" dirty="0"/>
          </a:p>
        </p:txBody>
      </p:sp>
      <p:sp>
        <p:nvSpPr>
          <p:cNvPr id="3" name="內容版面配置區 2"/>
          <p:cNvSpPr>
            <a:spLocks noGrp="1"/>
          </p:cNvSpPr>
          <p:nvPr>
            <p:ph idx="1"/>
          </p:nvPr>
        </p:nvSpPr>
        <p:spPr/>
        <p:txBody>
          <a:bodyPr/>
          <a:lstStyle/>
          <a:p>
            <a:r>
              <a:rPr lang="zh-TW" altLang="en-US" dirty="0" smtClean="0"/>
              <a:t>範例說明</a:t>
            </a:r>
            <a:r>
              <a:rPr lang="en-US" altLang="zh-TW" dirty="0" smtClean="0"/>
              <a:t>(cont.)</a:t>
            </a:r>
            <a:r>
              <a:rPr lang="zh-TW" altLang="en-US" dirty="0" smtClean="0"/>
              <a:t>：</a:t>
            </a:r>
            <a:endParaRPr lang="zh-TW" altLang="en-US" dirty="0"/>
          </a:p>
        </p:txBody>
      </p:sp>
      <p:sp>
        <p:nvSpPr>
          <p:cNvPr id="4" name="投影片編號版面配置區 3"/>
          <p:cNvSpPr>
            <a:spLocks noGrp="1"/>
          </p:cNvSpPr>
          <p:nvPr>
            <p:ph type="sldNum" sz="quarter" idx="12"/>
          </p:nvPr>
        </p:nvSpPr>
        <p:spPr/>
        <p:txBody>
          <a:bodyPr/>
          <a:lstStyle/>
          <a:p>
            <a:fld id="{AF33765F-A722-4660-B5CF-F77BD15F9907}" type="slidenum">
              <a:rPr lang="en-US" altLang="zh-TW" smtClean="0"/>
              <a:pPr/>
              <a:t>13</a:t>
            </a:fld>
            <a:endParaRPr lang="en-US" altLang="zh-TW"/>
          </a:p>
        </p:txBody>
      </p:sp>
      <p:pic>
        <p:nvPicPr>
          <p:cNvPr id="5" name="圖片 4"/>
          <p:cNvPicPr>
            <a:picLocks noChangeAspect="1"/>
          </p:cNvPicPr>
          <p:nvPr/>
        </p:nvPicPr>
        <p:blipFill>
          <a:blip r:embed="rId2"/>
          <a:stretch>
            <a:fillRect/>
          </a:stretch>
        </p:blipFill>
        <p:spPr>
          <a:xfrm>
            <a:off x="1763712" y="2759868"/>
            <a:ext cx="7035977" cy="3621459"/>
          </a:xfrm>
          <a:prstGeom prst="rect">
            <a:avLst/>
          </a:prstGeom>
        </p:spPr>
      </p:pic>
    </p:spTree>
    <p:extLst>
      <p:ext uri="{BB962C8B-B14F-4D97-AF65-F5344CB8AC3E}">
        <p14:creationId xmlns:p14="http://schemas.microsoft.com/office/powerpoint/2010/main" val="33135095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76374" y="836613"/>
            <a:ext cx="7128073" cy="1143000"/>
          </a:xfrm>
        </p:spPr>
        <p:txBody>
          <a:bodyPr/>
          <a:lstStyle/>
          <a:p>
            <a:r>
              <a:rPr lang="zh-TW" altLang="zh-TW" dirty="0">
                <a:effectLst/>
              </a:rPr>
              <a:t>教育部資通安全通報演練計畫</a:t>
            </a:r>
            <a:endParaRPr lang="zh-TW" altLang="en-US" dirty="0"/>
          </a:p>
        </p:txBody>
      </p:sp>
      <p:sp>
        <p:nvSpPr>
          <p:cNvPr id="3" name="內容版面配置區 2"/>
          <p:cNvSpPr>
            <a:spLocks noGrp="1"/>
          </p:cNvSpPr>
          <p:nvPr>
            <p:ph idx="1"/>
          </p:nvPr>
        </p:nvSpPr>
        <p:spPr/>
        <p:txBody>
          <a:bodyPr/>
          <a:lstStyle/>
          <a:p>
            <a:r>
              <a:rPr lang="zh-TW" altLang="en-US" dirty="0" smtClean="0"/>
              <a:t>範例說明</a:t>
            </a:r>
            <a:r>
              <a:rPr lang="en-US" altLang="zh-TW" dirty="0" smtClean="0"/>
              <a:t>(cont.)</a:t>
            </a:r>
            <a:r>
              <a:rPr lang="zh-TW" altLang="en-US" dirty="0" smtClean="0"/>
              <a:t>：</a:t>
            </a:r>
            <a:endParaRPr lang="zh-TW" altLang="en-US" dirty="0"/>
          </a:p>
        </p:txBody>
      </p:sp>
      <p:sp>
        <p:nvSpPr>
          <p:cNvPr id="4" name="投影片編號版面配置區 3"/>
          <p:cNvSpPr>
            <a:spLocks noGrp="1"/>
          </p:cNvSpPr>
          <p:nvPr>
            <p:ph type="sldNum" sz="quarter" idx="12"/>
          </p:nvPr>
        </p:nvSpPr>
        <p:spPr/>
        <p:txBody>
          <a:bodyPr/>
          <a:lstStyle/>
          <a:p>
            <a:fld id="{AF33765F-A722-4660-B5CF-F77BD15F9907}" type="slidenum">
              <a:rPr lang="en-US" altLang="zh-TW" smtClean="0"/>
              <a:pPr/>
              <a:t>14</a:t>
            </a:fld>
            <a:endParaRPr lang="en-US" altLang="zh-TW"/>
          </a:p>
        </p:txBody>
      </p:sp>
      <p:pic>
        <p:nvPicPr>
          <p:cNvPr id="5" name="圖片 4"/>
          <p:cNvPicPr>
            <a:picLocks noChangeAspect="1"/>
          </p:cNvPicPr>
          <p:nvPr/>
        </p:nvPicPr>
        <p:blipFill>
          <a:blip r:embed="rId2"/>
          <a:stretch>
            <a:fillRect/>
          </a:stretch>
        </p:blipFill>
        <p:spPr>
          <a:xfrm>
            <a:off x="1780926" y="2636912"/>
            <a:ext cx="6823521" cy="3360067"/>
          </a:xfrm>
          <a:prstGeom prst="rect">
            <a:avLst/>
          </a:prstGeom>
        </p:spPr>
      </p:pic>
    </p:spTree>
    <p:extLst>
      <p:ext uri="{BB962C8B-B14F-4D97-AF65-F5344CB8AC3E}">
        <p14:creationId xmlns:p14="http://schemas.microsoft.com/office/powerpoint/2010/main" val="18660455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76374" y="836613"/>
            <a:ext cx="7128073" cy="1143000"/>
          </a:xfrm>
        </p:spPr>
        <p:txBody>
          <a:bodyPr/>
          <a:lstStyle/>
          <a:p>
            <a:r>
              <a:rPr lang="zh-TW" altLang="zh-TW" dirty="0">
                <a:effectLst/>
              </a:rPr>
              <a:t>教育部資通安全通報演練計畫</a:t>
            </a:r>
            <a:endParaRPr lang="zh-TW" altLang="en-US" dirty="0"/>
          </a:p>
        </p:txBody>
      </p:sp>
      <p:sp>
        <p:nvSpPr>
          <p:cNvPr id="3" name="內容版面配置區 2"/>
          <p:cNvSpPr>
            <a:spLocks noGrp="1"/>
          </p:cNvSpPr>
          <p:nvPr>
            <p:ph idx="1"/>
          </p:nvPr>
        </p:nvSpPr>
        <p:spPr/>
        <p:txBody>
          <a:bodyPr/>
          <a:lstStyle/>
          <a:p>
            <a:r>
              <a:rPr lang="zh-TW" altLang="en-US" dirty="0" smtClean="0"/>
              <a:t>範例說明</a:t>
            </a:r>
            <a:r>
              <a:rPr lang="en-US" altLang="zh-TW" dirty="0" smtClean="0"/>
              <a:t>(cont.)</a:t>
            </a:r>
            <a:r>
              <a:rPr lang="zh-TW" altLang="en-US" dirty="0" smtClean="0"/>
              <a:t>：</a:t>
            </a:r>
            <a:endParaRPr lang="zh-TW" altLang="en-US" dirty="0"/>
          </a:p>
        </p:txBody>
      </p:sp>
      <p:sp>
        <p:nvSpPr>
          <p:cNvPr id="4" name="投影片編號版面配置區 3"/>
          <p:cNvSpPr>
            <a:spLocks noGrp="1"/>
          </p:cNvSpPr>
          <p:nvPr>
            <p:ph type="sldNum" sz="quarter" idx="12"/>
          </p:nvPr>
        </p:nvSpPr>
        <p:spPr/>
        <p:txBody>
          <a:bodyPr/>
          <a:lstStyle/>
          <a:p>
            <a:fld id="{AF33765F-A722-4660-B5CF-F77BD15F9907}" type="slidenum">
              <a:rPr lang="en-US" altLang="zh-TW" smtClean="0"/>
              <a:pPr/>
              <a:t>15</a:t>
            </a:fld>
            <a:endParaRPr lang="en-US" altLang="zh-TW"/>
          </a:p>
        </p:txBody>
      </p:sp>
      <p:pic>
        <p:nvPicPr>
          <p:cNvPr id="5" name="圖片 4"/>
          <p:cNvPicPr>
            <a:picLocks noChangeAspect="1"/>
          </p:cNvPicPr>
          <p:nvPr/>
        </p:nvPicPr>
        <p:blipFill>
          <a:blip r:embed="rId2"/>
          <a:stretch>
            <a:fillRect/>
          </a:stretch>
        </p:blipFill>
        <p:spPr>
          <a:xfrm>
            <a:off x="1770074" y="2708920"/>
            <a:ext cx="7038225" cy="2736304"/>
          </a:xfrm>
          <a:prstGeom prst="rect">
            <a:avLst/>
          </a:prstGeom>
        </p:spPr>
      </p:pic>
    </p:spTree>
    <p:extLst>
      <p:ext uri="{BB962C8B-B14F-4D97-AF65-F5344CB8AC3E}">
        <p14:creationId xmlns:p14="http://schemas.microsoft.com/office/powerpoint/2010/main" val="8192923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76374" y="836613"/>
            <a:ext cx="7128073" cy="1143000"/>
          </a:xfrm>
        </p:spPr>
        <p:txBody>
          <a:bodyPr/>
          <a:lstStyle/>
          <a:p>
            <a:r>
              <a:rPr lang="zh-TW" altLang="zh-TW" dirty="0">
                <a:effectLst/>
              </a:rPr>
              <a:t>教育部資通安全通報演練計畫</a:t>
            </a:r>
            <a:endParaRPr lang="zh-TW" altLang="en-US" dirty="0"/>
          </a:p>
        </p:txBody>
      </p:sp>
      <p:sp>
        <p:nvSpPr>
          <p:cNvPr id="3" name="內容版面配置區 2"/>
          <p:cNvSpPr>
            <a:spLocks noGrp="1"/>
          </p:cNvSpPr>
          <p:nvPr>
            <p:ph idx="1"/>
          </p:nvPr>
        </p:nvSpPr>
        <p:spPr/>
        <p:txBody>
          <a:bodyPr/>
          <a:lstStyle/>
          <a:p>
            <a:r>
              <a:rPr lang="zh-TW" altLang="en-US" dirty="0" smtClean="0"/>
              <a:t>範例說明</a:t>
            </a:r>
            <a:r>
              <a:rPr lang="en-US" altLang="zh-TW" dirty="0" smtClean="0"/>
              <a:t>(cont.)</a:t>
            </a:r>
            <a:r>
              <a:rPr lang="zh-TW" altLang="en-US" dirty="0" smtClean="0"/>
              <a:t>：</a:t>
            </a:r>
            <a:endParaRPr lang="zh-TW" altLang="en-US" dirty="0"/>
          </a:p>
        </p:txBody>
      </p:sp>
      <p:sp>
        <p:nvSpPr>
          <p:cNvPr id="4" name="投影片編號版面配置區 3"/>
          <p:cNvSpPr>
            <a:spLocks noGrp="1"/>
          </p:cNvSpPr>
          <p:nvPr>
            <p:ph type="sldNum" sz="quarter" idx="12"/>
          </p:nvPr>
        </p:nvSpPr>
        <p:spPr/>
        <p:txBody>
          <a:bodyPr/>
          <a:lstStyle/>
          <a:p>
            <a:fld id="{AF33765F-A722-4660-B5CF-F77BD15F9907}" type="slidenum">
              <a:rPr lang="en-US" altLang="zh-TW" smtClean="0"/>
              <a:pPr/>
              <a:t>16</a:t>
            </a:fld>
            <a:endParaRPr lang="en-US" altLang="zh-TW"/>
          </a:p>
        </p:txBody>
      </p:sp>
      <p:pic>
        <p:nvPicPr>
          <p:cNvPr id="5" name="圖片 4"/>
          <p:cNvPicPr>
            <a:picLocks noChangeAspect="1"/>
          </p:cNvPicPr>
          <p:nvPr/>
        </p:nvPicPr>
        <p:blipFill>
          <a:blip r:embed="rId2"/>
          <a:stretch>
            <a:fillRect/>
          </a:stretch>
        </p:blipFill>
        <p:spPr>
          <a:xfrm>
            <a:off x="1758420" y="2664686"/>
            <a:ext cx="6975537" cy="4077427"/>
          </a:xfrm>
          <a:prstGeom prst="rect">
            <a:avLst/>
          </a:prstGeom>
        </p:spPr>
      </p:pic>
    </p:spTree>
    <p:extLst>
      <p:ext uri="{BB962C8B-B14F-4D97-AF65-F5344CB8AC3E}">
        <p14:creationId xmlns:p14="http://schemas.microsoft.com/office/powerpoint/2010/main" val="26023451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76374" y="836613"/>
            <a:ext cx="7128073" cy="1143000"/>
          </a:xfrm>
        </p:spPr>
        <p:txBody>
          <a:bodyPr/>
          <a:lstStyle/>
          <a:p>
            <a:r>
              <a:rPr lang="zh-TW" altLang="zh-TW" dirty="0">
                <a:effectLst/>
              </a:rPr>
              <a:t>教育部資通安全通報演練計畫</a:t>
            </a:r>
            <a:endParaRPr lang="zh-TW" altLang="en-US" dirty="0"/>
          </a:p>
        </p:txBody>
      </p:sp>
      <p:sp>
        <p:nvSpPr>
          <p:cNvPr id="3" name="內容版面配置區 2"/>
          <p:cNvSpPr>
            <a:spLocks noGrp="1"/>
          </p:cNvSpPr>
          <p:nvPr>
            <p:ph idx="1"/>
          </p:nvPr>
        </p:nvSpPr>
        <p:spPr/>
        <p:txBody>
          <a:bodyPr/>
          <a:lstStyle/>
          <a:p>
            <a:r>
              <a:rPr lang="zh-TW" altLang="en-US" dirty="0" smtClean="0"/>
              <a:t>評分標準：</a:t>
            </a:r>
            <a:endParaRPr lang="zh-TW" altLang="en-US" dirty="0"/>
          </a:p>
        </p:txBody>
      </p:sp>
      <p:sp>
        <p:nvSpPr>
          <p:cNvPr id="4" name="投影片編號版面配置區 3"/>
          <p:cNvSpPr>
            <a:spLocks noGrp="1"/>
          </p:cNvSpPr>
          <p:nvPr>
            <p:ph type="sldNum" sz="quarter" idx="12"/>
          </p:nvPr>
        </p:nvSpPr>
        <p:spPr/>
        <p:txBody>
          <a:bodyPr/>
          <a:lstStyle/>
          <a:p>
            <a:fld id="{AF33765F-A722-4660-B5CF-F77BD15F9907}" type="slidenum">
              <a:rPr lang="en-US" altLang="zh-TW" smtClean="0"/>
              <a:pPr/>
              <a:t>17</a:t>
            </a:fld>
            <a:endParaRPr lang="en-US" altLang="zh-TW"/>
          </a:p>
        </p:txBody>
      </p:sp>
      <p:graphicFrame>
        <p:nvGraphicFramePr>
          <p:cNvPr id="6" name="表格 5"/>
          <p:cNvGraphicFramePr>
            <a:graphicFrameLocks noGrp="1"/>
          </p:cNvGraphicFramePr>
          <p:nvPr>
            <p:extLst/>
          </p:nvPr>
        </p:nvGraphicFramePr>
        <p:xfrm>
          <a:off x="1763713" y="2780928"/>
          <a:ext cx="6697661" cy="3918634"/>
        </p:xfrm>
        <a:graphic>
          <a:graphicData uri="http://schemas.openxmlformats.org/drawingml/2006/table">
            <a:tbl>
              <a:tblPr firstRow="1" firstCol="1" lastRow="1" lastCol="1" bandRow="1" bandCol="1">
                <a:tableStyleId>{5C22544A-7EE6-4342-B048-85BDC9FD1C3A}</a:tableStyleId>
              </a:tblPr>
              <a:tblGrid>
                <a:gridCol w="1628375"/>
                <a:gridCol w="1689439"/>
                <a:gridCol w="1689439"/>
                <a:gridCol w="1690408"/>
              </a:tblGrid>
              <a:tr h="364476">
                <a:tc gridSpan="4">
                  <a:txBody>
                    <a:bodyPr/>
                    <a:lstStyle/>
                    <a:p>
                      <a:pPr algn="just">
                        <a:spcAft>
                          <a:spcPts val="0"/>
                        </a:spcAft>
                      </a:pPr>
                      <a:r>
                        <a:rPr lang="zh-TW" sz="2000" kern="100" dirty="0">
                          <a:solidFill>
                            <a:schemeClr val="tx1"/>
                          </a:solidFill>
                          <a:effectLst/>
                        </a:rPr>
                        <a:t>各機構及學校評分標準說明</a:t>
                      </a:r>
                      <a:endParaRPr lang="zh-TW" sz="200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b">
                    <a:solidFill>
                      <a:schemeClr val="accent5">
                        <a:lumMod val="50000"/>
                      </a:schemeClr>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687716">
                <a:tc>
                  <a:txBody>
                    <a:bodyPr/>
                    <a:lstStyle/>
                    <a:p>
                      <a:pPr>
                        <a:spcAft>
                          <a:spcPts val="0"/>
                        </a:spcAft>
                      </a:pPr>
                      <a:r>
                        <a:rPr lang="en-US" sz="1600" kern="100">
                          <a:solidFill>
                            <a:schemeClr val="tx1"/>
                          </a:solidFill>
                          <a:effectLst/>
                        </a:rPr>
                        <a:t>    </a:t>
                      </a:r>
                      <a:r>
                        <a:rPr lang="zh-TW" sz="1600" kern="100">
                          <a:solidFill>
                            <a:schemeClr val="tx1"/>
                          </a:solidFill>
                          <a:effectLst/>
                        </a:rPr>
                        <a:t>給分標準</a:t>
                      </a:r>
                    </a:p>
                    <a:p>
                      <a:pPr>
                        <a:spcAft>
                          <a:spcPts val="0"/>
                        </a:spcAft>
                      </a:pPr>
                      <a:r>
                        <a:rPr lang="en-US" sz="1600" kern="100">
                          <a:solidFill>
                            <a:schemeClr val="tx1"/>
                          </a:solidFill>
                          <a:effectLst/>
                        </a:rPr>
                        <a:t> </a:t>
                      </a:r>
                      <a:endParaRPr lang="zh-TW" sz="1600" kern="100">
                        <a:solidFill>
                          <a:schemeClr val="tx1"/>
                        </a:solidFill>
                        <a:effectLst/>
                      </a:endParaRPr>
                    </a:p>
                    <a:p>
                      <a:pPr>
                        <a:spcAft>
                          <a:spcPts val="0"/>
                        </a:spcAft>
                      </a:pPr>
                      <a:r>
                        <a:rPr lang="zh-TW" sz="1600" kern="100">
                          <a:solidFill>
                            <a:schemeClr val="tx1"/>
                          </a:solidFill>
                          <a:effectLst/>
                        </a:rPr>
                        <a:t>評分項目</a:t>
                      </a:r>
                      <a:endParaRPr lang="zh-TW" sz="1600" kern="100">
                        <a:solidFill>
                          <a:schemeClr val="tx1"/>
                        </a:solidFill>
                        <a:effectLst/>
                        <a:latin typeface="Times New Roman" panose="02020603050405020304" pitchFamily="18" charset="0"/>
                        <a:ea typeface="新細明體" panose="02020500000000000000" pitchFamily="18" charset="-120"/>
                      </a:endParaRPr>
                    </a:p>
                  </a:txBody>
                  <a:tcPr marL="68580" marR="68580" marT="0" marB="0">
                    <a:solidFill>
                      <a:schemeClr val="accent5">
                        <a:lumMod val="75000"/>
                      </a:schemeClr>
                    </a:solidFill>
                  </a:tcPr>
                </a:tc>
                <a:tc>
                  <a:txBody>
                    <a:bodyPr/>
                    <a:lstStyle/>
                    <a:p>
                      <a:pPr algn="ctr">
                        <a:spcAft>
                          <a:spcPts val="0"/>
                        </a:spcAft>
                      </a:pPr>
                      <a:r>
                        <a:rPr lang="en-US" sz="1600" kern="100" dirty="0">
                          <a:solidFill>
                            <a:schemeClr val="tx1"/>
                          </a:solidFill>
                          <a:effectLst/>
                        </a:rPr>
                        <a:t>2</a:t>
                      </a:r>
                      <a:endParaRPr lang="zh-TW" sz="160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solidFill>
                      <a:schemeClr val="accent5">
                        <a:lumMod val="75000"/>
                      </a:schemeClr>
                    </a:solidFill>
                  </a:tcPr>
                </a:tc>
                <a:tc>
                  <a:txBody>
                    <a:bodyPr/>
                    <a:lstStyle/>
                    <a:p>
                      <a:pPr algn="ctr">
                        <a:spcAft>
                          <a:spcPts val="0"/>
                        </a:spcAft>
                      </a:pPr>
                      <a:r>
                        <a:rPr lang="en-US" sz="1600" kern="100" dirty="0">
                          <a:solidFill>
                            <a:schemeClr val="tx1"/>
                          </a:solidFill>
                          <a:effectLst/>
                        </a:rPr>
                        <a:t>1</a:t>
                      </a:r>
                      <a:endParaRPr lang="zh-TW" sz="160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solidFill>
                      <a:schemeClr val="accent5">
                        <a:lumMod val="75000"/>
                      </a:schemeClr>
                    </a:solidFill>
                  </a:tcPr>
                </a:tc>
                <a:tc>
                  <a:txBody>
                    <a:bodyPr/>
                    <a:lstStyle/>
                    <a:p>
                      <a:pPr algn="ctr">
                        <a:spcAft>
                          <a:spcPts val="0"/>
                        </a:spcAft>
                      </a:pPr>
                      <a:r>
                        <a:rPr lang="en-US" sz="1600" kern="100" dirty="0">
                          <a:solidFill>
                            <a:schemeClr val="tx1"/>
                          </a:solidFill>
                          <a:effectLst/>
                        </a:rPr>
                        <a:t>0</a:t>
                      </a:r>
                      <a:endParaRPr lang="zh-TW" sz="160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solidFill>
                      <a:schemeClr val="accent5">
                        <a:lumMod val="75000"/>
                      </a:schemeClr>
                    </a:solidFill>
                  </a:tcPr>
                </a:tc>
              </a:tr>
              <a:tr h="543317">
                <a:tc>
                  <a:txBody>
                    <a:bodyPr/>
                    <a:lstStyle/>
                    <a:p>
                      <a:pPr>
                        <a:spcAft>
                          <a:spcPts val="0"/>
                        </a:spcAft>
                      </a:pPr>
                      <a:r>
                        <a:rPr lang="zh-TW" altLang="en-US" sz="1600" kern="100" dirty="0" smtClean="0">
                          <a:solidFill>
                            <a:schemeClr val="tx1"/>
                          </a:solidFill>
                          <a:effectLst/>
                        </a:rPr>
                        <a:t>密碼更新率</a:t>
                      </a:r>
                      <a:endParaRPr lang="zh-TW" sz="160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lumMod val="75000"/>
                      </a:schemeClr>
                    </a:solidFill>
                  </a:tcPr>
                </a:tc>
                <a:tc>
                  <a:txBody>
                    <a:bodyPr/>
                    <a:lstStyle/>
                    <a:p>
                      <a:pPr>
                        <a:spcAft>
                          <a:spcPts val="0"/>
                        </a:spcAft>
                      </a:pPr>
                      <a:r>
                        <a:rPr lang="zh-TW" altLang="en-US" sz="1600" kern="100" dirty="0" smtClean="0">
                          <a:solidFill>
                            <a:schemeClr val="tx1"/>
                          </a:solidFill>
                          <a:effectLst/>
                        </a:rPr>
                        <a:t>達</a:t>
                      </a:r>
                      <a:r>
                        <a:rPr lang="en-US" altLang="zh-TW" sz="1600" kern="100" dirty="0" smtClean="0">
                          <a:solidFill>
                            <a:schemeClr val="tx1"/>
                          </a:solidFill>
                          <a:effectLst/>
                        </a:rPr>
                        <a:t>90%</a:t>
                      </a:r>
                      <a:r>
                        <a:rPr lang="zh-TW" altLang="en-US" sz="1600" kern="100" dirty="0" smtClean="0">
                          <a:solidFill>
                            <a:schemeClr val="tx1"/>
                          </a:solidFill>
                          <a:effectLst/>
                        </a:rPr>
                        <a:t>以上</a:t>
                      </a:r>
                      <a:endParaRPr lang="zh-TW" sz="160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solidFill>
                  </a:tcPr>
                </a:tc>
                <a:tc>
                  <a:txBody>
                    <a:bodyPr/>
                    <a:lstStyle/>
                    <a:p>
                      <a:pPr>
                        <a:spcAft>
                          <a:spcPts val="0"/>
                        </a:spcAft>
                      </a:pPr>
                      <a:r>
                        <a:rPr lang="zh-TW" altLang="en-US" sz="1600" kern="100" dirty="0" smtClean="0">
                          <a:solidFill>
                            <a:schemeClr val="tx1"/>
                          </a:solidFill>
                          <a:effectLst/>
                        </a:rPr>
                        <a:t>達</a:t>
                      </a:r>
                      <a:r>
                        <a:rPr lang="en-US" altLang="zh-TW" sz="1600" kern="100" dirty="0" smtClean="0">
                          <a:solidFill>
                            <a:schemeClr val="tx1"/>
                          </a:solidFill>
                          <a:effectLst/>
                        </a:rPr>
                        <a:t>90%~70%</a:t>
                      </a:r>
                      <a:endParaRPr lang="zh-TW" sz="160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solidFill>
                  </a:tcPr>
                </a:tc>
                <a:tc>
                  <a:txBody>
                    <a:bodyPr/>
                    <a:lstStyle/>
                    <a:p>
                      <a:pPr>
                        <a:spcAft>
                          <a:spcPts val="0"/>
                        </a:spcAft>
                      </a:pPr>
                      <a:r>
                        <a:rPr lang="zh-TW" altLang="en-US" sz="1600" b="0" kern="100" dirty="0" smtClean="0">
                          <a:solidFill>
                            <a:schemeClr val="tx1"/>
                          </a:solidFill>
                          <a:effectLst/>
                        </a:rPr>
                        <a:t>未達</a:t>
                      </a:r>
                      <a:r>
                        <a:rPr lang="en-US" altLang="zh-TW" sz="1600" b="0" kern="100" dirty="0" smtClean="0">
                          <a:solidFill>
                            <a:schemeClr val="tx1"/>
                          </a:solidFill>
                          <a:effectLst/>
                        </a:rPr>
                        <a:t>70%</a:t>
                      </a:r>
                      <a:endParaRPr lang="zh-TW" sz="1600" b="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solidFill>
                  </a:tcPr>
                </a:tc>
              </a:tr>
              <a:tr h="916954">
                <a:tc>
                  <a:txBody>
                    <a:bodyPr/>
                    <a:lstStyle/>
                    <a:p>
                      <a:pPr>
                        <a:spcAft>
                          <a:spcPts val="0"/>
                        </a:spcAft>
                      </a:pPr>
                      <a:r>
                        <a:rPr lang="zh-TW" altLang="en-US" sz="1600" kern="100" dirty="0" smtClean="0">
                          <a:solidFill>
                            <a:schemeClr val="tx1"/>
                          </a:solidFill>
                          <a:effectLst/>
                        </a:rPr>
                        <a:t>通報完成率</a:t>
                      </a:r>
                      <a:endParaRPr lang="zh-TW" sz="160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lumMod val="75000"/>
                      </a:schemeClr>
                    </a:solidFill>
                  </a:tcPr>
                </a:tc>
                <a:tc>
                  <a:txBody>
                    <a:bodyPr/>
                    <a:lstStyle/>
                    <a:p>
                      <a:pPr>
                        <a:spcAft>
                          <a:spcPts val="0"/>
                        </a:spcAft>
                      </a:pPr>
                      <a:r>
                        <a:rPr lang="zh-TW" altLang="en-US" sz="1600" kern="100" dirty="0" smtClean="0">
                          <a:solidFill>
                            <a:schemeClr val="tx1"/>
                          </a:solidFill>
                          <a:effectLst/>
                        </a:rPr>
                        <a:t>所轄連線單位於</a:t>
                      </a:r>
                      <a:r>
                        <a:rPr lang="en-US" altLang="zh-TW" sz="1600" kern="100" dirty="0" smtClean="0">
                          <a:solidFill>
                            <a:schemeClr val="tx1"/>
                          </a:solidFill>
                          <a:effectLst/>
                        </a:rPr>
                        <a:t>24</a:t>
                      </a:r>
                      <a:r>
                        <a:rPr lang="zh-TW" altLang="en-US" sz="1600" kern="100" dirty="0" smtClean="0">
                          <a:solidFill>
                            <a:schemeClr val="tx1"/>
                          </a:solidFill>
                          <a:effectLst/>
                        </a:rPr>
                        <a:t>小時內完成通報的比率達</a:t>
                      </a:r>
                      <a:r>
                        <a:rPr lang="en-US" altLang="zh-TW" sz="1600" kern="100" dirty="0" smtClean="0">
                          <a:solidFill>
                            <a:schemeClr val="tx1"/>
                          </a:solidFill>
                          <a:effectLst/>
                        </a:rPr>
                        <a:t>85%</a:t>
                      </a:r>
                      <a:endParaRPr lang="zh-TW" sz="160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solidFill>
                  </a:tcPr>
                </a:tc>
                <a:tc>
                  <a:txBody>
                    <a:bodyPr/>
                    <a:lstStyle/>
                    <a:p>
                      <a:pPr>
                        <a:spcAft>
                          <a:spcPts val="0"/>
                        </a:spcAft>
                      </a:pPr>
                      <a:r>
                        <a:rPr lang="zh-TW" altLang="en-US" sz="1600" kern="100" dirty="0" smtClean="0">
                          <a:solidFill>
                            <a:schemeClr val="tx1"/>
                          </a:solidFill>
                          <a:effectLst/>
                        </a:rPr>
                        <a:t>所轄連線單位於</a:t>
                      </a:r>
                      <a:r>
                        <a:rPr lang="en-US" altLang="zh-TW" sz="1600" kern="100" dirty="0" smtClean="0">
                          <a:solidFill>
                            <a:schemeClr val="tx1"/>
                          </a:solidFill>
                          <a:effectLst/>
                        </a:rPr>
                        <a:t>24</a:t>
                      </a:r>
                      <a:r>
                        <a:rPr lang="zh-TW" altLang="en-US" sz="1600" kern="100" dirty="0" smtClean="0">
                          <a:solidFill>
                            <a:schemeClr val="tx1"/>
                          </a:solidFill>
                          <a:effectLst/>
                        </a:rPr>
                        <a:t>小時內完成通報的比率達</a:t>
                      </a:r>
                      <a:r>
                        <a:rPr lang="en-US" altLang="zh-TW" sz="1600" kern="100" dirty="0" smtClean="0">
                          <a:solidFill>
                            <a:schemeClr val="tx1"/>
                          </a:solidFill>
                          <a:effectLst/>
                        </a:rPr>
                        <a:t>85%~70%</a:t>
                      </a:r>
                      <a:endParaRPr lang="zh-TW" sz="160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solidFill>
                  </a:tcPr>
                </a:tc>
                <a:tc>
                  <a:txBody>
                    <a:bodyPr/>
                    <a:lstStyle/>
                    <a:p>
                      <a:pPr>
                        <a:spcAft>
                          <a:spcPts val="0"/>
                        </a:spcAft>
                      </a:pPr>
                      <a:r>
                        <a:rPr lang="zh-TW" altLang="en-US" sz="1600" b="0" kern="100" dirty="0" smtClean="0">
                          <a:solidFill>
                            <a:schemeClr val="tx1"/>
                          </a:solidFill>
                          <a:effectLst/>
                        </a:rPr>
                        <a:t>所轄連線單位於</a:t>
                      </a:r>
                      <a:r>
                        <a:rPr lang="en-US" altLang="zh-TW" sz="1600" b="0" kern="100" dirty="0" smtClean="0">
                          <a:solidFill>
                            <a:schemeClr val="tx1"/>
                          </a:solidFill>
                          <a:effectLst/>
                        </a:rPr>
                        <a:t>24</a:t>
                      </a:r>
                      <a:r>
                        <a:rPr lang="zh-TW" altLang="en-US" sz="1600" b="0" kern="100" dirty="0" smtClean="0">
                          <a:solidFill>
                            <a:schemeClr val="tx1"/>
                          </a:solidFill>
                          <a:effectLst/>
                        </a:rPr>
                        <a:t>小時內完成通報的比率未達</a:t>
                      </a:r>
                      <a:r>
                        <a:rPr lang="en-US" altLang="zh-TW" sz="1600" b="0" kern="100" dirty="0" smtClean="0">
                          <a:solidFill>
                            <a:schemeClr val="tx1"/>
                          </a:solidFill>
                          <a:effectLst/>
                        </a:rPr>
                        <a:t>70%</a:t>
                      </a:r>
                      <a:endParaRPr lang="zh-TW" sz="1600" b="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solidFill>
                  </a:tcPr>
                </a:tc>
              </a:tr>
              <a:tr h="1303961">
                <a:tc>
                  <a:txBody>
                    <a:bodyPr/>
                    <a:lstStyle/>
                    <a:p>
                      <a:pPr>
                        <a:spcAft>
                          <a:spcPts val="0"/>
                        </a:spcAft>
                      </a:pPr>
                      <a:r>
                        <a:rPr lang="zh-TW" altLang="en-US" sz="1600" kern="100" dirty="0" smtClean="0">
                          <a:solidFill>
                            <a:schemeClr val="tx1"/>
                          </a:solidFill>
                          <a:effectLst/>
                        </a:rPr>
                        <a:t>審核及時率</a:t>
                      </a:r>
                      <a:endParaRPr lang="zh-TW" sz="160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lumMod val="75000"/>
                      </a:schemeClr>
                    </a:solidFill>
                  </a:tcPr>
                </a:tc>
                <a:tc>
                  <a:txBody>
                    <a:bodyPr/>
                    <a:lstStyle/>
                    <a:p>
                      <a:pPr>
                        <a:spcAft>
                          <a:spcPts val="0"/>
                        </a:spcAft>
                      </a:pPr>
                      <a:r>
                        <a:rPr lang="zh-TW" altLang="en-US" sz="1600" b="0" kern="100" dirty="0" smtClean="0">
                          <a:solidFill>
                            <a:schemeClr val="tx1"/>
                          </a:solidFill>
                          <a:effectLst/>
                        </a:rPr>
                        <a:t>轄連線單位事件單審核作業於時限內完成率達</a:t>
                      </a:r>
                      <a:r>
                        <a:rPr lang="en-US" altLang="zh-TW" sz="1600" b="0" kern="100" dirty="0" smtClean="0">
                          <a:solidFill>
                            <a:schemeClr val="tx1"/>
                          </a:solidFill>
                          <a:effectLst/>
                        </a:rPr>
                        <a:t>85%</a:t>
                      </a:r>
                      <a:endParaRPr lang="zh-TW" sz="1600" b="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solidFill>
                  </a:tcPr>
                </a:tc>
                <a:tc>
                  <a:txBody>
                    <a:bodyPr/>
                    <a:lstStyle/>
                    <a:p>
                      <a:pPr>
                        <a:spcAft>
                          <a:spcPts val="0"/>
                        </a:spcAft>
                      </a:pPr>
                      <a:r>
                        <a:rPr lang="zh-TW" altLang="en-US" sz="1600" b="0" kern="100" dirty="0" smtClean="0">
                          <a:solidFill>
                            <a:schemeClr val="tx1"/>
                          </a:solidFill>
                          <a:effectLst/>
                        </a:rPr>
                        <a:t>所轄連線單位事件單審核作業於時限內完成率達</a:t>
                      </a:r>
                      <a:r>
                        <a:rPr lang="en-US" altLang="zh-TW" sz="1600" b="0" kern="100" dirty="0" smtClean="0">
                          <a:solidFill>
                            <a:schemeClr val="tx1"/>
                          </a:solidFill>
                          <a:effectLst/>
                        </a:rPr>
                        <a:t>85%~70%</a:t>
                      </a:r>
                      <a:endParaRPr lang="zh-TW" sz="1600" b="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solidFill>
                  </a:tcPr>
                </a:tc>
                <a:tc>
                  <a:txBody>
                    <a:bodyPr/>
                    <a:lstStyle/>
                    <a:p>
                      <a:pPr>
                        <a:spcAft>
                          <a:spcPts val="0"/>
                        </a:spcAft>
                      </a:pPr>
                      <a:r>
                        <a:rPr lang="zh-TW" altLang="en-US" sz="1600" b="0" kern="100" dirty="0" smtClean="0">
                          <a:solidFill>
                            <a:schemeClr val="tx1"/>
                          </a:solidFill>
                          <a:effectLst/>
                        </a:rPr>
                        <a:t>所轄連線單位事件單審核作業於時限內完成率未達</a:t>
                      </a:r>
                      <a:r>
                        <a:rPr lang="en-US" altLang="zh-TW" sz="1600" b="0" kern="100" dirty="0" smtClean="0">
                          <a:solidFill>
                            <a:schemeClr val="tx1"/>
                          </a:solidFill>
                          <a:effectLst/>
                        </a:rPr>
                        <a:t>70%</a:t>
                      </a:r>
                      <a:endParaRPr lang="zh-TW" sz="1600" b="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solidFill>
                  </a:tcPr>
                </a:tc>
              </a:tr>
            </a:tbl>
          </a:graphicData>
        </a:graphic>
      </p:graphicFrame>
    </p:spTree>
    <p:extLst>
      <p:ext uri="{BB962C8B-B14F-4D97-AF65-F5344CB8AC3E}">
        <p14:creationId xmlns:p14="http://schemas.microsoft.com/office/powerpoint/2010/main" val="4566470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76374" y="836613"/>
            <a:ext cx="7128073" cy="1143000"/>
          </a:xfrm>
        </p:spPr>
        <p:txBody>
          <a:bodyPr/>
          <a:lstStyle/>
          <a:p>
            <a:r>
              <a:rPr lang="zh-TW" altLang="zh-TW" dirty="0">
                <a:effectLst/>
              </a:rPr>
              <a:t>教育部資通安全通報演練計畫</a:t>
            </a:r>
            <a:endParaRPr lang="zh-TW" altLang="en-US" dirty="0"/>
          </a:p>
        </p:txBody>
      </p:sp>
      <p:sp>
        <p:nvSpPr>
          <p:cNvPr id="3" name="內容版面配置區 2"/>
          <p:cNvSpPr>
            <a:spLocks noGrp="1"/>
          </p:cNvSpPr>
          <p:nvPr>
            <p:ph idx="1"/>
          </p:nvPr>
        </p:nvSpPr>
        <p:spPr/>
        <p:txBody>
          <a:bodyPr/>
          <a:lstStyle/>
          <a:p>
            <a:r>
              <a:rPr lang="zh-TW" altLang="en-US" dirty="0" smtClean="0"/>
              <a:t>評分標準</a:t>
            </a:r>
            <a:r>
              <a:rPr lang="en-US" altLang="zh-TW" dirty="0" smtClean="0"/>
              <a:t>(cont.)</a:t>
            </a:r>
            <a:r>
              <a:rPr lang="zh-TW" altLang="en-US" dirty="0" smtClean="0"/>
              <a:t>：</a:t>
            </a:r>
            <a:endParaRPr lang="en-US" altLang="zh-TW" dirty="0" smtClean="0"/>
          </a:p>
          <a:p>
            <a:endParaRPr lang="zh-TW" altLang="en-US" dirty="0"/>
          </a:p>
        </p:txBody>
      </p:sp>
      <p:sp>
        <p:nvSpPr>
          <p:cNvPr id="4" name="投影片編號版面配置區 3"/>
          <p:cNvSpPr>
            <a:spLocks noGrp="1"/>
          </p:cNvSpPr>
          <p:nvPr>
            <p:ph type="sldNum" sz="quarter" idx="12"/>
          </p:nvPr>
        </p:nvSpPr>
        <p:spPr/>
        <p:txBody>
          <a:bodyPr/>
          <a:lstStyle/>
          <a:p>
            <a:fld id="{AF33765F-A722-4660-B5CF-F77BD15F9907}" type="slidenum">
              <a:rPr lang="en-US" altLang="zh-TW" smtClean="0"/>
              <a:pPr/>
              <a:t>18</a:t>
            </a:fld>
            <a:endParaRPr lang="en-US" altLang="zh-TW"/>
          </a:p>
        </p:txBody>
      </p:sp>
      <p:graphicFrame>
        <p:nvGraphicFramePr>
          <p:cNvPr id="5" name="表格 4"/>
          <p:cNvGraphicFramePr>
            <a:graphicFrameLocks noGrp="1"/>
          </p:cNvGraphicFramePr>
          <p:nvPr>
            <p:extLst/>
          </p:nvPr>
        </p:nvGraphicFramePr>
        <p:xfrm>
          <a:off x="1763713" y="2780928"/>
          <a:ext cx="6697661" cy="4071615"/>
        </p:xfrm>
        <a:graphic>
          <a:graphicData uri="http://schemas.openxmlformats.org/drawingml/2006/table">
            <a:tbl>
              <a:tblPr firstRow="1" firstCol="1" lastRow="1" lastCol="1" bandRow="1" bandCol="1">
                <a:tableStyleId>{5C22544A-7EE6-4342-B048-85BDC9FD1C3A}</a:tableStyleId>
              </a:tblPr>
              <a:tblGrid>
                <a:gridCol w="1628375"/>
                <a:gridCol w="1689439"/>
                <a:gridCol w="1689439"/>
                <a:gridCol w="1690408"/>
              </a:tblGrid>
              <a:tr h="292530">
                <a:tc gridSpan="4">
                  <a:txBody>
                    <a:bodyPr/>
                    <a:lstStyle/>
                    <a:p>
                      <a:pPr algn="just">
                        <a:spcAft>
                          <a:spcPts val="0"/>
                        </a:spcAft>
                      </a:pPr>
                      <a:r>
                        <a:rPr lang="zh-TW" sz="2000" kern="100" dirty="0">
                          <a:solidFill>
                            <a:schemeClr val="tx1"/>
                          </a:solidFill>
                          <a:effectLst/>
                        </a:rPr>
                        <a:t>各機構及學校評分標準說明</a:t>
                      </a:r>
                      <a:endParaRPr lang="zh-TW" sz="200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b">
                    <a:solidFill>
                      <a:schemeClr val="accent5">
                        <a:lumMod val="50000"/>
                      </a:schemeClr>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702072">
                <a:tc>
                  <a:txBody>
                    <a:bodyPr/>
                    <a:lstStyle/>
                    <a:p>
                      <a:pPr>
                        <a:spcAft>
                          <a:spcPts val="0"/>
                        </a:spcAft>
                      </a:pPr>
                      <a:r>
                        <a:rPr lang="en-US" sz="1600" kern="100" dirty="0">
                          <a:solidFill>
                            <a:schemeClr val="tx1"/>
                          </a:solidFill>
                          <a:effectLst/>
                        </a:rPr>
                        <a:t>    </a:t>
                      </a:r>
                      <a:r>
                        <a:rPr lang="zh-TW" sz="1600" kern="100" dirty="0">
                          <a:solidFill>
                            <a:schemeClr val="tx1"/>
                          </a:solidFill>
                          <a:effectLst/>
                        </a:rPr>
                        <a:t>給分標準</a:t>
                      </a:r>
                    </a:p>
                    <a:p>
                      <a:pPr>
                        <a:spcAft>
                          <a:spcPts val="0"/>
                        </a:spcAft>
                      </a:pPr>
                      <a:r>
                        <a:rPr lang="en-US" sz="1600" kern="100" dirty="0">
                          <a:solidFill>
                            <a:schemeClr val="tx1"/>
                          </a:solidFill>
                          <a:effectLst/>
                        </a:rPr>
                        <a:t> </a:t>
                      </a:r>
                      <a:endParaRPr lang="zh-TW" sz="1600" kern="100" dirty="0">
                        <a:solidFill>
                          <a:schemeClr val="tx1"/>
                        </a:solidFill>
                        <a:effectLst/>
                      </a:endParaRPr>
                    </a:p>
                    <a:p>
                      <a:pPr>
                        <a:spcAft>
                          <a:spcPts val="0"/>
                        </a:spcAft>
                      </a:pPr>
                      <a:r>
                        <a:rPr lang="zh-TW" sz="1600" kern="100" dirty="0">
                          <a:solidFill>
                            <a:schemeClr val="tx1"/>
                          </a:solidFill>
                          <a:effectLst/>
                        </a:rPr>
                        <a:t>評分項目</a:t>
                      </a:r>
                      <a:endParaRPr lang="zh-TW" sz="160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solidFill>
                      <a:schemeClr val="accent5">
                        <a:lumMod val="75000"/>
                      </a:schemeClr>
                    </a:solidFill>
                  </a:tcPr>
                </a:tc>
                <a:tc>
                  <a:txBody>
                    <a:bodyPr/>
                    <a:lstStyle/>
                    <a:p>
                      <a:pPr algn="ctr">
                        <a:spcAft>
                          <a:spcPts val="0"/>
                        </a:spcAft>
                      </a:pPr>
                      <a:r>
                        <a:rPr lang="en-US" sz="1600" kern="100" dirty="0">
                          <a:solidFill>
                            <a:schemeClr val="tx1"/>
                          </a:solidFill>
                          <a:effectLst/>
                        </a:rPr>
                        <a:t>2</a:t>
                      </a:r>
                      <a:endParaRPr lang="zh-TW" sz="160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solidFill>
                      <a:schemeClr val="accent5">
                        <a:lumMod val="75000"/>
                      </a:schemeClr>
                    </a:solidFill>
                  </a:tcPr>
                </a:tc>
                <a:tc>
                  <a:txBody>
                    <a:bodyPr/>
                    <a:lstStyle/>
                    <a:p>
                      <a:pPr algn="ctr">
                        <a:spcAft>
                          <a:spcPts val="0"/>
                        </a:spcAft>
                      </a:pPr>
                      <a:r>
                        <a:rPr lang="en-US" sz="1600" kern="100" dirty="0">
                          <a:solidFill>
                            <a:schemeClr val="tx1"/>
                          </a:solidFill>
                          <a:effectLst/>
                        </a:rPr>
                        <a:t>1</a:t>
                      </a:r>
                      <a:endParaRPr lang="zh-TW" sz="160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solidFill>
                      <a:schemeClr val="accent5">
                        <a:lumMod val="75000"/>
                      </a:schemeClr>
                    </a:solidFill>
                  </a:tcPr>
                </a:tc>
                <a:tc>
                  <a:txBody>
                    <a:bodyPr/>
                    <a:lstStyle/>
                    <a:p>
                      <a:pPr algn="ctr">
                        <a:spcAft>
                          <a:spcPts val="0"/>
                        </a:spcAft>
                      </a:pPr>
                      <a:r>
                        <a:rPr lang="en-US" sz="1600" kern="100" dirty="0">
                          <a:solidFill>
                            <a:schemeClr val="tx1"/>
                          </a:solidFill>
                          <a:effectLst/>
                        </a:rPr>
                        <a:t>0</a:t>
                      </a:r>
                      <a:endParaRPr lang="zh-TW" sz="160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solidFill>
                      <a:schemeClr val="accent5">
                        <a:lumMod val="75000"/>
                      </a:schemeClr>
                    </a:solidFill>
                  </a:tcPr>
                </a:tc>
              </a:tr>
              <a:tr h="390710">
                <a:tc>
                  <a:txBody>
                    <a:bodyPr/>
                    <a:lstStyle/>
                    <a:p>
                      <a:pPr>
                        <a:spcAft>
                          <a:spcPts val="0"/>
                        </a:spcAft>
                      </a:pPr>
                      <a:r>
                        <a:rPr lang="zh-TW" sz="1600" kern="100" dirty="0">
                          <a:solidFill>
                            <a:schemeClr val="tx1"/>
                          </a:solidFill>
                          <a:effectLst/>
                        </a:rPr>
                        <a:t>通報及時率</a:t>
                      </a:r>
                      <a:endParaRPr lang="zh-TW" sz="160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lumMod val="75000"/>
                      </a:schemeClr>
                    </a:solidFill>
                  </a:tcPr>
                </a:tc>
                <a:tc>
                  <a:txBody>
                    <a:bodyPr/>
                    <a:lstStyle/>
                    <a:p>
                      <a:pPr>
                        <a:spcAft>
                          <a:spcPts val="0"/>
                        </a:spcAft>
                      </a:pPr>
                      <a:r>
                        <a:rPr lang="en-US" sz="1600" kern="100" dirty="0">
                          <a:solidFill>
                            <a:schemeClr val="tx1"/>
                          </a:solidFill>
                          <a:effectLst/>
                        </a:rPr>
                        <a:t>4</a:t>
                      </a:r>
                      <a:r>
                        <a:rPr lang="zh-TW" sz="1600" kern="100" dirty="0">
                          <a:solidFill>
                            <a:schemeClr val="tx1"/>
                          </a:solidFill>
                          <a:effectLst/>
                        </a:rPr>
                        <a:t>小時內完成</a:t>
                      </a:r>
                      <a:endParaRPr lang="zh-TW" sz="160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solidFill>
                  </a:tcPr>
                </a:tc>
                <a:tc>
                  <a:txBody>
                    <a:bodyPr/>
                    <a:lstStyle/>
                    <a:p>
                      <a:pPr>
                        <a:spcAft>
                          <a:spcPts val="0"/>
                        </a:spcAft>
                      </a:pPr>
                      <a:r>
                        <a:rPr lang="en-US" sz="1600" kern="100">
                          <a:solidFill>
                            <a:schemeClr val="tx1"/>
                          </a:solidFill>
                          <a:effectLst/>
                        </a:rPr>
                        <a:t>24</a:t>
                      </a:r>
                      <a:r>
                        <a:rPr lang="zh-TW" sz="1600" kern="100">
                          <a:solidFill>
                            <a:schemeClr val="tx1"/>
                          </a:solidFill>
                          <a:effectLst/>
                        </a:rPr>
                        <a:t>小時內完成</a:t>
                      </a:r>
                      <a:endParaRPr lang="zh-TW" sz="1600" kern="10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solidFill>
                  </a:tcPr>
                </a:tc>
                <a:tc>
                  <a:txBody>
                    <a:bodyPr/>
                    <a:lstStyle/>
                    <a:p>
                      <a:pPr>
                        <a:spcAft>
                          <a:spcPts val="0"/>
                        </a:spcAft>
                      </a:pPr>
                      <a:r>
                        <a:rPr lang="en-US" sz="1600" b="0" kern="100">
                          <a:solidFill>
                            <a:schemeClr val="tx1"/>
                          </a:solidFill>
                          <a:effectLst/>
                        </a:rPr>
                        <a:t>24</a:t>
                      </a:r>
                      <a:r>
                        <a:rPr lang="zh-TW" sz="1600" b="0" kern="100">
                          <a:solidFill>
                            <a:schemeClr val="tx1"/>
                          </a:solidFill>
                          <a:effectLst/>
                        </a:rPr>
                        <a:t>小時內未完成</a:t>
                      </a:r>
                      <a:endParaRPr lang="zh-TW" sz="1600" b="0" kern="10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solidFill>
                  </a:tcPr>
                </a:tc>
              </a:tr>
              <a:tr h="468048">
                <a:tc>
                  <a:txBody>
                    <a:bodyPr/>
                    <a:lstStyle/>
                    <a:p>
                      <a:pPr>
                        <a:spcAft>
                          <a:spcPts val="0"/>
                        </a:spcAft>
                      </a:pPr>
                      <a:r>
                        <a:rPr lang="zh-TW" sz="1600" kern="100" dirty="0">
                          <a:solidFill>
                            <a:schemeClr val="tx1"/>
                          </a:solidFill>
                          <a:effectLst/>
                        </a:rPr>
                        <a:t>應變及時率</a:t>
                      </a:r>
                      <a:endParaRPr lang="zh-TW" sz="160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lumMod val="75000"/>
                      </a:schemeClr>
                    </a:solidFill>
                  </a:tcPr>
                </a:tc>
                <a:tc>
                  <a:txBody>
                    <a:bodyPr/>
                    <a:lstStyle/>
                    <a:p>
                      <a:pPr>
                        <a:spcAft>
                          <a:spcPts val="0"/>
                        </a:spcAft>
                      </a:pPr>
                      <a:r>
                        <a:rPr lang="zh-TW" sz="1600" kern="100" dirty="0">
                          <a:solidFill>
                            <a:schemeClr val="tx1"/>
                          </a:solidFill>
                          <a:effectLst/>
                        </a:rPr>
                        <a:t>時限內完成</a:t>
                      </a:r>
                      <a:endParaRPr lang="zh-TW" sz="160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solidFill>
                  </a:tcPr>
                </a:tc>
                <a:tc>
                  <a:txBody>
                    <a:bodyPr/>
                    <a:lstStyle/>
                    <a:p>
                      <a:pPr>
                        <a:spcAft>
                          <a:spcPts val="0"/>
                        </a:spcAft>
                      </a:pPr>
                      <a:r>
                        <a:rPr lang="en-US" sz="1600" kern="100" dirty="0">
                          <a:solidFill>
                            <a:schemeClr val="tx1"/>
                          </a:solidFill>
                          <a:effectLst/>
                        </a:rPr>
                        <a:t>(</a:t>
                      </a:r>
                      <a:r>
                        <a:rPr lang="zh-TW" sz="1600" kern="100" dirty="0">
                          <a:solidFill>
                            <a:schemeClr val="tx1"/>
                          </a:solidFill>
                          <a:effectLst/>
                        </a:rPr>
                        <a:t>時限</a:t>
                      </a:r>
                      <a:r>
                        <a:rPr lang="en-US" sz="1600" kern="100" dirty="0">
                          <a:solidFill>
                            <a:schemeClr val="tx1"/>
                          </a:solidFill>
                          <a:effectLst/>
                        </a:rPr>
                        <a:t>+4</a:t>
                      </a:r>
                      <a:r>
                        <a:rPr lang="zh-TW" sz="1600" kern="100" dirty="0">
                          <a:solidFill>
                            <a:schemeClr val="tx1"/>
                          </a:solidFill>
                          <a:effectLst/>
                        </a:rPr>
                        <a:t>小時</a:t>
                      </a:r>
                      <a:r>
                        <a:rPr lang="en-US" sz="1600" kern="100" dirty="0">
                          <a:solidFill>
                            <a:schemeClr val="tx1"/>
                          </a:solidFill>
                          <a:effectLst/>
                        </a:rPr>
                        <a:t>) </a:t>
                      </a:r>
                      <a:r>
                        <a:rPr lang="zh-TW" sz="1600" kern="100" dirty="0">
                          <a:solidFill>
                            <a:schemeClr val="tx1"/>
                          </a:solidFill>
                          <a:effectLst/>
                        </a:rPr>
                        <a:t>內完成</a:t>
                      </a:r>
                      <a:endParaRPr lang="zh-TW" sz="160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solidFill>
                  </a:tcPr>
                </a:tc>
                <a:tc>
                  <a:txBody>
                    <a:bodyPr/>
                    <a:lstStyle/>
                    <a:p>
                      <a:pPr>
                        <a:spcAft>
                          <a:spcPts val="0"/>
                        </a:spcAft>
                      </a:pPr>
                      <a:r>
                        <a:rPr lang="zh-TW" sz="1600" b="0" kern="100" dirty="0">
                          <a:solidFill>
                            <a:schemeClr val="tx1"/>
                          </a:solidFill>
                          <a:effectLst/>
                        </a:rPr>
                        <a:t>未於</a:t>
                      </a:r>
                      <a:r>
                        <a:rPr lang="en-US" sz="1600" b="0" kern="100" dirty="0">
                          <a:solidFill>
                            <a:schemeClr val="tx1"/>
                          </a:solidFill>
                          <a:effectLst/>
                        </a:rPr>
                        <a:t>(</a:t>
                      </a:r>
                      <a:r>
                        <a:rPr lang="zh-TW" sz="1600" b="0" kern="100" dirty="0">
                          <a:solidFill>
                            <a:schemeClr val="tx1"/>
                          </a:solidFill>
                          <a:effectLst/>
                        </a:rPr>
                        <a:t>時限</a:t>
                      </a:r>
                      <a:r>
                        <a:rPr lang="en-US" sz="1600" b="0" kern="100" dirty="0">
                          <a:solidFill>
                            <a:schemeClr val="tx1"/>
                          </a:solidFill>
                          <a:effectLst/>
                        </a:rPr>
                        <a:t>+4</a:t>
                      </a:r>
                      <a:r>
                        <a:rPr lang="zh-TW" sz="1600" b="0" kern="100" dirty="0">
                          <a:solidFill>
                            <a:schemeClr val="tx1"/>
                          </a:solidFill>
                          <a:effectLst/>
                        </a:rPr>
                        <a:t>小時</a:t>
                      </a:r>
                      <a:r>
                        <a:rPr lang="en-US" sz="1600" b="0" kern="100" dirty="0">
                          <a:solidFill>
                            <a:schemeClr val="tx1"/>
                          </a:solidFill>
                          <a:effectLst/>
                        </a:rPr>
                        <a:t>) </a:t>
                      </a:r>
                      <a:r>
                        <a:rPr lang="zh-TW" sz="1600" b="0" kern="100" dirty="0">
                          <a:solidFill>
                            <a:schemeClr val="tx1"/>
                          </a:solidFill>
                          <a:effectLst/>
                        </a:rPr>
                        <a:t>內完成</a:t>
                      </a:r>
                      <a:endParaRPr lang="zh-TW" sz="1600" b="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solidFill>
                  </a:tcPr>
                </a:tc>
              </a:tr>
              <a:tr h="1170120">
                <a:tc>
                  <a:txBody>
                    <a:bodyPr/>
                    <a:lstStyle/>
                    <a:p>
                      <a:pPr>
                        <a:spcAft>
                          <a:spcPts val="0"/>
                        </a:spcAft>
                      </a:pPr>
                      <a:r>
                        <a:rPr lang="zh-TW" sz="1600" kern="100" dirty="0">
                          <a:solidFill>
                            <a:schemeClr val="tx1"/>
                          </a:solidFill>
                          <a:effectLst/>
                        </a:rPr>
                        <a:t>資料正確率</a:t>
                      </a:r>
                      <a:endParaRPr lang="zh-TW" sz="160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lumMod val="75000"/>
                      </a:schemeClr>
                    </a:solidFill>
                  </a:tcPr>
                </a:tc>
                <a:tc>
                  <a:txBody>
                    <a:bodyPr/>
                    <a:lstStyle/>
                    <a:p>
                      <a:pPr>
                        <a:spcAft>
                          <a:spcPts val="0"/>
                        </a:spcAft>
                      </a:pPr>
                      <a:r>
                        <a:rPr lang="en-US" altLang="zh-TW" sz="1600" b="0" kern="100" dirty="0" smtClean="0">
                          <a:solidFill>
                            <a:schemeClr val="tx1"/>
                          </a:solidFill>
                          <a:effectLst/>
                        </a:rPr>
                        <a:t>2</a:t>
                      </a:r>
                      <a:r>
                        <a:rPr lang="zh-TW" altLang="en-US" sz="1600" b="0" kern="100" dirty="0" smtClean="0">
                          <a:solidFill>
                            <a:schemeClr val="tx1"/>
                          </a:solidFill>
                          <a:effectLst/>
                        </a:rPr>
                        <a:t>位以上資安聯絡人所有欄位資料填寫完整</a:t>
                      </a:r>
                      <a:r>
                        <a:rPr lang="en-US" altLang="zh-TW" sz="1600" b="0" kern="100" dirty="0" smtClean="0">
                          <a:solidFill>
                            <a:schemeClr val="tx1"/>
                          </a:solidFill>
                          <a:effectLst/>
                        </a:rPr>
                        <a:t>(</a:t>
                      </a:r>
                      <a:r>
                        <a:rPr lang="zh-TW" altLang="en-US" sz="1600" b="0" kern="100" dirty="0" smtClean="0">
                          <a:solidFill>
                            <a:schemeClr val="tx1"/>
                          </a:solidFill>
                          <a:effectLst/>
                        </a:rPr>
                        <a:t>含密碼更新</a:t>
                      </a:r>
                      <a:r>
                        <a:rPr lang="en-US" altLang="zh-TW" sz="1600" b="0" kern="100" dirty="0" smtClean="0">
                          <a:solidFill>
                            <a:schemeClr val="tx1"/>
                          </a:solidFill>
                          <a:effectLst/>
                        </a:rPr>
                        <a:t>)</a:t>
                      </a:r>
                      <a:endParaRPr lang="zh-TW" sz="1600" b="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solidFill>
                  </a:tcPr>
                </a:tc>
                <a:tc>
                  <a:txBody>
                    <a:bodyPr/>
                    <a:lstStyle/>
                    <a:p>
                      <a:pPr>
                        <a:spcAft>
                          <a:spcPts val="0"/>
                        </a:spcAft>
                      </a:pPr>
                      <a:r>
                        <a:rPr lang="zh-TW" altLang="en-US" sz="1600" b="0" kern="100" dirty="0" smtClean="0">
                          <a:solidFill>
                            <a:schemeClr val="tx1"/>
                          </a:solidFill>
                          <a:effectLst/>
                        </a:rPr>
                        <a:t>填寫</a:t>
                      </a:r>
                      <a:r>
                        <a:rPr lang="en-US" altLang="zh-TW" sz="1600" b="0" kern="100" dirty="0" smtClean="0">
                          <a:solidFill>
                            <a:schemeClr val="tx1"/>
                          </a:solidFill>
                          <a:effectLst/>
                        </a:rPr>
                        <a:t>2</a:t>
                      </a:r>
                      <a:r>
                        <a:rPr lang="zh-TW" altLang="en-US" sz="1600" b="0" kern="100" dirty="0" smtClean="0">
                          <a:solidFill>
                            <a:schemeClr val="tx1"/>
                          </a:solidFill>
                          <a:effectLst/>
                        </a:rPr>
                        <a:t>位以上資安聯絡人，但僅一位資安聯絡人所有欄位資料填寫完整</a:t>
                      </a:r>
                      <a:r>
                        <a:rPr lang="en-US" altLang="zh-TW" sz="1600" b="0" kern="100" dirty="0" smtClean="0">
                          <a:solidFill>
                            <a:schemeClr val="tx1"/>
                          </a:solidFill>
                          <a:effectLst/>
                        </a:rPr>
                        <a:t>(</a:t>
                      </a:r>
                      <a:r>
                        <a:rPr lang="zh-TW" altLang="en-US" sz="1600" b="0" kern="100" dirty="0" smtClean="0">
                          <a:solidFill>
                            <a:schemeClr val="tx1"/>
                          </a:solidFill>
                          <a:effectLst/>
                        </a:rPr>
                        <a:t>含密碼更新</a:t>
                      </a:r>
                      <a:r>
                        <a:rPr lang="en-US" altLang="zh-TW" sz="1600" b="0" kern="100" dirty="0" smtClean="0">
                          <a:solidFill>
                            <a:schemeClr val="tx1"/>
                          </a:solidFill>
                          <a:effectLst/>
                        </a:rPr>
                        <a:t>)</a:t>
                      </a:r>
                      <a:endParaRPr lang="zh-TW" sz="1600" b="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solidFill>
                  </a:tcPr>
                </a:tc>
                <a:tc>
                  <a:txBody>
                    <a:bodyPr/>
                    <a:lstStyle/>
                    <a:p>
                      <a:pPr>
                        <a:spcAft>
                          <a:spcPts val="0"/>
                        </a:spcAft>
                      </a:pPr>
                      <a:r>
                        <a:rPr lang="en-US" altLang="zh-TW" sz="1600" b="0" kern="100" dirty="0" smtClean="0">
                          <a:solidFill>
                            <a:schemeClr val="tx1"/>
                          </a:solidFill>
                          <a:effectLst/>
                        </a:rPr>
                        <a:t>1.</a:t>
                      </a:r>
                      <a:r>
                        <a:rPr lang="zh-TW" altLang="en-US" sz="1600" b="0" kern="100" dirty="0" smtClean="0">
                          <a:solidFill>
                            <a:schemeClr val="tx1"/>
                          </a:solidFill>
                          <a:effectLst/>
                        </a:rPr>
                        <a:t>未填寫資安聯絡人</a:t>
                      </a:r>
                    </a:p>
                    <a:p>
                      <a:pPr>
                        <a:spcAft>
                          <a:spcPts val="0"/>
                        </a:spcAft>
                      </a:pPr>
                      <a:r>
                        <a:rPr lang="en-US" altLang="zh-TW" sz="1600" b="0" kern="100" dirty="0" smtClean="0">
                          <a:solidFill>
                            <a:schemeClr val="tx1"/>
                          </a:solidFill>
                          <a:effectLst/>
                        </a:rPr>
                        <a:t>2.</a:t>
                      </a:r>
                      <a:r>
                        <a:rPr lang="zh-TW" altLang="en-US" sz="1600" b="0" kern="100" dirty="0" smtClean="0">
                          <a:solidFill>
                            <a:schemeClr val="tx1"/>
                          </a:solidFill>
                          <a:effectLst/>
                        </a:rPr>
                        <a:t>資安聯絡人資料資料均不完整</a:t>
                      </a:r>
                      <a:endParaRPr lang="zh-TW" sz="1600" b="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solidFill>
                  </a:tcPr>
                </a:tc>
              </a:tr>
              <a:tr h="937705">
                <a:tc>
                  <a:txBody>
                    <a:bodyPr/>
                    <a:lstStyle/>
                    <a:p>
                      <a:pPr>
                        <a:spcAft>
                          <a:spcPts val="0"/>
                        </a:spcAft>
                      </a:pPr>
                      <a:r>
                        <a:rPr lang="zh-TW" altLang="en-US" sz="1600" kern="100" dirty="0" smtClean="0">
                          <a:solidFill>
                            <a:schemeClr val="tx1"/>
                          </a:solidFill>
                          <a:effectLst/>
                          <a:latin typeface="Times New Roman" panose="02020603050405020304" pitchFamily="18" charset="0"/>
                          <a:ea typeface="新細明體" panose="02020500000000000000" pitchFamily="18" charset="-120"/>
                        </a:rPr>
                        <a:t>資安宣導問卷</a:t>
                      </a:r>
                      <a:endParaRPr lang="zh-TW" sz="160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lumMod val="75000"/>
                      </a:schemeClr>
                    </a:solidFill>
                  </a:tcPr>
                </a:tc>
                <a:tc>
                  <a:txBody>
                    <a:bodyPr/>
                    <a:lstStyle/>
                    <a:p>
                      <a:pPr>
                        <a:spcAft>
                          <a:spcPts val="0"/>
                        </a:spcAft>
                      </a:pPr>
                      <a:r>
                        <a:rPr lang="zh-TW" altLang="en-US" sz="1600" b="0" kern="100" dirty="0" smtClean="0">
                          <a:solidFill>
                            <a:schemeClr val="tx1"/>
                          </a:solidFill>
                          <a:effectLst/>
                          <a:latin typeface="Times New Roman" panose="02020603050405020304" pitchFamily="18" charset="0"/>
                          <a:ea typeface="新細明體" panose="02020500000000000000" pitchFamily="18" charset="-120"/>
                        </a:rPr>
                        <a:t>此項目無此分數，最高分數為</a:t>
                      </a:r>
                      <a:r>
                        <a:rPr lang="en-US" altLang="zh-TW" sz="1600" b="0" kern="100" dirty="0" smtClean="0">
                          <a:solidFill>
                            <a:schemeClr val="tx1"/>
                          </a:solidFill>
                          <a:effectLst/>
                          <a:latin typeface="Times New Roman" panose="02020603050405020304" pitchFamily="18" charset="0"/>
                          <a:ea typeface="新細明體" panose="02020500000000000000" pitchFamily="18" charset="-120"/>
                        </a:rPr>
                        <a:t>1</a:t>
                      </a:r>
                      <a:r>
                        <a:rPr lang="zh-TW" altLang="en-US" sz="1600" b="0" kern="100" dirty="0" smtClean="0">
                          <a:solidFill>
                            <a:schemeClr val="tx1"/>
                          </a:solidFill>
                          <a:effectLst/>
                          <a:latin typeface="Times New Roman" panose="02020603050405020304" pitchFamily="18" charset="0"/>
                          <a:ea typeface="新細明體" panose="02020500000000000000" pitchFamily="18" charset="-120"/>
                        </a:rPr>
                        <a:t>分</a:t>
                      </a:r>
                      <a:endParaRPr lang="zh-TW" sz="1600" b="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solidFill>
                  </a:tcPr>
                </a:tc>
                <a:tc>
                  <a:txBody>
                    <a:bodyPr/>
                    <a:lstStyle/>
                    <a:p>
                      <a:pPr>
                        <a:spcAft>
                          <a:spcPts val="0"/>
                        </a:spcAft>
                      </a:pPr>
                      <a:r>
                        <a:rPr lang="zh-TW" altLang="en-US" sz="1600" b="0" kern="100" dirty="0" smtClean="0">
                          <a:solidFill>
                            <a:schemeClr val="tx1"/>
                          </a:solidFill>
                          <a:effectLst/>
                          <a:latin typeface="Times New Roman" panose="02020603050405020304" pitchFamily="18" charset="0"/>
                          <a:ea typeface="新細明體" panose="02020500000000000000" pitchFamily="18" charset="-120"/>
                        </a:rPr>
                        <a:t>單位內有</a:t>
                      </a:r>
                      <a:r>
                        <a:rPr lang="en-US" altLang="zh-TW" sz="1600" b="0" kern="100" dirty="0" smtClean="0">
                          <a:solidFill>
                            <a:schemeClr val="tx1"/>
                          </a:solidFill>
                          <a:effectLst/>
                          <a:latin typeface="Times New Roman" panose="02020603050405020304" pitchFamily="18" charset="0"/>
                          <a:ea typeface="新細明體" panose="02020500000000000000" pitchFamily="18" charset="-120"/>
                        </a:rPr>
                        <a:t>1</a:t>
                      </a:r>
                      <a:r>
                        <a:rPr lang="zh-TW" altLang="en-US" sz="1600" b="0" kern="100" dirty="0" smtClean="0">
                          <a:solidFill>
                            <a:schemeClr val="tx1"/>
                          </a:solidFill>
                          <a:effectLst/>
                          <a:latin typeface="Times New Roman" panose="02020603050405020304" pitchFamily="18" charset="0"/>
                          <a:ea typeface="新細明體" panose="02020500000000000000" pitchFamily="18" charset="-120"/>
                        </a:rPr>
                        <a:t>位人員以上填寫</a:t>
                      </a:r>
                      <a:endParaRPr lang="zh-TW" sz="1600" b="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solidFill>
                  </a:tcPr>
                </a:tc>
                <a:tc>
                  <a:txBody>
                    <a:bodyPr/>
                    <a:lstStyle/>
                    <a:p>
                      <a:pPr>
                        <a:spcAft>
                          <a:spcPts val="0"/>
                        </a:spcAft>
                      </a:pPr>
                      <a:r>
                        <a:rPr lang="zh-TW" altLang="en-US" sz="1600" b="0" kern="100" dirty="0" smtClean="0">
                          <a:solidFill>
                            <a:schemeClr val="tx1"/>
                          </a:solidFill>
                          <a:effectLst/>
                          <a:latin typeface="Times New Roman" panose="02020603050405020304" pitchFamily="18" charset="0"/>
                          <a:ea typeface="新細明體" panose="02020500000000000000" pitchFamily="18" charset="-120"/>
                        </a:rPr>
                        <a:t>單位內無人員填寫</a:t>
                      </a:r>
                      <a:endParaRPr lang="zh-TW" sz="1600" b="0" kern="100" dirty="0">
                        <a:solidFill>
                          <a:schemeClr val="tx1"/>
                        </a:solidFill>
                        <a:effectLst/>
                        <a:latin typeface="Times New Roman" panose="02020603050405020304" pitchFamily="18" charset="0"/>
                        <a:ea typeface="新細明體" panose="02020500000000000000" pitchFamily="18" charset="-120"/>
                      </a:endParaRPr>
                    </a:p>
                  </a:txBody>
                  <a:tcPr marL="68580" marR="68580" marT="0" marB="0" anchor="ctr">
                    <a:solidFill>
                      <a:schemeClr val="accent5"/>
                    </a:solidFill>
                  </a:tcPr>
                </a:tc>
              </a:tr>
            </a:tbl>
          </a:graphicData>
        </a:graphic>
      </p:graphicFrame>
    </p:spTree>
    <p:extLst>
      <p:ext uri="{BB962C8B-B14F-4D97-AF65-F5344CB8AC3E}">
        <p14:creationId xmlns:p14="http://schemas.microsoft.com/office/powerpoint/2010/main" val="12450108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p:txBody>
          <a:bodyPr/>
          <a:lstStyle/>
          <a:p>
            <a:pPr marL="1117600" indent="-1117600" algn="l" eaLnBrk="1" hangingPunct="1">
              <a:defRPr/>
            </a:pPr>
            <a:r>
              <a:rPr lang="zh-TW" altLang="en-US" b="1" dirty="0" smtClean="0">
                <a:effectLst>
                  <a:outerShdw blurRad="38100" dist="38100" dir="2700000" algn="tl">
                    <a:srgbClr val="C0C0C0"/>
                  </a:outerShdw>
                </a:effectLst>
                <a:ea typeface="標楷體" pitchFamily="65" charset="-120"/>
              </a:rPr>
              <a:t>弱點監測平台架構圖</a:t>
            </a:r>
          </a:p>
        </p:txBody>
      </p:sp>
      <p:sp>
        <p:nvSpPr>
          <p:cNvPr id="4099" name="Rectangle 3"/>
          <p:cNvSpPr>
            <a:spLocks noGrp="1" noRot="1" noChangeArrowheads="1"/>
          </p:cNvSpPr>
          <p:nvPr>
            <p:ph idx="1"/>
          </p:nvPr>
        </p:nvSpPr>
        <p:spPr/>
        <p:txBody>
          <a:bodyPr/>
          <a:lstStyle/>
          <a:p>
            <a:pPr marL="0" indent="0" algn="just" eaLnBrk="1" hangingPunct="1">
              <a:buFont typeface="Wingdings 2" pitchFamily="18" charset="2"/>
              <a:buNone/>
            </a:pPr>
            <a:endParaRPr lang="zh-TW" altLang="en-US" smtClean="0">
              <a:latin typeface="標楷體" pitchFamily="65" charset="-120"/>
              <a:ea typeface="標楷體" pitchFamily="65" charset="-120"/>
            </a:endParaRPr>
          </a:p>
        </p:txBody>
      </p:sp>
      <p:pic>
        <p:nvPicPr>
          <p:cNvPr id="4100" name="圖片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2788" y="1988840"/>
            <a:ext cx="6502200" cy="4094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932692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大綱</a:t>
            </a:r>
            <a:endParaRPr lang="zh-TW" altLang="en-US" dirty="0"/>
          </a:p>
        </p:txBody>
      </p:sp>
      <p:sp>
        <p:nvSpPr>
          <p:cNvPr id="3" name="內容版面配置區 2"/>
          <p:cNvSpPr>
            <a:spLocks noGrp="1"/>
          </p:cNvSpPr>
          <p:nvPr>
            <p:ph idx="1"/>
          </p:nvPr>
        </p:nvSpPr>
        <p:spPr/>
        <p:txBody>
          <a:bodyPr/>
          <a:lstStyle/>
          <a:p>
            <a:r>
              <a:rPr lang="zh-TW" altLang="en-US" dirty="0" smtClean="0"/>
              <a:t>教育部資安通報</a:t>
            </a:r>
            <a:r>
              <a:rPr lang="zh-TW" altLang="en-US" dirty="0"/>
              <a:t>演練</a:t>
            </a:r>
            <a:r>
              <a:rPr lang="zh-TW" altLang="en-US" dirty="0" smtClean="0"/>
              <a:t>計畫</a:t>
            </a:r>
            <a:endParaRPr lang="en-US" altLang="zh-TW" dirty="0" smtClean="0"/>
          </a:p>
          <a:p>
            <a:r>
              <a:rPr lang="zh-TW" altLang="en-US" dirty="0" smtClean="0"/>
              <a:t>弱點監測掃描平台</a:t>
            </a:r>
            <a:endParaRPr lang="en-US" altLang="zh-TW" dirty="0" smtClean="0"/>
          </a:p>
          <a:p>
            <a:r>
              <a:rPr lang="zh-TW" altLang="en-US" dirty="0"/>
              <a:t>防洩漏個資</a:t>
            </a:r>
            <a:r>
              <a:rPr lang="zh-TW" altLang="en-US"/>
              <a:t>掃描</a:t>
            </a:r>
            <a:r>
              <a:rPr lang="zh-TW" altLang="en-US" smtClean="0"/>
              <a:t>平台</a:t>
            </a:r>
            <a:endParaRPr lang="en-US" altLang="zh-TW" dirty="0" smtClean="0"/>
          </a:p>
        </p:txBody>
      </p:sp>
      <p:sp>
        <p:nvSpPr>
          <p:cNvPr id="4" name="投影片編號版面配置區 3"/>
          <p:cNvSpPr>
            <a:spLocks noGrp="1"/>
          </p:cNvSpPr>
          <p:nvPr>
            <p:ph type="sldNum" sz="quarter" idx="12"/>
          </p:nvPr>
        </p:nvSpPr>
        <p:spPr/>
        <p:txBody>
          <a:bodyPr/>
          <a:lstStyle/>
          <a:p>
            <a:fld id="{AF33765F-A722-4660-B5CF-F77BD15F9907}" type="slidenum">
              <a:rPr lang="en-US" altLang="zh-TW" smtClean="0"/>
              <a:pPr/>
              <a:t>2</a:t>
            </a:fld>
            <a:endParaRPr lang="en-US" altLang="zh-TW"/>
          </a:p>
        </p:txBody>
      </p:sp>
    </p:spTree>
    <p:extLst>
      <p:ext uri="{BB962C8B-B14F-4D97-AF65-F5344CB8AC3E}">
        <p14:creationId xmlns:p14="http://schemas.microsoft.com/office/powerpoint/2010/main" val="34732682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l">
              <a:defRPr/>
            </a:pPr>
            <a:r>
              <a:rPr lang="zh-TW" altLang="en-US" b="1" dirty="0" smtClean="0">
                <a:effectLst>
                  <a:outerShdw blurRad="38100" dist="38100" dir="2700000" algn="tl">
                    <a:srgbClr val="C0C0C0"/>
                  </a:outerShdw>
                </a:effectLst>
                <a:ea typeface="標楷體" pitchFamily="65" charset="-120"/>
              </a:rPr>
              <a:t>弱點監測平台特色</a:t>
            </a:r>
            <a:endParaRPr lang="zh-TW" altLang="en-US" dirty="0"/>
          </a:p>
        </p:txBody>
      </p:sp>
      <p:pic>
        <p:nvPicPr>
          <p:cNvPr id="5123" name="內容版面配置區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476375" y="2060575"/>
            <a:ext cx="6985000" cy="4065588"/>
          </a:xfrm>
        </p:spPr>
      </p:pic>
    </p:spTree>
    <p:extLst>
      <p:ext uri="{BB962C8B-B14F-4D97-AF65-F5344CB8AC3E}">
        <p14:creationId xmlns:p14="http://schemas.microsoft.com/office/powerpoint/2010/main" val="31548479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l">
              <a:defRPr/>
            </a:pPr>
            <a:r>
              <a:rPr lang="zh-TW" altLang="en-US" b="1" dirty="0" smtClean="0">
                <a:effectLst>
                  <a:outerShdw blurRad="38100" dist="38100" dir="2700000" algn="tl">
                    <a:srgbClr val="C0C0C0"/>
                  </a:outerShdw>
                </a:effectLst>
                <a:ea typeface="標楷體" pitchFamily="65" charset="-120"/>
              </a:rPr>
              <a:t>弱點監測平台特色</a:t>
            </a:r>
            <a:r>
              <a:rPr lang="en-US" altLang="zh-TW" b="1" dirty="0" smtClean="0">
                <a:effectLst>
                  <a:outerShdw blurRad="38100" dist="38100" dir="2700000" algn="tl">
                    <a:srgbClr val="C0C0C0"/>
                  </a:outerShdw>
                </a:effectLst>
                <a:ea typeface="標楷體" pitchFamily="65" charset="-120"/>
              </a:rPr>
              <a:t>(cont.)</a:t>
            </a:r>
            <a:endParaRPr lang="zh-TW" altLang="en-US" dirty="0"/>
          </a:p>
        </p:txBody>
      </p:sp>
      <p:pic>
        <p:nvPicPr>
          <p:cNvPr id="6147" name="內容版面配置區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476375" y="2060575"/>
            <a:ext cx="6985000" cy="4065588"/>
          </a:xfrm>
        </p:spPr>
      </p:pic>
    </p:spTree>
    <p:extLst>
      <p:ext uri="{BB962C8B-B14F-4D97-AF65-F5344CB8AC3E}">
        <p14:creationId xmlns:p14="http://schemas.microsoft.com/office/powerpoint/2010/main" val="6266380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l">
              <a:defRPr/>
            </a:pPr>
            <a:r>
              <a:rPr lang="zh-TW" altLang="en-US" b="1" dirty="0">
                <a:effectLst>
                  <a:outerShdw blurRad="38100" dist="38100" dir="2700000" algn="tl">
                    <a:srgbClr val="C0C0C0"/>
                  </a:outerShdw>
                </a:effectLst>
                <a:ea typeface="標楷體" pitchFamily="65" charset="-120"/>
              </a:rPr>
              <a:t>防洩漏個</a:t>
            </a:r>
            <a:r>
              <a:rPr lang="zh-TW" altLang="en-US" b="1" dirty="0" smtClean="0">
                <a:effectLst>
                  <a:outerShdw blurRad="38100" dist="38100" dir="2700000" algn="tl">
                    <a:srgbClr val="C0C0C0"/>
                  </a:outerShdw>
                </a:effectLst>
                <a:ea typeface="標楷體" pitchFamily="65" charset="-120"/>
              </a:rPr>
              <a:t>資掃瞄平台簡介</a:t>
            </a:r>
            <a:endParaRPr lang="zh-TW" altLang="en-US" dirty="0"/>
          </a:p>
        </p:txBody>
      </p:sp>
      <p:sp>
        <p:nvSpPr>
          <p:cNvPr id="7171" name="內容版面配置區 2"/>
          <p:cNvSpPr>
            <a:spLocks noGrp="1"/>
          </p:cNvSpPr>
          <p:nvPr>
            <p:ph idx="1"/>
          </p:nvPr>
        </p:nvSpPr>
        <p:spPr/>
        <p:txBody>
          <a:bodyPr/>
          <a:lstStyle/>
          <a:p>
            <a:r>
              <a:rPr lang="zh-TW" altLang="en-US" dirty="0">
                <a:latin typeface="標楷體" pitchFamily="65" charset="-120"/>
                <a:ea typeface="標楷體" pitchFamily="65" charset="-120"/>
              </a:rPr>
              <a:t>協助教育單位評估可能洩漏個資</a:t>
            </a:r>
            <a:r>
              <a:rPr lang="zh-TW" altLang="en-US" dirty="0" smtClean="0">
                <a:latin typeface="標楷體" pitchFamily="65" charset="-120"/>
                <a:ea typeface="標楷體" pitchFamily="65" charset="-120"/>
              </a:rPr>
              <a:t>的風險</a:t>
            </a:r>
            <a:endParaRPr lang="en-US" altLang="zh-TW" dirty="0">
              <a:latin typeface="標楷體" pitchFamily="65" charset="-120"/>
              <a:ea typeface="標楷體" pitchFamily="65" charset="-120"/>
            </a:endParaRPr>
          </a:p>
          <a:p>
            <a:r>
              <a:rPr lang="zh-TW" altLang="en-US" dirty="0">
                <a:latin typeface="標楷體" pitchFamily="65" charset="-120"/>
                <a:ea typeface="標楷體" pitchFamily="65" charset="-120"/>
              </a:rPr>
              <a:t>針對網站開放性區域</a:t>
            </a:r>
            <a:endParaRPr lang="en-US" altLang="zh-TW" dirty="0">
              <a:latin typeface="標楷體" pitchFamily="65" charset="-120"/>
              <a:ea typeface="標楷體" pitchFamily="65" charset="-120"/>
            </a:endParaRPr>
          </a:p>
          <a:p>
            <a:r>
              <a:rPr lang="zh-TW" altLang="en-US" dirty="0">
                <a:latin typeface="標楷體" pitchFamily="65" charset="-120"/>
                <a:ea typeface="標楷體" pitchFamily="65" charset="-120"/>
              </a:rPr>
              <a:t>提供個資洩漏風險分析報告</a:t>
            </a:r>
            <a:endParaRPr lang="en-US" altLang="zh-TW" dirty="0">
              <a:latin typeface="標楷體" pitchFamily="65" charset="-120"/>
              <a:ea typeface="標楷體" pitchFamily="65" charset="-120"/>
            </a:endParaRPr>
          </a:p>
        </p:txBody>
      </p:sp>
    </p:spTree>
    <p:extLst>
      <p:ext uri="{BB962C8B-B14F-4D97-AF65-F5344CB8AC3E}">
        <p14:creationId xmlns:p14="http://schemas.microsoft.com/office/powerpoint/2010/main" val="13754722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l">
              <a:defRPr/>
            </a:pPr>
            <a:r>
              <a:rPr lang="zh-TW" altLang="en-US" b="1" dirty="0" smtClean="0">
                <a:effectLst>
                  <a:outerShdw blurRad="38100" dist="38100" dir="2700000" algn="tl">
                    <a:srgbClr val="C0C0C0"/>
                  </a:outerShdw>
                </a:effectLst>
                <a:ea typeface="標楷體" pitchFamily="65" charset="-120"/>
              </a:rPr>
              <a:t>防洩漏個資掃瞄平台特色</a:t>
            </a:r>
            <a:endParaRPr lang="zh-TW" altLang="en-US" dirty="0"/>
          </a:p>
        </p:txBody>
      </p:sp>
      <p:pic>
        <p:nvPicPr>
          <p:cNvPr id="8195" name="內容版面配置區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476375" y="2060575"/>
            <a:ext cx="6985000" cy="4065588"/>
          </a:xfrm>
        </p:spPr>
      </p:pic>
    </p:spTree>
    <p:extLst>
      <p:ext uri="{BB962C8B-B14F-4D97-AF65-F5344CB8AC3E}">
        <p14:creationId xmlns:p14="http://schemas.microsoft.com/office/powerpoint/2010/main" val="15018918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259632" y="836613"/>
            <a:ext cx="7632848" cy="1143000"/>
          </a:xfrm>
        </p:spPr>
        <p:txBody>
          <a:bodyPr/>
          <a:lstStyle/>
          <a:p>
            <a:pPr algn="l">
              <a:defRPr/>
            </a:pPr>
            <a:r>
              <a:rPr lang="zh-TW" altLang="en-US" b="1" dirty="0" smtClean="0">
                <a:effectLst>
                  <a:outerShdw blurRad="38100" dist="38100" dir="2700000" algn="tl">
                    <a:srgbClr val="C0C0C0"/>
                  </a:outerShdw>
                </a:effectLst>
                <a:ea typeface="標楷體" pitchFamily="65" charset="-120"/>
              </a:rPr>
              <a:t>防洩漏個資掃瞄平台特色</a:t>
            </a:r>
            <a:r>
              <a:rPr lang="en-US" altLang="zh-TW" b="1" dirty="0" smtClean="0">
                <a:effectLst>
                  <a:outerShdw blurRad="38100" dist="38100" dir="2700000" algn="tl">
                    <a:srgbClr val="C0C0C0"/>
                  </a:outerShdw>
                </a:effectLst>
                <a:ea typeface="標楷體" pitchFamily="65" charset="-120"/>
              </a:rPr>
              <a:t>(cont.)</a:t>
            </a:r>
            <a:endParaRPr lang="zh-TW" altLang="en-US" dirty="0"/>
          </a:p>
        </p:txBody>
      </p:sp>
      <p:pic>
        <p:nvPicPr>
          <p:cNvPr id="9219" name="內容版面配置區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476375" y="2060575"/>
            <a:ext cx="6985000" cy="4065588"/>
          </a:xfrm>
        </p:spPr>
      </p:pic>
    </p:spTree>
    <p:extLst>
      <p:ext uri="{BB962C8B-B14F-4D97-AF65-F5344CB8AC3E}">
        <p14:creationId xmlns:p14="http://schemas.microsoft.com/office/powerpoint/2010/main" val="7777898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187624" y="836613"/>
            <a:ext cx="7416824" cy="1143000"/>
          </a:xfrm>
        </p:spPr>
        <p:txBody>
          <a:bodyPr/>
          <a:lstStyle/>
          <a:p>
            <a:r>
              <a:rPr lang="zh-TW" altLang="zh-TW" dirty="0" smtClean="0">
                <a:effectLst/>
              </a:rPr>
              <a:t>教育部資</a:t>
            </a:r>
            <a:r>
              <a:rPr lang="zh-TW" altLang="zh-TW" dirty="0">
                <a:effectLst/>
              </a:rPr>
              <a:t>通安全通報演練計畫</a:t>
            </a:r>
            <a:br>
              <a:rPr lang="zh-TW" altLang="zh-TW" dirty="0">
                <a:effectLst/>
              </a:rPr>
            </a:br>
            <a:endParaRPr lang="zh-TW" altLang="en-US" dirty="0"/>
          </a:p>
        </p:txBody>
      </p:sp>
      <p:sp>
        <p:nvSpPr>
          <p:cNvPr id="3" name="內容版面配置區 2"/>
          <p:cNvSpPr>
            <a:spLocks noGrp="1"/>
          </p:cNvSpPr>
          <p:nvPr>
            <p:ph idx="1"/>
          </p:nvPr>
        </p:nvSpPr>
        <p:spPr/>
        <p:txBody>
          <a:bodyPr/>
          <a:lstStyle/>
          <a:p>
            <a:r>
              <a:rPr lang="zh-TW" altLang="en-US" dirty="0" smtClean="0"/>
              <a:t>目的：</a:t>
            </a:r>
            <a:endParaRPr lang="en-US" altLang="zh-TW" dirty="0" smtClean="0"/>
          </a:p>
          <a:p>
            <a:pPr lvl="1"/>
            <a:r>
              <a:rPr lang="zh-TW" altLang="zh-TW" sz="2400" dirty="0"/>
              <a:t>檢驗「教育機構資安通報平台」所登錄單位資安聯絡人資料之正確性。</a:t>
            </a:r>
            <a:endParaRPr lang="zh-TW" altLang="zh-TW" sz="2400" b="1" dirty="0"/>
          </a:p>
          <a:p>
            <a:pPr lvl="1"/>
            <a:r>
              <a:rPr lang="zh-TW" altLang="zh-TW" sz="2400" dirty="0"/>
              <a:t>檢驗各區縣網通報反應及處理能力與審核機制是否完善。</a:t>
            </a:r>
            <a:endParaRPr lang="zh-TW" altLang="zh-TW" sz="2400" b="1" dirty="0"/>
          </a:p>
          <a:p>
            <a:pPr lvl="1"/>
            <a:r>
              <a:rPr lang="zh-TW" altLang="zh-TW" sz="2400" dirty="0"/>
              <a:t>測試學術機構分組資安聯絡人聯絡管道是否暢通。</a:t>
            </a:r>
            <a:endParaRPr lang="zh-TW" altLang="zh-TW" sz="2400" b="1" dirty="0"/>
          </a:p>
          <a:p>
            <a:pPr lvl="1"/>
            <a:r>
              <a:rPr lang="zh-TW" altLang="zh-TW" sz="2400" dirty="0"/>
              <a:t>測試各單位於發現資安事件時，是否可正確、快速執行通報作業。</a:t>
            </a:r>
            <a:endParaRPr lang="zh-TW" altLang="zh-TW" sz="2400" b="1" dirty="0"/>
          </a:p>
          <a:p>
            <a:pPr lvl="1"/>
            <a:r>
              <a:rPr lang="zh-TW" altLang="zh-TW" sz="2400" dirty="0"/>
              <a:t>測試通報網站、電子郵件、電話等各種通訊聯絡管道暢通與存活率。</a:t>
            </a:r>
            <a:endParaRPr lang="zh-TW" altLang="zh-TW" sz="2400" b="1" dirty="0"/>
          </a:p>
          <a:p>
            <a:endParaRPr lang="zh-TW" altLang="en-US" dirty="0"/>
          </a:p>
        </p:txBody>
      </p:sp>
      <p:sp>
        <p:nvSpPr>
          <p:cNvPr id="4" name="投影片編號版面配置區 3"/>
          <p:cNvSpPr>
            <a:spLocks noGrp="1"/>
          </p:cNvSpPr>
          <p:nvPr>
            <p:ph type="sldNum" sz="quarter" idx="12"/>
          </p:nvPr>
        </p:nvSpPr>
        <p:spPr/>
        <p:txBody>
          <a:bodyPr/>
          <a:lstStyle/>
          <a:p>
            <a:fld id="{AF33765F-A722-4660-B5CF-F77BD15F9907}" type="slidenum">
              <a:rPr lang="en-US" altLang="zh-TW" smtClean="0"/>
              <a:pPr/>
              <a:t>3</a:t>
            </a:fld>
            <a:endParaRPr lang="en-US" altLang="zh-TW"/>
          </a:p>
        </p:txBody>
      </p:sp>
    </p:spTree>
    <p:extLst>
      <p:ext uri="{BB962C8B-B14F-4D97-AF65-F5344CB8AC3E}">
        <p14:creationId xmlns:p14="http://schemas.microsoft.com/office/powerpoint/2010/main" val="4310252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76374" y="836613"/>
            <a:ext cx="7128073" cy="1143000"/>
          </a:xfrm>
        </p:spPr>
        <p:txBody>
          <a:bodyPr/>
          <a:lstStyle/>
          <a:p>
            <a:r>
              <a:rPr lang="zh-TW" altLang="zh-TW" dirty="0">
                <a:effectLst/>
              </a:rPr>
              <a:t>教育部資通安全通報演練計畫</a:t>
            </a:r>
            <a:endParaRPr lang="zh-TW" altLang="en-US" dirty="0"/>
          </a:p>
        </p:txBody>
      </p:sp>
      <p:sp>
        <p:nvSpPr>
          <p:cNvPr id="3" name="內容版面配置區 2"/>
          <p:cNvSpPr>
            <a:spLocks noGrp="1"/>
          </p:cNvSpPr>
          <p:nvPr>
            <p:ph idx="1"/>
          </p:nvPr>
        </p:nvSpPr>
        <p:spPr/>
        <p:txBody>
          <a:bodyPr/>
          <a:lstStyle/>
          <a:p>
            <a:r>
              <a:rPr lang="zh-TW" altLang="en-US" dirty="0" smtClean="0"/>
              <a:t>演練時程：</a:t>
            </a:r>
            <a:endParaRPr lang="en-US" altLang="zh-TW" dirty="0" smtClean="0"/>
          </a:p>
          <a:p>
            <a:pPr lvl="1"/>
            <a:r>
              <a:rPr lang="zh-TW" altLang="zh-TW" sz="2400" dirty="0"/>
              <a:t>演練資料整備作業：自</a:t>
            </a:r>
            <a:r>
              <a:rPr lang="en-US" altLang="zh-TW" sz="2400" dirty="0" smtClean="0"/>
              <a:t>103</a:t>
            </a:r>
            <a:r>
              <a:rPr lang="zh-TW" altLang="zh-TW" sz="2400" dirty="0" smtClean="0"/>
              <a:t>年</a:t>
            </a:r>
            <a:r>
              <a:rPr lang="en-US" altLang="zh-TW" sz="2400" dirty="0"/>
              <a:t>09</a:t>
            </a:r>
            <a:r>
              <a:rPr lang="zh-TW" altLang="zh-TW" sz="2400" dirty="0" smtClean="0"/>
              <a:t>月</a:t>
            </a:r>
            <a:r>
              <a:rPr lang="en-US" altLang="zh-TW" sz="2400" dirty="0" smtClean="0"/>
              <a:t>29</a:t>
            </a:r>
            <a:r>
              <a:rPr lang="zh-TW" altLang="zh-TW" sz="2400" dirty="0" smtClean="0"/>
              <a:t>日</a:t>
            </a:r>
            <a:r>
              <a:rPr lang="zh-TW" altLang="zh-TW" sz="2400" dirty="0"/>
              <a:t>起至</a:t>
            </a:r>
            <a:r>
              <a:rPr lang="en-US" altLang="zh-TW" sz="2400" dirty="0" smtClean="0"/>
              <a:t>103</a:t>
            </a:r>
            <a:r>
              <a:rPr lang="zh-TW" altLang="zh-TW" sz="2400" dirty="0" smtClean="0"/>
              <a:t>年</a:t>
            </a:r>
            <a:r>
              <a:rPr lang="en-US" altLang="zh-TW" sz="2400" dirty="0"/>
              <a:t>10</a:t>
            </a:r>
            <a:r>
              <a:rPr lang="zh-TW" altLang="zh-TW" sz="2400" dirty="0"/>
              <a:t>月</a:t>
            </a:r>
            <a:r>
              <a:rPr lang="en-US" altLang="zh-TW" sz="2400" dirty="0" smtClean="0"/>
              <a:t>12</a:t>
            </a:r>
            <a:r>
              <a:rPr lang="zh-TW" altLang="zh-TW" sz="2400" dirty="0" smtClean="0"/>
              <a:t>日</a:t>
            </a:r>
            <a:r>
              <a:rPr lang="zh-TW" altLang="zh-TW" sz="2400" dirty="0"/>
              <a:t>止</a:t>
            </a:r>
          </a:p>
          <a:p>
            <a:pPr lvl="1"/>
            <a:r>
              <a:rPr lang="zh-TW" altLang="zh-TW" sz="2400" dirty="0"/>
              <a:t>資安通報演練作業：</a:t>
            </a:r>
          </a:p>
          <a:p>
            <a:pPr lvl="2"/>
            <a:r>
              <a:rPr lang="zh-TW" altLang="zh-TW" b="1" dirty="0"/>
              <a:t>第一梯次演練：</a:t>
            </a:r>
            <a:r>
              <a:rPr lang="en-US" altLang="zh-TW" b="1" dirty="0" smtClean="0"/>
              <a:t>103</a:t>
            </a:r>
            <a:r>
              <a:rPr lang="zh-TW" altLang="zh-TW" b="1" dirty="0" smtClean="0"/>
              <a:t>年</a:t>
            </a:r>
            <a:r>
              <a:rPr lang="en-US" altLang="zh-TW" b="1" dirty="0"/>
              <a:t>10</a:t>
            </a:r>
            <a:r>
              <a:rPr lang="zh-TW" altLang="zh-TW" b="1" dirty="0"/>
              <a:t>月</a:t>
            </a:r>
            <a:r>
              <a:rPr lang="en-US" altLang="zh-TW" b="1" dirty="0" smtClean="0"/>
              <a:t>13</a:t>
            </a:r>
            <a:r>
              <a:rPr lang="zh-TW" altLang="zh-TW" b="1" dirty="0" smtClean="0"/>
              <a:t>日</a:t>
            </a:r>
            <a:r>
              <a:rPr lang="zh-TW" altLang="zh-TW" b="1" dirty="0"/>
              <a:t>至</a:t>
            </a:r>
            <a:r>
              <a:rPr lang="en-US" altLang="zh-TW" b="1" dirty="0" smtClean="0"/>
              <a:t>103</a:t>
            </a:r>
            <a:r>
              <a:rPr lang="zh-TW" altLang="zh-TW" b="1" dirty="0" smtClean="0"/>
              <a:t>年</a:t>
            </a:r>
            <a:r>
              <a:rPr lang="en-US" altLang="zh-TW" b="1" dirty="0"/>
              <a:t>10</a:t>
            </a:r>
            <a:r>
              <a:rPr lang="zh-TW" altLang="zh-TW" b="1" dirty="0"/>
              <a:t>月</a:t>
            </a:r>
            <a:r>
              <a:rPr lang="en-US" altLang="zh-TW" b="1" dirty="0" smtClean="0"/>
              <a:t>17</a:t>
            </a:r>
            <a:r>
              <a:rPr lang="zh-TW" altLang="zh-TW" b="1" dirty="0" smtClean="0"/>
              <a:t>日</a:t>
            </a:r>
            <a:r>
              <a:rPr lang="zh-TW" altLang="zh-TW" b="1" dirty="0"/>
              <a:t>止。</a:t>
            </a:r>
          </a:p>
          <a:p>
            <a:pPr lvl="2"/>
            <a:r>
              <a:rPr lang="zh-TW" altLang="zh-TW" dirty="0"/>
              <a:t>第二梯次演練：</a:t>
            </a:r>
            <a:r>
              <a:rPr lang="en-US" altLang="zh-TW" dirty="0" smtClean="0"/>
              <a:t>103</a:t>
            </a:r>
            <a:r>
              <a:rPr lang="zh-TW" altLang="zh-TW" dirty="0" smtClean="0"/>
              <a:t>年</a:t>
            </a:r>
            <a:r>
              <a:rPr lang="en-US" altLang="zh-TW" dirty="0"/>
              <a:t>10</a:t>
            </a:r>
            <a:r>
              <a:rPr lang="zh-TW" altLang="zh-TW" dirty="0"/>
              <a:t>月</a:t>
            </a:r>
            <a:r>
              <a:rPr lang="en-US" altLang="zh-TW" dirty="0" smtClean="0"/>
              <a:t>20</a:t>
            </a:r>
            <a:r>
              <a:rPr lang="zh-TW" altLang="zh-TW" dirty="0" smtClean="0"/>
              <a:t>日</a:t>
            </a:r>
            <a:r>
              <a:rPr lang="zh-TW" altLang="zh-TW" dirty="0"/>
              <a:t>至</a:t>
            </a:r>
            <a:r>
              <a:rPr lang="en-US" altLang="zh-TW" dirty="0" smtClean="0"/>
              <a:t>103</a:t>
            </a:r>
            <a:r>
              <a:rPr lang="zh-TW" altLang="zh-TW" dirty="0" smtClean="0"/>
              <a:t>年</a:t>
            </a:r>
            <a:r>
              <a:rPr lang="en-US" altLang="zh-TW" dirty="0"/>
              <a:t>10</a:t>
            </a:r>
            <a:r>
              <a:rPr lang="zh-TW" altLang="zh-TW" dirty="0"/>
              <a:t>月</a:t>
            </a:r>
            <a:r>
              <a:rPr lang="en-US" altLang="zh-TW" dirty="0" smtClean="0"/>
              <a:t>24</a:t>
            </a:r>
            <a:r>
              <a:rPr lang="zh-TW" altLang="zh-TW" dirty="0" smtClean="0"/>
              <a:t>日</a:t>
            </a:r>
            <a:r>
              <a:rPr lang="zh-TW" altLang="zh-TW" dirty="0"/>
              <a:t>止。</a:t>
            </a:r>
          </a:p>
          <a:p>
            <a:endParaRPr lang="zh-TW" altLang="en-US" dirty="0"/>
          </a:p>
        </p:txBody>
      </p:sp>
      <p:sp>
        <p:nvSpPr>
          <p:cNvPr id="4" name="投影片編號版面配置區 3"/>
          <p:cNvSpPr>
            <a:spLocks noGrp="1"/>
          </p:cNvSpPr>
          <p:nvPr>
            <p:ph type="sldNum" sz="quarter" idx="12"/>
          </p:nvPr>
        </p:nvSpPr>
        <p:spPr/>
        <p:txBody>
          <a:bodyPr/>
          <a:lstStyle/>
          <a:p>
            <a:fld id="{AF33765F-A722-4660-B5CF-F77BD15F9907}" type="slidenum">
              <a:rPr lang="en-US" altLang="zh-TW" smtClean="0"/>
              <a:pPr/>
              <a:t>4</a:t>
            </a:fld>
            <a:endParaRPr lang="en-US" altLang="zh-TW"/>
          </a:p>
        </p:txBody>
      </p:sp>
    </p:spTree>
    <p:extLst>
      <p:ext uri="{BB962C8B-B14F-4D97-AF65-F5344CB8AC3E}">
        <p14:creationId xmlns:p14="http://schemas.microsoft.com/office/powerpoint/2010/main" val="3480980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76374" y="836613"/>
            <a:ext cx="7128073" cy="1143000"/>
          </a:xfrm>
        </p:spPr>
        <p:txBody>
          <a:bodyPr/>
          <a:lstStyle/>
          <a:p>
            <a:r>
              <a:rPr lang="zh-TW" altLang="zh-TW" dirty="0">
                <a:effectLst/>
              </a:rPr>
              <a:t>教育部資通安全通報演練計畫</a:t>
            </a:r>
            <a:endParaRPr lang="zh-TW" altLang="en-US" dirty="0"/>
          </a:p>
        </p:txBody>
      </p:sp>
      <p:sp>
        <p:nvSpPr>
          <p:cNvPr id="3" name="內容版面配置區 2"/>
          <p:cNvSpPr>
            <a:spLocks noGrp="1"/>
          </p:cNvSpPr>
          <p:nvPr>
            <p:ph idx="1"/>
          </p:nvPr>
        </p:nvSpPr>
        <p:spPr/>
        <p:txBody>
          <a:bodyPr/>
          <a:lstStyle/>
          <a:p>
            <a:r>
              <a:rPr lang="zh-TW" altLang="en-US" dirty="0" smtClean="0"/>
              <a:t>整備項目：</a:t>
            </a:r>
            <a:endParaRPr lang="en-US" altLang="zh-TW" dirty="0" smtClean="0"/>
          </a:p>
          <a:p>
            <a:pPr lvl="1"/>
            <a:r>
              <a:rPr lang="zh-TW" altLang="zh-TW" b="1" dirty="0"/>
              <a:t>教育機構資安通報平台帳號資料</a:t>
            </a:r>
            <a:r>
              <a:rPr lang="zh-TW" altLang="zh-TW" b="1" dirty="0" smtClean="0"/>
              <a:t>確認</a:t>
            </a:r>
            <a:endParaRPr lang="en-US" altLang="zh-TW" b="1" dirty="0" smtClean="0"/>
          </a:p>
          <a:p>
            <a:pPr lvl="1"/>
            <a:endParaRPr lang="en-US" altLang="zh-TW" b="1" dirty="0" smtClean="0"/>
          </a:p>
          <a:p>
            <a:pPr lvl="1"/>
            <a:endParaRPr lang="en-US" altLang="zh-TW" b="1" dirty="0"/>
          </a:p>
          <a:p>
            <a:pPr lvl="1"/>
            <a:endParaRPr lang="en-US" altLang="zh-TW" b="1" dirty="0" smtClean="0"/>
          </a:p>
          <a:p>
            <a:pPr lvl="1"/>
            <a:endParaRPr lang="zh-TW" altLang="zh-TW" b="1" dirty="0"/>
          </a:p>
          <a:p>
            <a:pPr lvl="1"/>
            <a:r>
              <a:rPr lang="zh-TW" altLang="zh-TW" b="1" dirty="0" smtClean="0"/>
              <a:t>教育</a:t>
            </a:r>
            <a:r>
              <a:rPr lang="zh-TW" altLang="zh-TW" b="1" dirty="0"/>
              <a:t>機構資安通報平台資安聯絡人資料確認</a:t>
            </a:r>
          </a:p>
          <a:p>
            <a:endParaRPr lang="zh-TW" altLang="en-US" dirty="0"/>
          </a:p>
        </p:txBody>
      </p:sp>
      <p:sp>
        <p:nvSpPr>
          <p:cNvPr id="4" name="投影片編號版面配置區 3"/>
          <p:cNvSpPr>
            <a:spLocks noGrp="1"/>
          </p:cNvSpPr>
          <p:nvPr>
            <p:ph type="sldNum" sz="quarter" idx="12"/>
          </p:nvPr>
        </p:nvSpPr>
        <p:spPr/>
        <p:txBody>
          <a:bodyPr/>
          <a:lstStyle/>
          <a:p>
            <a:fld id="{AF33765F-A722-4660-B5CF-F77BD15F9907}" type="slidenum">
              <a:rPr lang="en-US" altLang="zh-TW" smtClean="0"/>
              <a:pPr/>
              <a:t>5</a:t>
            </a:fld>
            <a:endParaRPr lang="en-US" altLang="zh-TW"/>
          </a:p>
        </p:txBody>
      </p:sp>
      <p:pic>
        <p:nvPicPr>
          <p:cNvPr id="5" name="圖片 4"/>
          <p:cNvPicPr>
            <a:picLocks noChangeAspect="1"/>
          </p:cNvPicPr>
          <p:nvPr/>
        </p:nvPicPr>
        <p:blipFill>
          <a:blip r:embed="rId2"/>
          <a:stretch>
            <a:fillRect/>
          </a:stretch>
        </p:blipFill>
        <p:spPr>
          <a:xfrm>
            <a:off x="2339752" y="3140968"/>
            <a:ext cx="4104456" cy="2073458"/>
          </a:xfrm>
          <a:prstGeom prst="rect">
            <a:avLst/>
          </a:prstGeom>
        </p:spPr>
      </p:pic>
    </p:spTree>
    <p:extLst>
      <p:ext uri="{BB962C8B-B14F-4D97-AF65-F5344CB8AC3E}">
        <p14:creationId xmlns:p14="http://schemas.microsoft.com/office/powerpoint/2010/main" val="33803845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76374" y="836613"/>
            <a:ext cx="7128073" cy="1143000"/>
          </a:xfrm>
        </p:spPr>
        <p:txBody>
          <a:bodyPr/>
          <a:lstStyle/>
          <a:p>
            <a:r>
              <a:rPr lang="zh-TW" altLang="zh-TW" dirty="0">
                <a:effectLst/>
              </a:rPr>
              <a:t>教育部資通安全通報演練計畫</a:t>
            </a:r>
            <a:endParaRPr lang="zh-TW" altLang="en-US" dirty="0"/>
          </a:p>
        </p:txBody>
      </p:sp>
      <p:sp>
        <p:nvSpPr>
          <p:cNvPr id="3" name="內容版面配置區 2"/>
          <p:cNvSpPr>
            <a:spLocks noGrp="1"/>
          </p:cNvSpPr>
          <p:nvPr>
            <p:ph idx="1"/>
          </p:nvPr>
        </p:nvSpPr>
        <p:spPr/>
        <p:txBody>
          <a:bodyPr/>
          <a:lstStyle/>
          <a:p>
            <a:r>
              <a:rPr lang="zh-TW" altLang="en-US" dirty="0" smtClean="0"/>
              <a:t>注意事項：</a:t>
            </a:r>
            <a:endParaRPr lang="en-US" altLang="zh-TW" dirty="0" smtClean="0"/>
          </a:p>
          <a:p>
            <a:pPr lvl="1"/>
            <a:r>
              <a:rPr lang="zh-TW" altLang="en-US" sz="2400" dirty="0"/>
              <a:t>因應通報作業需要，各機關單位統一識別碼</a:t>
            </a:r>
            <a:r>
              <a:rPr lang="en-US" altLang="zh-TW" sz="2400" dirty="0"/>
              <a:t>(OID)</a:t>
            </a:r>
            <a:r>
              <a:rPr lang="zh-TW" altLang="en-US" sz="2400" dirty="0"/>
              <a:t>帳號分割成多組帳號，各聯絡人以</a:t>
            </a:r>
            <a:r>
              <a:rPr lang="zh-TW" altLang="en-US" sz="2400" b="1" dirty="0"/>
              <a:t>各自帳號</a:t>
            </a:r>
            <a:r>
              <a:rPr lang="zh-TW" altLang="en-US" sz="2400" dirty="0"/>
              <a:t>登入進行聯絡人資料確認及密碼更新作業</a:t>
            </a:r>
            <a:r>
              <a:rPr lang="zh-TW" altLang="zh-TW" sz="2400" dirty="0" smtClean="0"/>
              <a:t>。</a:t>
            </a:r>
            <a:endParaRPr lang="zh-TW" altLang="zh-TW" sz="2400" dirty="0"/>
          </a:p>
          <a:p>
            <a:pPr lvl="1"/>
            <a:r>
              <a:rPr lang="zh-TW" altLang="en-US" sz="2400" dirty="0"/>
              <a:t>單位</a:t>
            </a:r>
            <a:r>
              <a:rPr lang="zh-TW" altLang="en-US" sz="2400" b="1" dirty="0"/>
              <a:t>收到演練公文開始至演練結束期間</a:t>
            </a:r>
            <a:r>
              <a:rPr lang="zh-TW" altLang="en-US" sz="2400" dirty="0"/>
              <a:t>皆可更新密碼，且</a:t>
            </a:r>
            <a:r>
              <a:rPr lang="zh-TW" altLang="en-US" sz="2400" b="1" dirty="0"/>
              <a:t>至少前二位連絡人</a:t>
            </a:r>
            <a:r>
              <a:rPr lang="zh-TW" altLang="en-US" sz="2400" dirty="0"/>
              <a:t>需進行密碼變更</a:t>
            </a:r>
            <a:r>
              <a:rPr lang="zh-TW" altLang="zh-TW" sz="2400" dirty="0" smtClean="0"/>
              <a:t>。</a:t>
            </a:r>
            <a:endParaRPr lang="zh-TW" altLang="zh-TW" sz="2400" dirty="0"/>
          </a:p>
          <a:p>
            <a:pPr lvl="1"/>
            <a:r>
              <a:rPr lang="zh-TW" altLang="en-US" sz="2400" dirty="0"/>
              <a:t>建議使用高強度密碼，以大小寫英文、數字、符號至少擇其二種組合成</a:t>
            </a:r>
            <a:r>
              <a:rPr lang="en-US" altLang="zh-TW" sz="2400" dirty="0"/>
              <a:t>8</a:t>
            </a:r>
            <a:r>
              <a:rPr lang="zh-TW" altLang="en-US" sz="2400" dirty="0"/>
              <a:t>碼以上之密碼</a:t>
            </a:r>
            <a:r>
              <a:rPr lang="zh-TW" altLang="zh-TW" sz="2400" dirty="0" smtClean="0"/>
              <a:t>。</a:t>
            </a:r>
            <a:endParaRPr lang="zh-TW" altLang="zh-TW" sz="2400" dirty="0"/>
          </a:p>
        </p:txBody>
      </p:sp>
      <p:sp>
        <p:nvSpPr>
          <p:cNvPr id="4" name="投影片編號版面配置區 3"/>
          <p:cNvSpPr>
            <a:spLocks noGrp="1"/>
          </p:cNvSpPr>
          <p:nvPr>
            <p:ph type="sldNum" sz="quarter" idx="12"/>
          </p:nvPr>
        </p:nvSpPr>
        <p:spPr/>
        <p:txBody>
          <a:bodyPr/>
          <a:lstStyle/>
          <a:p>
            <a:fld id="{AF33765F-A722-4660-B5CF-F77BD15F9907}" type="slidenum">
              <a:rPr lang="en-US" altLang="zh-TW" smtClean="0"/>
              <a:pPr/>
              <a:t>6</a:t>
            </a:fld>
            <a:endParaRPr lang="en-US" altLang="zh-TW"/>
          </a:p>
        </p:txBody>
      </p:sp>
    </p:spTree>
    <p:extLst>
      <p:ext uri="{BB962C8B-B14F-4D97-AF65-F5344CB8AC3E}">
        <p14:creationId xmlns:p14="http://schemas.microsoft.com/office/powerpoint/2010/main" val="10687183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76374" y="836613"/>
            <a:ext cx="7128073" cy="1143000"/>
          </a:xfrm>
        </p:spPr>
        <p:txBody>
          <a:bodyPr/>
          <a:lstStyle/>
          <a:p>
            <a:r>
              <a:rPr lang="zh-TW" altLang="zh-TW" dirty="0">
                <a:effectLst/>
              </a:rPr>
              <a:t>教育部資通安全通報演練計畫</a:t>
            </a:r>
            <a:endParaRPr lang="zh-TW" altLang="en-US" dirty="0"/>
          </a:p>
        </p:txBody>
      </p:sp>
      <p:sp>
        <p:nvSpPr>
          <p:cNvPr id="3" name="內容版面配置區 2"/>
          <p:cNvSpPr>
            <a:spLocks noGrp="1"/>
          </p:cNvSpPr>
          <p:nvPr>
            <p:ph idx="1"/>
          </p:nvPr>
        </p:nvSpPr>
        <p:spPr/>
        <p:txBody>
          <a:bodyPr/>
          <a:lstStyle/>
          <a:p>
            <a:r>
              <a:rPr lang="zh-TW" altLang="en-US" dirty="0" smtClean="0"/>
              <a:t>演練方式：</a:t>
            </a:r>
            <a:endParaRPr lang="en-US" altLang="zh-TW" dirty="0" smtClean="0"/>
          </a:p>
          <a:p>
            <a:pPr marL="800100" lvl="3" indent="-342900"/>
            <a:r>
              <a:rPr lang="zh-TW" altLang="zh-TW" dirty="0"/>
              <a:t>本次演練將以「</a:t>
            </a:r>
            <a:r>
              <a:rPr lang="zh-TW" altLang="zh-TW" b="1" dirty="0"/>
              <a:t>告知通報</a:t>
            </a:r>
            <a:r>
              <a:rPr lang="zh-TW" altLang="zh-TW" dirty="0"/>
              <a:t>」形式進行，教育部將於資安通報演練作業期間以</a:t>
            </a:r>
            <a:r>
              <a:rPr lang="zh-TW" altLang="zh-TW" b="1" dirty="0"/>
              <a:t>郵件</a:t>
            </a:r>
            <a:r>
              <a:rPr lang="zh-TW" altLang="zh-TW" dirty="0"/>
              <a:t>及</a:t>
            </a:r>
            <a:r>
              <a:rPr lang="zh-TW" altLang="zh-TW" b="1" dirty="0"/>
              <a:t>簡訊</a:t>
            </a:r>
            <a:r>
              <a:rPr lang="zh-TW" altLang="zh-TW" dirty="0"/>
              <a:t>傳送「資安事件通報單」</a:t>
            </a:r>
            <a:r>
              <a:rPr lang="zh-TW" altLang="zh-TW" dirty="0" smtClean="0"/>
              <a:t>。演練</a:t>
            </a:r>
            <a:r>
              <a:rPr lang="zh-TW" altLang="zh-TW" dirty="0"/>
              <a:t>模擬事件通知簡訊及郵件上皆加註「</a:t>
            </a:r>
            <a:r>
              <a:rPr lang="zh-TW" altLang="zh-TW" b="1" dirty="0"/>
              <a:t>告知通報演練</a:t>
            </a:r>
            <a:r>
              <a:rPr lang="zh-TW" altLang="zh-TW" dirty="0"/>
              <a:t>」字樣，另事件單編號皆以「</a:t>
            </a:r>
            <a:r>
              <a:rPr lang="en-US" altLang="zh-TW" b="1" dirty="0"/>
              <a:t>DRILL</a:t>
            </a:r>
            <a:r>
              <a:rPr lang="zh-TW" altLang="zh-TW" dirty="0"/>
              <a:t>」開頭進行編碼</a:t>
            </a:r>
            <a:r>
              <a:rPr lang="zh-TW" altLang="zh-TW" dirty="0" smtClean="0"/>
              <a:t>。</a:t>
            </a:r>
            <a:endParaRPr lang="en-US" altLang="zh-TW" dirty="0" smtClean="0"/>
          </a:p>
          <a:p>
            <a:pPr marL="800100" lvl="3" indent="-342900"/>
            <a:r>
              <a:rPr lang="zh-TW" altLang="zh-TW" dirty="0"/>
              <a:t>系統將以教育部模擬之</a:t>
            </a:r>
            <a:r>
              <a:rPr lang="en-US" altLang="zh-TW" dirty="0"/>
              <a:t>10</a:t>
            </a:r>
            <a:r>
              <a:rPr lang="zh-TW" altLang="zh-TW" dirty="0"/>
              <a:t>種情境樣本以亂數方式於演練期間分別發送至所有學術單位，執行演練單位於收到</a:t>
            </a:r>
            <a:r>
              <a:rPr lang="en-US" altLang="zh-TW" dirty="0"/>
              <a:t>mail</a:t>
            </a:r>
            <a:r>
              <a:rPr lang="zh-TW" altLang="zh-TW" dirty="0"/>
              <a:t>及簡訊通知後，應於</a:t>
            </a:r>
            <a:r>
              <a:rPr lang="en-US" altLang="zh-TW" b="1" dirty="0"/>
              <a:t>1</a:t>
            </a:r>
            <a:r>
              <a:rPr lang="zh-TW" altLang="zh-TW" b="1" dirty="0"/>
              <a:t>小時</a:t>
            </a:r>
            <a:r>
              <a:rPr lang="zh-TW" altLang="zh-TW" dirty="0"/>
              <a:t>內至</a:t>
            </a:r>
            <a:r>
              <a:rPr lang="zh-TW" altLang="zh-TW" b="1" dirty="0"/>
              <a:t>教育機構資安通報演練平台</a:t>
            </a:r>
            <a:r>
              <a:rPr lang="zh-TW" altLang="zh-TW" dirty="0"/>
              <a:t>完成事件通報流程，並依事件等級於處理時限內完成事件應變處理並結案。</a:t>
            </a:r>
            <a:r>
              <a:rPr lang="en-US" altLang="zh-TW" dirty="0"/>
              <a:t/>
            </a:r>
            <a:br>
              <a:rPr lang="en-US" altLang="zh-TW" dirty="0"/>
            </a:br>
            <a:r>
              <a:rPr lang="zh-TW" altLang="zh-TW" dirty="0"/>
              <a:t>演練平台網址：</a:t>
            </a:r>
            <a:r>
              <a:rPr lang="en-US" altLang="zh-TW" u="sng" dirty="0">
                <a:hlinkClick r:id="rId2"/>
              </a:rPr>
              <a:t>https://drill.cert.tanet.edu.tw</a:t>
            </a:r>
            <a:endParaRPr lang="zh-TW" altLang="zh-TW" dirty="0"/>
          </a:p>
          <a:p>
            <a:pPr marL="800100" lvl="3" indent="-342900"/>
            <a:endParaRPr lang="zh-TW" altLang="zh-TW" dirty="0"/>
          </a:p>
          <a:p>
            <a:endParaRPr lang="zh-TW" altLang="en-US" dirty="0"/>
          </a:p>
        </p:txBody>
      </p:sp>
      <p:sp>
        <p:nvSpPr>
          <p:cNvPr id="4" name="投影片編號版面配置區 3"/>
          <p:cNvSpPr>
            <a:spLocks noGrp="1"/>
          </p:cNvSpPr>
          <p:nvPr>
            <p:ph type="sldNum" sz="quarter" idx="12"/>
          </p:nvPr>
        </p:nvSpPr>
        <p:spPr/>
        <p:txBody>
          <a:bodyPr/>
          <a:lstStyle/>
          <a:p>
            <a:fld id="{AF33765F-A722-4660-B5CF-F77BD15F9907}" type="slidenum">
              <a:rPr lang="en-US" altLang="zh-TW" smtClean="0"/>
              <a:pPr/>
              <a:t>7</a:t>
            </a:fld>
            <a:endParaRPr lang="en-US" altLang="zh-TW"/>
          </a:p>
        </p:txBody>
      </p:sp>
    </p:spTree>
    <p:extLst>
      <p:ext uri="{BB962C8B-B14F-4D97-AF65-F5344CB8AC3E}">
        <p14:creationId xmlns:p14="http://schemas.microsoft.com/office/powerpoint/2010/main" val="1848688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76374" y="836613"/>
            <a:ext cx="7128073" cy="1143000"/>
          </a:xfrm>
        </p:spPr>
        <p:txBody>
          <a:bodyPr/>
          <a:lstStyle/>
          <a:p>
            <a:r>
              <a:rPr lang="zh-TW" altLang="zh-TW" dirty="0">
                <a:effectLst/>
              </a:rPr>
              <a:t>教育部資通安全通報演練計畫</a:t>
            </a:r>
            <a:endParaRPr lang="zh-TW" altLang="en-US" dirty="0"/>
          </a:p>
        </p:txBody>
      </p:sp>
      <p:sp>
        <p:nvSpPr>
          <p:cNvPr id="3" name="內容版面配置區 2"/>
          <p:cNvSpPr>
            <a:spLocks noGrp="1"/>
          </p:cNvSpPr>
          <p:nvPr>
            <p:ph idx="1"/>
          </p:nvPr>
        </p:nvSpPr>
        <p:spPr/>
        <p:txBody>
          <a:bodyPr/>
          <a:lstStyle/>
          <a:p>
            <a:r>
              <a:rPr lang="zh-TW" altLang="en-US" dirty="0"/>
              <a:t>演練</a:t>
            </a:r>
            <a:r>
              <a:rPr lang="zh-TW" altLang="en-US" dirty="0" smtClean="0"/>
              <a:t>方式</a:t>
            </a:r>
            <a:r>
              <a:rPr lang="en-US" altLang="zh-TW" dirty="0" smtClean="0"/>
              <a:t>(cont.)</a:t>
            </a:r>
            <a:r>
              <a:rPr lang="zh-TW" altLang="en-US" dirty="0" smtClean="0"/>
              <a:t>：</a:t>
            </a:r>
            <a:endParaRPr lang="en-US" altLang="zh-TW" dirty="0"/>
          </a:p>
          <a:p>
            <a:pPr marL="800100" lvl="3" indent="-342900"/>
            <a:r>
              <a:rPr lang="zh-TW" altLang="en-US" dirty="0"/>
              <a:t>此次演練將納入「</a:t>
            </a:r>
            <a:r>
              <a:rPr lang="zh-TW" altLang="en-US" b="1" dirty="0"/>
              <a:t>資安宣導流程</a:t>
            </a:r>
            <a:r>
              <a:rPr lang="zh-TW" altLang="en-US" dirty="0"/>
              <a:t>」，以加強重大資安觀念之宣導。演練單位於填寫完成演練事件單後，將透過導引方式協助使用者填寫</a:t>
            </a:r>
            <a:r>
              <a:rPr lang="zh-TW" altLang="en-US" b="1" dirty="0"/>
              <a:t>資安宣導問卷</a:t>
            </a:r>
            <a:r>
              <a:rPr lang="zh-TW" altLang="en-US" dirty="0"/>
              <a:t>。單位內人員皆可填寫此資安宣導問卷，於演練結束後以單位為計算標準</a:t>
            </a:r>
            <a:r>
              <a:rPr lang="zh-TW" altLang="en-US" dirty="0" smtClean="0"/>
              <a:t>統計。</a:t>
            </a:r>
            <a:endParaRPr lang="zh-TW" altLang="en-US" dirty="0"/>
          </a:p>
        </p:txBody>
      </p:sp>
      <p:sp>
        <p:nvSpPr>
          <p:cNvPr id="4" name="投影片編號版面配置區 3"/>
          <p:cNvSpPr>
            <a:spLocks noGrp="1"/>
          </p:cNvSpPr>
          <p:nvPr>
            <p:ph type="sldNum" sz="quarter" idx="12"/>
          </p:nvPr>
        </p:nvSpPr>
        <p:spPr/>
        <p:txBody>
          <a:bodyPr/>
          <a:lstStyle/>
          <a:p>
            <a:fld id="{AF33765F-A722-4660-B5CF-F77BD15F9907}" type="slidenum">
              <a:rPr lang="en-US" altLang="zh-TW" smtClean="0"/>
              <a:pPr/>
              <a:t>8</a:t>
            </a:fld>
            <a:endParaRPr lang="en-US" altLang="zh-TW"/>
          </a:p>
        </p:txBody>
      </p:sp>
    </p:spTree>
    <p:extLst>
      <p:ext uri="{BB962C8B-B14F-4D97-AF65-F5344CB8AC3E}">
        <p14:creationId xmlns:p14="http://schemas.microsoft.com/office/powerpoint/2010/main" val="42468351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76374" y="836613"/>
            <a:ext cx="7128073" cy="1143000"/>
          </a:xfrm>
        </p:spPr>
        <p:txBody>
          <a:bodyPr/>
          <a:lstStyle/>
          <a:p>
            <a:r>
              <a:rPr lang="zh-TW" altLang="zh-TW" dirty="0">
                <a:effectLst/>
              </a:rPr>
              <a:t>教育部資通安全通報演練計畫</a:t>
            </a:r>
            <a:endParaRPr lang="zh-TW" altLang="en-US" dirty="0"/>
          </a:p>
        </p:txBody>
      </p:sp>
      <p:sp>
        <p:nvSpPr>
          <p:cNvPr id="3" name="內容版面配置區 2"/>
          <p:cNvSpPr>
            <a:spLocks noGrp="1"/>
          </p:cNvSpPr>
          <p:nvPr>
            <p:ph idx="1"/>
          </p:nvPr>
        </p:nvSpPr>
        <p:spPr/>
        <p:txBody>
          <a:bodyPr/>
          <a:lstStyle/>
          <a:p>
            <a:r>
              <a:rPr lang="zh-TW" altLang="en-US" dirty="0" smtClean="0"/>
              <a:t>範例說明：</a:t>
            </a:r>
            <a:endParaRPr lang="en-US" altLang="zh-TW" dirty="0" smtClean="0"/>
          </a:p>
          <a:p>
            <a:endParaRPr lang="zh-TW" altLang="en-US" dirty="0"/>
          </a:p>
        </p:txBody>
      </p:sp>
      <p:sp>
        <p:nvSpPr>
          <p:cNvPr id="4" name="投影片編號版面配置區 3"/>
          <p:cNvSpPr>
            <a:spLocks noGrp="1"/>
          </p:cNvSpPr>
          <p:nvPr>
            <p:ph type="sldNum" sz="quarter" idx="12"/>
          </p:nvPr>
        </p:nvSpPr>
        <p:spPr/>
        <p:txBody>
          <a:bodyPr/>
          <a:lstStyle/>
          <a:p>
            <a:fld id="{AF33765F-A722-4660-B5CF-F77BD15F9907}" type="slidenum">
              <a:rPr lang="en-US" altLang="zh-TW" smtClean="0"/>
              <a:pPr/>
              <a:t>9</a:t>
            </a:fld>
            <a:endParaRPr lang="en-US" altLang="zh-TW"/>
          </a:p>
        </p:txBody>
      </p:sp>
      <p:pic>
        <p:nvPicPr>
          <p:cNvPr id="5" name="圖片 4"/>
          <p:cNvPicPr>
            <a:picLocks noChangeAspect="1"/>
          </p:cNvPicPr>
          <p:nvPr/>
        </p:nvPicPr>
        <p:blipFill>
          <a:blip r:embed="rId2"/>
          <a:stretch>
            <a:fillRect/>
          </a:stretch>
        </p:blipFill>
        <p:spPr>
          <a:xfrm>
            <a:off x="1820862" y="2691334"/>
            <a:ext cx="6296025" cy="4029075"/>
          </a:xfrm>
          <a:prstGeom prst="rect">
            <a:avLst/>
          </a:prstGeom>
        </p:spPr>
      </p:pic>
    </p:spTree>
    <p:extLst>
      <p:ext uri="{BB962C8B-B14F-4D97-AF65-F5344CB8AC3E}">
        <p14:creationId xmlns:p14="http://schemas.microsoft.com/office/powerpoint/2010/main" val="2579176164"/>
      </p:ext>
    </p:extLst>
  </p:cSld>
  <p:clrMapOvr>
    <a:masterClrMapping/>
  </p:clrMapOvr>
</p:sld>
</file>

<file path=ppt/theme/theme1.xml><?xml version="1.0" encoding="utf-8"?>
<a:theme xmlns:a="http://schemas.openxmlformats.org/drawingml/2006/main" name="mouse_pixels">
  <a:themeElements>
    <a:clrScheme name="mouse_pixel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use_pixel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mouse_pixel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use_pixel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use_pixel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use_pixel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use_pixel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use_pixel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use_pixel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use_pixel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use_pixel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use_pixel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use_pixel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use_pixel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NTUPP_201">
  <a:themeElements>
    <a:clrScheme name="預設簡報設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預設簡報設計">
      <a:majorFont>
        <a:latin typeface="Arial"/>
        <a:ea typeface="新細明體"/>
        <a:cs typeface=""/>
      </a:majorFont>
      <a:minorFont>
        <a:latin typeface="Arial"/>
        <a:ea typeface="新細明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TW" alt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ea typeface="新細明體" charset="-12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TW" alt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ea typeface="新細明體" charset="-120"/>
          </a:defRPr>
        </a:defPPr>
      </a:lstStyle>
    </a:lnDef>
  </a:objectDefaults>
  <a:extraClrSchemeLst>
    <a:extraClrScheme>
      <a:clrScheme name="預設簡報設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預設簡報設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預設簡報設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預設簡報設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預設簡報設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預設簡報設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預設簡報設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預設簡報設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預設簡報設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預設簡報設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預設簡報設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預設簡報設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ice_blue_cave</Template>
  <TotalTime>33683</TotalTime>
  <Words>1216</Words>
  <Application>Microsoft Office PowerPoint</Application>
  <PresentationFormat>如螢幕大小 (4:3)</PresentationFormat>
  <Paragraphs>154</Paragraphs>
  <Slides>24</Slides>
  <Notes>5</Notes>
  <HiddenSlides>0</HiddenSlides>
  <MMClips>0</MMClips>
  <ScaleCrop>false</ScaleCrop>
  <HeadingPairs>
    <vt:vector size="4" baseType="variant">
      <vt:variant>
        <vt:lpstr>佈景主題</vt:lpstr>
      </vt:variant>
      <vt:variant>
        <vt:i4>2</vt:i4>
      </vt:variant>
      <vt:variant>
        <vt:lpstr>投影片標題</vt:lpstr>
      </vt:variant>
      <vt:variant>
        <vt:i4>24</vt:i4>
      </vt:variant>
    </vt:vector>
  </HeadingPairs>
  <TitlesOfParts>
    <vt:vector size="26" baseType="lpstr">
      <vt:lpstr>mouse_pixels</vt:lpstr>
      <vt:lpstr>NTUPP_201</vt:lpstr>
      <vt:lpstr>資安通報與服務</vt:lpstr>
      <vt:lpstr>大綱</vt:lpstr>
      <vt:lpstr>教育部資通安全通報演練計畫 </vt:lpstr>
      <vt:lpstr>教育部資通安全通報演練計畫</vt:lpstr>
      <vt:lpstr>教育部資通安全通報演練計畫</vt:lpstr>
      <vt:lpstr>教育部資通安全通報演練計畫</vt:lpstr>
      <vt:lpstr>教育部資通安全通報演練計畫</vt:lpstr>
      <vt:lpstr>教育部資通安全通報演練計畫</vt:lpstr>
      <vt:lpstr>教育部資通安全通報演練計畫</vt:lpstr>
      <vt:lpstr>教育部資通安全通報演練計畫</vt:lpstr>
      <vt:lpstr>教育部資通安全通報演練計畫</vt:lpstr>
      <vt:lpstr>教育部資通安全通報演練計畫</vt:lpstr>
      <vt:lpstr>教育部資通安全通報演練計畫</vt:lpstr>
      <vt:lpstr>教育部資通安全通報演練計畫</vt:lpstr>
      <vt:lpstr>教育部資通安全通報演練計畫</vt:lpstr>
      <vt:lpstr>教育部資通安全通報演練計畫</vt:lpstr>
      <vt:lpstr>教育部資通安全通報演練計畫</vt:lpstr>
      <vt:lpstr>教育部資通安全通報演練計畫</vt:lpstr>
      <vt:lpstr>弱點監測平台架構圖</vt:lpstr>
      <vt:lpstr>弱點監測平台特色</vt:lpstr>
      <vt:lpstr>弱點監測平台特色(cont.)</vt:lpstr>
      <vt:lpstr>防洩漏個資掃瞄平台簡介</vt:lpstr>
      <vt:lpstr>防洩漏個資掃瞄平台特色</vt:lpstr>
      <vt:lpstr>防洩漏個資掃瞄平台特色(cont.)</vt:lpstr>
    </vt:vector>
  </TitlesOfParts>
  <Company>NTU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91年度北區區網年度報告</dc:title>
  <dc:creator>ccmuzi</dc:creator>
  <cp:lastModifiedBy>Mailbox</cp:lastModifiedBy>
  <cp:revision>374</cp:revision>
  <dcterms:created xsi:type="dcterms:W3CDTF">2002-12-17T02:01:07Z</dcterms:created>
  <dcterms:modified xsi:type="dcterms:W3CDTF">2014-10-08T09:15:41Z</dcterms:modified>
</cp:coreProperties>
</file>