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83" r:id="rId5"/>
    <p:sldId id="271" r:id="rId6"/>
    <p:sldId id="269" r:id="rId7"/>
    <p:sldId id="272" r:id="rId8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A985F-83BE-476F-A3D4-197D09415D90}" type="datetimeFigureOut">
              <a:rPr lang="zh-TW" altLang="en-US"/>
              <a:pPr>
                <a:defRPr/>
              </a:pPr>
              <a:t>2015/5/13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45F45-A441-4491-B642-CA27AB2077A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E9F9C-4BE9-4B87-BD05-46E30020CDFB}" type="datetimeFigureOut">
              <a:rPr lang="zh-TW" altLang="en-US"/>
              <a:pPr>
                <a:defRPr/>
              </a:pPr>
              <a:t>2015/5/13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92DC4-C5AB-4B3B-8D4F-72A6B3761E1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37F9C-2BCC-40F3-9D66-21234C1CA021}" type="datetimeFigureOut">
              <a:rPr lang="zh-TW" altLang="en-US"/>
              <a:pPr>
                <a:defRPr/>
              </a:pPr>
              <a:t>2015/5/13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39A1B-68E1-4B6E-81E5-77DA6CB459F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A8067-69AB-48C9-9065-E3F8BEDA91C8}" type="datetimeFigureOut">
              <a:rPr lang="zh-TW" altLang="en-US"/>
              <a:pPr>
                <a:defRPr/>
              </a:pPr>
              <a:t>2015/5/13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8A7A0-9107-440A-A4DE-83D61448436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3209B-373F-4ADA-AE5B-1A82BABBB138}" type="datetimeFigureOut">
              <a:rPr lang="zh-TW" altLang="en-US"/>
              <a:pPr>
                <a:defRPr/>
              </a:pPr>
              <a:t>2015/5/13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87CAB-E213-4748-AA4E-1DE1CD0F46E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DA82F-2400-4C39-AA81-EDB73C077358}" type="datetimeFigureOut">
              <a:rPr lang="zh-TW" altLang="en-US"/>
              <a:pPr>
                <a:defRPr/>
              </a:pPr>
              <a:t>2015/5/13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4CEFB-BD3C-4C0A-960D-F425F3E4D17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24A2C-B75E-44A1-A925-D9B0104C1026}" type="datetimeFigureOut">
              <a:rPr lang="zh-TW" altLang="en-US"/>
              <a:pPr>
                <a:defRPr/>
              </a:pPr>
              <a:t>2015/5/13</a:t>
            </a:fld>
            <a:endParaRPr lang="zh-TW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F9DEE-1526-466E-8F68-101E951EB39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60F0D-D0FA-43B4-ABCE-398551475AB1}" type="datetimeFigureOut">
              <a:rPr lang="zh-TW" altLang="en-US"/>
              <a:pPr>
                <a:defRPr/>
              </a:pPr>
              <a:t>2015/5/13</a:t>
            </a:fld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90B37-44EF-4C44-A7A2-C1937F1E563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B3E8B-6963-4C90-8B8F-DBE1298A0616}" type="datetimeFigureOut">
              <a:rPr lang="zh-TW" altLang="en-US"/>
              <a:pPr>
                <a:defRPr/>
              </a:pPr>
              <a:t>2015/5/13</a:t>
            </a:fld>
            <a:endParaRPr lang="zh-TW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D6447-5CC3-4340-943B-2AE8E4590D1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86FA6-D459-46CB-96A5-E3433C10DAC8}" type="datetimeFigureOut">
              <a:rPr lang="zh-TW" altLang="en-US"/>
              <a:pPr>
                <a:defRPr/>
              </a:pPr>
              <a:t>2015/5/13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120DE-6962-4E1A-9480-460CD530E7D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30430-07F8-4C6A-A000-AED3BFBA3724}" type="datetimeFigureOut">
              <a:rPr lang="zh-TW" altLang="en-US"/>
              <a:pPr>
                <a:defRPr/>
              </a:pPr>
              <a:t>2015/5/13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5B155-46A0-49A6-A0D1-A4B8E799568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C96ABD3-ED43-4478-ACA6-A760B87EB2D8}" type="datetimeFigureOut">
              <a:rPr lang="zh-TW" altLang="en-US"/>
              <a:pPr>
                <a:defRPr/>
              </a:pPr>
              <a:t>2015/5/13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21D996F-C588-4B35-940B-0D00EAD3999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NEP-II</a:t>
            </a:r>
            <a:r>
              <a:rPr lang="zh-TW" altLang="en-US" dirty="0" smtClean="0"/>
              <a:t> </a:t>
            </a:r>
            <a:r>
              <a:rPr lang="zh-TW" altLang="zh-TW" b="1" dirty="0" smtClean="0"/>
              <a:t>節能主軸中心</a:t>
            </a:r>
            <a:r>
              <a:rPr lang="en-US" altLang="zh-TW" b="1" dirty="0" smtClean="0"/>
              <a:t>-</a:t>
            </a:r>
            <a:r>
              <a:rPr lang="zh-TW" altLang="zh-TW" b="1" dirty="0" smtClean="0"/>
              <a:t>校園節能</a:t>
            </a:r>
            <a:r>
              <a:rPr lang="en-US" altLang="zh-TW" b="1" dirty="0" smtClean="0"/>
              <a:t/>
            </a:r>
            <a:br>
              <a:rPr lang="en-US" altLang="zh-TW" b="1" dirty="0" smtClean="0"/>
            </a:br>
            <a:endParaRPr lang="zh-TW" altLang="en-US" dirty="0" smtClean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dirty="0" smtClean="0"/>
              <a:t>運用</a:t>
            </a:r>
            <a:r>
              <a:rPr lang="zh-TW" altLang="en-US" dirty="0"/>
              <a:t>虛擬化技術於校園節能</a:t>
            </a:r>
            <a:r>
              <a:rPr lang="en-US" altLang="zh-TW" dirty="0"/>
              <a:t>: </a:t>
            </a:r>
            <a:r>
              <a:rPr lang="zh-TW" altLang="en-US" dirty="0"/>
              <a:t>臺大區網雲端服務之佈建與經營管理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>
                <a:latin typeface="標楷體" pitchFamily="65" charset="-120"/>
                <a:ea typeface="標楷體" pitchFamily="65" charset="-120"/>
              </a:rPr>
              <a:t>計畫說明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目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地：乃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透過臺大計資中心在推廣校內雲端服務的成功經驗，吸引臺大區網下各校各實體主機虛擬化到臺大區網中心的雲端機房，透過減少實體主機的數量，不但可降低實體主機直接的電力消耗，間接節省機房用電、冷氣空調等的耗能，達到校園節能的目標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。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執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行：除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了技術面外，同樣重要的是實務面的雲端服務推廣以及永續經營規劃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。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altLang="zh-TW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>
                <a:latin typeface="標楷體" pitchFamily="65" charset="-120"/>
                <a:ea typeface="標楷體" pitchFamily="65" charset="-120"/>
              </a:rPr>
              <a:t>計畫的五項主要執行項目</a:t>
            </a: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4" y="2289448"/>
            <a:ext cx="9048750" cy="2562225"/>
          </a:xfrm>
          <a:prstGeom prst="rect">
            <a:avLst/>
          </a:prstGeom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>
                <a:latin typeface="標楷體" pitchFamily="65" charset="-120"/>
                <a:ea typeface="標楷體" pitchFamily="65" charset="-120"/>
              </a:rPr>
              <a:t>二、能源量測與管理</a:t>
            </a:r>
          </a:p>
        </p:txBody>
      </p:sp>
      <p:sp>
        <p:nvSpPr>
          <p:cNvPr id="17410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>
                <a:latin typeface="標楷體" pitchFamily="65" charset="-120"/>
                <a:ea typeface="標楷體" pitchFamily="65" charset="-120"/>
              </a:rPr>
              <a:t>針對主機及空調作用電量測</a:t>
            </a:r>
          </a:p>
        </p:txBody>
      </p:sp>
      <p:pic>
        <p:nvPicPr>
          <p:cNvPr id="17411" name="圖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1000" y="2349500"/>
            <a:ext cx="5842000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>
                <a:latin typeface="標楷體" pitchFamily="65" charset="-120"/>
                <a:ea typeface="標楷體" pitchFamily="65" charset="-120"/>
              </a:rPr>
              <a:t>四、主機雲端化之推廣計畫</a:t>
            </a:r>
          </a:p>
        </p:txBody>
      </p:sp>
      <p:sp>
        <p:nvSpPr>
          <p:cNvPr id="20482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smtClean="0"/>
          </a:p>
        </p:txBody>
      </p:sp>
      <p:pic>
        <p:nvPicPr>
          <p:cNvPr id="20483" name="圖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12900"/>
            <a:ext cx="8229600" cy="451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執行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情形</a:t>
            </a:r>
          </a:p>
        </p:txBody>
      </p:sp>
      <p:sp>
        <p:nvSpPr>
          <p:cNvPr id="25602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sz="20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己完成「申請流程」、「申請網頁」（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http://163.28.17.134/nep/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）依不同的單位（行政單位、教學單位、研究單位）性質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,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作虛擬機的規劃。</a:t>
            </a:r>
            <a:endParaRPr lang="en-US" altLang="zh-TW" sz="20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己完成雲端機房建置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: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包括主機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(Server)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、儲存體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(Storage)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、防火牆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(Firewall)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及交換器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(Switch)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的採購及安裝。</a:t>
            </a:r>
            <a:endParaRPr lang="en-US" altLang="zh-TW" sz="20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己辦一場＂國立臺灣大學網路雲端應用與資安防護研討會＂，總共有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41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個學校參加，其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25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個學校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共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75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個ＶＭ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)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有意願加入本計畫。</a:t>
            </a:r>
            <a:endParaRPr lang="en-US" altLang="zh-TW" sz="20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至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4/30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止，己拜訪三所高中，並規劃相關能源量測與管理。</a:t>
            </a:r>
            <a:endParaRPr lang="en-US" altLang="zh-TW" sz="20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至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4/28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止，共完成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33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個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VM(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由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15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個單位申請</a:t>
            </a:r>
            <a:r>
              <a:rPr lang="en-US" altLang="zh-TW" sz="2000" dirty="0" smtClean="0">
                <a:latin typeface="標楷體" pitchFamily="65" charset="-120"/>
                <a:ea typeface="標楷體" pitchFamily="65" charset="-120"/>
              </a:rPr>
              <a:t>)</a:t>
            </a:r>
            <a:r>
              <a:rPr lang="zh-TW" altLang="en-US" sz="2000" dirty="0" smtClean="0">
                <a:latin typeface="標楷體" pitchFamily="65" charset="-120"/>
                <a:ea typeface="標楷體" pitchFamily="65" charset="-120"/>
              </a:rPr>
              <a:t>：</a:t>
            </a:r>
            <a:endParaRPr lang="en-US" altLang="zh-TW" sz="2000" dirty="0" smtClean="0">
              <a:latin typeface="標楷體" pitchFamily="65" charset="-120"/>
              <a:ea typeface="標楷體" pitchFamily="65" charset="-120"/>
            </a:endParaRPr>
          </a:p>
          <a:p>
            <a:pPr lvl="1"/>
            <a:r>
              <a:rPr lang="zh-TW" altLang="en-US" sz="1600" dirty="0" smtClean="0">
                <a:latin typeface="標楷體" pitchFamily="65" charset="-120"/>
                <a:ea typeface="標楷體" pitchFamily="65" charset="-120"/>
              </a:rPr>
              <a:t>單位如下</a:t>
            </a:r>
            <a:r>
              <a:rPr lang="en-US" altLang="zh-TW" sz="1600" dirty="0" smtClean="0">
                <a:latin typeface="標楷體" pitchFamily="65" charset="-120"/>
                <a:ea typeface="標楷體" pitchFamily="65" charset="-120"/>
              </a:rPr>
              <a:t>:</a:t>
            </a:r>
          </a:p>
          <a:p>
            <a:pPr lvl="2"/>
            <a:r>
              <a:rPr lang="zh-TW" altLang="en-US" sz="1200" dirty="0" smtClean="0">
                <a:latin typeface="標楷體" pitchFamily="65" charset="-120"/>
                <a:ea typeface="標楷體" pitchFamily="65" charset="-120"/>
              </a:rPr>
              <a:t>台北市政府教育局</a:t>
            </a:r>
            <a:endParaRPr lang="en-US" altLang="zh-TW" sz="1200" dirty="0" smtClean="0">
              <a:latin typeface="標楷體" pitchFamily="65" charset="-120"/>
              <a:ea typeface="標楷體" pitchFamily="65" charset="-120"/>
            </a:endParaRPr>
          </a:p>
          <a:p>
            <a:pPr lvl="2"/>
            <a:r>
              <a:rPr lang="en-US" altLang="zh-TW" sz="1200" dirty="0" smtClean="0">
                <a:latin typeface="標楷體" pitchFamily="65" charset="-120"/>
                <a:ea typeface="標楷體" pitchFamily="65" charset="-120"/>
              </a:rPr>
              <a:t>8</a:t>
            </a:r>
            <a:r>
              <a:rPr lang="zh-TW" altLang="en-US" sz="1200" dirty="0" smtClean="0">
                <a:latin typeface="標楷體" pitchFamily="65" charset="-120"/>
                <a:ea typeface="標楷體" pitchFamily="65" charset="-120"/>
              </a:rPr>
              <a:t>個高中</a:t>
            </a:r>
          </a:p>
          <a:p>
            <a:pPr lvl="2"/>
            <a:r>
              <a:rPr lang="en-US" altLang="zh-TW" sz="1200" dirty="0" smtClean="0">
                <a:latin typeface="標楷體" pitchFamily="65" charset="-120"/>
                <a:ea typeface="標楷體" pitchFamily="65" charset="-120"/>
              </a:rPr>
              <a:t>6</a:t>
            </a:r>
            <a:r>
              <a:rPr lang="zh-TW" altLang="en-US" sz="1200" dirty="0" smtClean="0">
                <a:latin typeface="標楷體" pitchFamily="65" charset="-120"/>
                <a:ea typeface="標楷體" pitchFamily="65" charset="-120"/>
              </a:rPr>
              <a:t>個小學</a:t>
            </a:r>
          </a:p>
          <a:p>
            <a:pPr lvl="1"/>
            <a:endParaRPr lang="zh-TW" altLang="en-US" sz="1600" dirty="0" smtClean="0">
              <a:latin typeface="標楷體" pitchFamily="65" charset="-120"/>
              <a:ea typeface="標楷體" pitchFamily="65" charset="-120"/>
            </a:endParaRPr>
          </a:p>
          <a:p>
            <a:endParaRPr lang="zh-TW" altLang="en-US" sz="2000" dirty="0" smtClean="0">
              <a:latin typeface="標楷體" pitchFamily="65" charset="-120"/>
              <a:ea typeface="標楷體" pitchFamily="65" charset="-120"/>
            </a:endParaRPr>
          </a:p>
          <a:p>
            <a:endParaRPr lang="en-US" altLang="zh-TW" sz="2000" dirty="0" smtClean="0">
              <a:latin typeface="標楷體" pitchFamily="65" charset="-120"/>
              <a:ea typeface="標楷體" pitchFamily="65" charset="-120"/>
            </a:endParaRPr>
          </a:p>
          <a:p>
            <a:endParaRPr lang="en-US" altLang="zh-TW" sz="2000" dirty="0" smtClean="0">
              <a:latin typeface="標楷體" pitchFamily="65" charset="-120"/>
              <a:ea typeface="標楷體" pitchFamily="65" charset="-120"/>
            </a:endParaRPr>
          </a:p>
          <a:p>
            <a:endParaRPr lang="en-US" altLang="zh-TW" sz="2000" dirty="0" smtClean="0">
              <a:latin typeface="標楷體" pitchFamily="65" charset="-120"/>
              <a:ea typeface="標楷體" pitchFamily="65" charset="-120"/>
            </a:endParaRPr>
          </a:p>
          <a:p>
            <a:endParaRPr lang="en-US" altLang="zh-TW" sz="2000" dirty="0" smtClean="0">
              <a:latin typeface="標楷體" pitchFamily="65" charset="-120"/>
              <a:ea typeface="標楷體" pitchFamily="65" charset="-120"/>
            </a:endParaRPr>
          </a:p>
          <a:p>
            <a:endParaRPr lang="zh-TW" altLang="en-US" sz="2000" dirty="0" smtClean="0">
              <a:latin typeface="標楷體" pitchFamily="65" charset="-120"/>
              <a:ea typeface="標楷體" pitchFamily="65" charset="-120"/>
            </a:endParaRPr>
          </a:p>
          <a:p>
            <a:pPr lvl="1"/>
            <a:endParaRPr lang="zh-TW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雲端主機照片</a:t>
            </a:r>
          </a:p>
        </p:txBody>
      </p:sp>
      <p:pic>
        <p:nvPicPr>
          <p:cNvPr id="26627" name="圖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9792" y="1412775"/>
            <a:ext cx="3816424" cy="5086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3850</TotalTime>
  <Words>333</Words>
  <Application>Microsoft Office PowerPoint</Application>
  <PresentationFormat>如螢幕大小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8" baseType="lpstr">
      <vt:lpstr>Office 佈景主題</vt:lpstr>
      <vt:lpstr>NEP-II 節能主軸中心-校園節能 </vt:lpstr>
      <vt:lpstr>計畫說明</vt:lpstr>
      <vt:lpstr>計畫的五項主要執行項目</vt:lpstr>
      <vt:lpstr>二、能源量測與管理</vt:lpstr>
      <vt:lpstr>四、主機雲端化之推廣計畫</vt:lpstr>
      <vt:lpstr>執行情形</vt:lpstr>
      <vt:lpstr>雲端主機照片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NEP-II 節能主軸中心-校園節能</dc:title>
  <dc:creator>tsengbj</dc:creator>
  <cp:lastModifiedBy>davis</cp:lastModifiedBy>
  <cp:revision>173</cp:revision>
  <dcterms:created xsi:type="dcterms:W3CDTF">2014-07-30T08:31:08Z</dcterms:created>
  <dcterms:modified xsi:type="dcterms:W3CDTF">2015-05-13T02:28:13Z</dcterms:modified>
</cp:coreProperties>
</file>