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6" r:id="rId2"/>
    <p:sldId id="362" r:id="rId3"/>
    <p:sldId id="364" r:id="rId4"/>
    <p:sldId id="361" r:id="rId5"/>
    <p:sldId id="275" r:id="rId6"/>
    <p:sldId id="350" r:id="rId7"/>
    <p:sldId id="351" r:id="rId8"/>
    <p:sldId id="353" r:id="rId9"/>
    <p:sldId id="357" r:id="rId10"/>
    <p:sldId id="358" r:id="rId11"/>
    <p:sldId id="397" r:id="rId12"/>
    <p:sldId id="354" r:id="rId13"/>
    <p:sldId id="352" r:id="rId14"/>
    <p:sldId id="360" r:id="rId15"/>
    <p:sldId id="365" r:id="rId16"/>
    <p:sldId id="366" r:id="rId17"/>
    <p:sldId id="367" r:id="rId18"/>
    <p:sldId id="263" r:id="rId19"/>
    <p:sldId id="265" r:id="rId20"/>
    <p:sldId id="269" r:id="rId21"/>
    <p:sldId id="385" r:id="rId22"/>
    <p:sldId id="389" r:id="rId23"/>
    <p:sldId id="393" r:id="rId24"/>
    <p:sldId id="391" r:id="rId25"/>
    <p:sldId id="392" r:id="rId26"/>
    <p:sldId id="394" r:id="rId27"/>
    <p:sldId id="386" r:id="rId28"/>
    <p:sldId id="387" r:id="rId29"/>
    <p:sldId id="368" r:id="rId30"/>
    <p:sldId id="369" r:id="rId31"/>
    <p:sldId id="370" r:id="rId32"/>
    <p:sldId id="371" r:id="rId33"/>
    <p:sldId id="372" r:id="rId34"/>
    <p:sldId id="373" r:id="rId35"/>
    <p:sldId id="374" r:id="rId36"/>
    <p:sldId id="375" r:id="rId37"/>
    <p:sldId id="376" r:id="rId38"/>
    <p:sldId id="377" r:id="rId39"/>
    <p:sldId id="378" r:id="rId40"/>
    <p:sldId id="395" r:id="rId41"/>
    <p:sldId id="396" r:id="rId42"/>
    <p:sldId id="398" r:id="rId43"/>
  </p:sldIdLst>
  <p:sldSz cx="9144000" cy="6858000" type="screen4x3"/>
  <p:notesSz cx="6797675" cy="9928225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C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6" autoAdjust="0"/>
    <p:restoredTop sz="94660"/>
  </p:normalViewPr>
  <p:slideViewPr>
    <p:cSldViewPr>
      <p:cViewPr varScale="1">
        <p:scale>
          <a:sx n="87" d="100"/>
          <a:sy n="8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2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4D073D-74CA-451C-8442-9F96FEA9D4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8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5B0D06-D203-47E6-AA0B-0D2C69BD9EB2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dirty="0" smtClean="0"/>
          </a:p>
        </p:txBody>
      </p:sp>
      <p:sp>
        <p:nvSpPr>
          <p:cNvPr id="5325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/>
            <a:fld id="{4D8C33DB-9166-483C-B376-B258CB1F59D5}" type="slidenum">
              <a:rPr lang="en-US" altLang="zh-TW" smtClean="0">
                <a:latin typeface="Arial" charset="0"/>
                <a:ea typeface="新細明體" pitchFamily="18" charset="-120"/>
              </a:rPr>
              <a:pPr eaLnBrk="1" hangingPunct="1"/>
              <a:t>4</a:t>
            </a:fld>
            <a:endParaRPr lang="en-US" altLang="zh-TW" smtClean="0"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D073D-74CA-451C-8442-9F96FEA9D4D9}" type="slidenum">
              <a:rPr lang="en-US" altLang="zh-TW" smtClean="0"/>
              <a:pPr/>
              <a:t>15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31022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BBBBE-516D-4060-8ECB-AB65A264E5E3}" type="slidenum">
              <a:rPr lang="zh-TW" altLang="en-US" smtClean="0"/>
              <a:t>33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1319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E0F2-BCFA-44F7-A4CA-1B440D39D7F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0BE8-6350-48D8-AC5F-B84C44D7E9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3CA1-A8E6-456B-B221-81CCDAA75D7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F731-1196-486C-8FA9-C93B6AE8B69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DCC3-50A9-4CDE-BCD0-CADE474CF23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A797-A21F-4C3C-94A9-2C2D86FAA49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237-D059-4902-B81C-2B16B6D1055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youtub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/>
          <a:lstStyle/>
          <a:p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104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年度第一次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dirty="0" smtClean="0">
                <a:latin typeface="標楷體" pitchFamily="65" charset="-120"/>
                <a:ea typeface="標楷體" pitchFamily="65" charset="-120"/>
              </a:rPr>
            </a:b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台北區網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臺大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網管會議</a:t>
            </a:r>
            <a:endParaRPr lang="zh-TW" altLang="zh-TW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67-C53E-4420-90D1-CD3132E9144C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H="1">
            <a:off x="3851275" y="3716338"/>
            <a:ext cx="496887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714353" y="4437112"/>
            <a:ext cx="5105400" cy="1752600"/>
          </a:xfrm>
          <a:prstGeom prst="rect">
            <a:avLst/>
          </a:prstGeom>
        </p:spPr>
        <p:txBody>
          <a:bodyPr vert="horz" rtlCol="0">
            <a:normAutofit fontScale="92500" lnSpcReduction="200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TW" altLang="en-US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臺灣大學計資中心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TW" altLang="en-US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游子興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en-US" altLang="zh-TW" dirty="0" smtClean="0">
                <a:solidFill>
                  <a:schemeClr val="tx1"/>
                </a:solidFill>
              </a:rPr>
              <a:t>davisyou@ntu.edu.tw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en-US" altLang="zh-TW" dirty="0" smtClean="0">
                <a:solidFill>
                  <a:schemeClr val="tx1"/>
                </a:solidFill>
              </a:rPr>
              <a:t>3366-5008</a:t>
            </a:r>
            <a:endParaRPr lang="zh-TW" altLang="zh-TW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GGC</a:t>
            </a:r>
            <a:r>
              <a:rPr lang="zh-TW" altLang="en-US" dirty="0" smtClean="0"/>
              <a:t> 運作</a:t>
            </a:r>
            <a:r>
              <a:rPr lang="zh-TW" altLang="en-US" dirty="0"/>
              <a:t>機制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</a:t>
            </a:fld>
            <a:endParaRPr lang="en-US" altLang="zh-TW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114" y="1600200"/>
            <a:ext cx="7093771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86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GGC </a:t>
            </a:r>
            <a:r>
              <a:rPr lang="zh-TW" altLang="en-US" dirty="0" smtClean="0"/>
              <a:t>連線說明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hlinkClick r:id="rId2"/>
              </a:rPr>
              <a:t>www.youtube.com</a:t>
            </a:r>
            <a:r>
              <a:rPr lang="en-US" altLang="zh-TW" dirty="0" smtClean="0"/>
              <a:t> </a:t>
            </a:r>
            <a:r>
              <a:rPr lang="zh-TW" altLang="en-US" dirty="0" smtClean="0"/>
              <a:t>首頁 </a:t>
            </a:r>
            <a:r>
              <a:rPr lang="en-US" altLang="zh-TW" dirty="0" smtClean="0"/>
              <a:t>IP</a:t>
            </a:r>
            <a:r>
              <a:rPr lang="zh-TW" altLang="en-US" dirty="0" smtClean="0"/>
              <a:t> 非 </a:t>
            </a:r>
            <a:r>
              <a:rPr lang="en-US" altLang="zh-TW" dirty="0" smtClean="0"/>
              <a:t>GGC IP</a:t>
            </a:r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r>
              <a:rPr lang="zh-TW" altLang="en-US" dirty="0" smtClean="0"/>
              <a:t>影片 </a:t>
            </a:r>
            <a:r>
              <a:rPr lang="en-US" altLang="zh-TW" dirty="0" smtClean="0"/>
              <a:t>Contents </a:t>
            </a:r>
            <a:r>
              <a:rPr lang="zh-TW" altLang="en-US" dirty="0" smtClean="0"/>
              <a:t>需使用 </a:t>
            </a:r>
            <a:r>
              <a:rPr lang="en-US" altLang="zh-TW" dirty="0" err="1" smtClean="0"/>
              <a:t>TCPView</a:t>
            </a:r>
            <a:r>
              <a:rPr lang="en-US" altLang="zh-TW" dirty="0" smtClean="0"/>
              <a:t> </a:t>
            </a:r>
            <a:r>
              <a:rPr lang="zh-TW" altLang="en-US" dirty="0" smtClean="0"/>
              <a:t>軟體觀察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11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68" y="4941168"/>
            <a:ext cx="8716128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44621"/>
            <a:ext cx="55626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圓角矩形 7"/>
          <p:cNvSpPr/>
          <p:nvPr/>
        </p:nvSpPr>
        <p:spPr>
          <a:xfrm>
            <a:off x="3635896" y="5434940"/>
            <a:ext cx="1025860" cy="2263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02078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GGC</a:t>
            </a:r>
            <a:r>
              <a:rPr lang="zh-TW" altLang="en-US" dirty="0" smtClean="0"/>
              <a:t> 流量統計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12</a:t>
            </a:fld>
            <a:endParaRPr lang="en-US" altLang="zh-TW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728173" cy="253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4149079"/>
            <a:ext cx="7776864" cy="2481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5868144" y="2852936"/>
            <a:ext cx="1584176" cy="1440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6020544" y="5517232"/>
            <a:ext cx="1584176" cy="1440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323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台大區網</a:t>
            </a:r>
            <a:r>
              <a:rPr lang="en-US" altLang="zh-TW" dirty="0" smtClean="0"/>
              <a:t>&lt;-&gt;</a:t>
            </a:r>
            <a:r>
              <a:rPr lang="zh-TW" altLang="en-US" dirty="0" smtClean="0"/>
              <a:t>教育部 </a:t>
            </a:r>
            <a:r>
              <a:rPr lang="en-US" altLang="zh-TW" dirty="0" smtClean="0"/>
              <a:t>(ipv4)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13</a:t>
            </a:fld>
            <a:endParaRPr lang="en-US" altLang="zh-TW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15792"/>
            <a:ext cx="4903986" cy="497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圓角矩形 2"/>
          <p:cNvSpPr/>
          <p:nvPr/>
        </p:nvSpPr>
        <p:spPr>
          <a:xfrm>
            <a:off x="4860032" y="4509120"/>
            <a:ext cx="158417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4859739" y="414908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</a:rPr>
              <a:t>壅塞稍有改善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7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台大區網</a:t>
            </a:r>
            <a:r>
              <a:rPr lang="en-US" altLang="zh-TW" dirty="0"/>
              <a:t>&lt;-&gt;</a:t>
            </a:r>
            <a:r>
              <a:rPr lang="zh-TW" altLang="en-US" dirty="0" smtClean="0"/>
              <a:t>教育部 </a:t>
            </a:r>
            <a:r>
              <a:rPr lang="en-US" altLang="zh-TW" dirty="0" smtClean="0"/>
              <a:t>(ipv6)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14</a:t>
            </a:fld>
            <a:endParaRPr lang="en-US" altLang="zh-TW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87" y="2581275"/>
            <a:ext cx="5381625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圓角矩形 4"/>
          <p:cNvSpPr/>
          <p:nvPr/>
        </p:nvSpPr>
        <p:spPr>
          <a:xfrm>
            <a:off x="5004048" y="3573016"/>
            <a:ext cx="2088232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5148064" y="314096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</a:rPr>
              <a:t>頻寬</a:t>
            </a:r>
            <a:r>
              <a:rPr lang="zh-TW" altLang="en-US" dirty="0" smtClean="0">
                <a:solidFill>
                  <a:srgbClr val="FF0000"/>
                </a:solidFill>
              </a:rPr>
              <a:t>大幅下降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198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連線單位</a:t>
            </a:r>
            <a:r>
              <a:rPr lang="zh-TW" altLang="en-US" dirty="0" smtClean="0"/>
              <a:t> </a:t>
            </a:r>
            <a:r>
              <a:rPr lang="en-US" altLang="zh-TW" dirty="0"/>
              <a:t>MRTG Ping</a:t>
            </a:r>
            <a:r>
              <a:rPr lang="zh-TW" altLang="en-US" dirty="0"/>
              <a:t>品質</a:t>
            </a:r>
            <a:r>
              <a:rPr lang="zh-TW" altLang="en-US" dirty="0" smtClean="0"/>
              <a:t>監控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/>
              <a:t>緣起</a:t>
            </a:r>
            <a:r>
              <a:rPr lang="en-US" altLang="zh-TW" sz="2800" dirty="0" smtClean="0"/>
              <a:t>: 2014/10/24 </a:t>
            </a:r>
            <a:r>
              <a:rPr lang="zh-TW" altLang="en-US" sz="2800" dirty="0" smtClean="0"/>
              <a:t>區網與台北市</a:t>
            </a:r>
            <a:r>
              <a:rPr lang="zh-TW" altLang="en-US" sz="2800" dirty="0"/>
              <a:t>網</a:t>
            </a:r>
            <a:r>
              <a:rPr lang="zh-TW" altLang="en-US" sz="2800" dirty="0" smtClean="0"/>
              <a:t>連線異常</a:t>
            </a:r>
            <a:endParaRPr lang="en-US" altLang="zh-TW" sz="2800" dirty="0" smtClean="0"/>
          </a:p>
          <a:p>
            <a:pPr lvl="1"/>
            <a:r>
              <a:rPr lang="en-US" altLang="zh-TW" sz="2400" dirty="0" smtClean="0"/>
              <a:t> ping packet lost </a:t>
            </a:r>
            <a:r>
              <a:rPr lang="zh-TW" altLang="en-US" sz="2400" dirty="0"/>
              <a:t>很</a:t>
            </a:r>
            <a:r>
              <a:rPr lang="zh-TW" altLang="en-US" sz="2400" dirty="0" smtClean="0"/>
              <a:t>高，但雙方介面皆無 </a:t>
            </a:r>
            <a:r>
              <a:rPr lang="en-US" altLang="zh-TW" sz="2400" dirty="0" smtClean="0"/>
              <a:t> CRC error</a:t>
            </a:r>
          </a:p>
          <a:p>
            <a:r>
              <a:rPr lang="en-US" altLang="zh-TW" sz="2800" dirty="0" smtClean="0"/>
              <a:t>CRC error </a:t>
            </a:r>
            <a:r>
              <a:rPr lang="zh-TW" altLang="en-US" sz="2800" dirty="0" smtClean="0"/>
              <a:t>之盲點</a:t>
            </a:r>
            <a:endParaRPr lang="en-US" altLang="zh-TW" sz="2800" dirty="0" smtClean="0"/>
          </a:p>
          <a:p>
            <a:pPr lvl="1"/>
            <a:r>
              <a:rPr lang="zh-TW" altLang="en-US" sz="2400" dirty="0" smtClean="0"/>
              <a:t>僅能顯示於點對點直接相連的兩個介面</a:t>
            </a:r>
            <a:endParaRPr lang="en-US" altLang="zh-TW" sz="2400" dirty="0" smtClean="0"/>
          </a:p>
          <a:p>
            <a:pPr lvl="1"/>
            <a:r>
              <a:rPr lang="zh-TW" altLang="en-US" sz="2400" dirty="0"/>
              <a:t>電路</a:t>
            </a:r>
            <a:r>
              <a:rPr lang="zh-TW" altLang="en-US" sz="2400" dirty="0" smtClean="0"/>
              <a:t>租用非</a:t>
            </a:r>
            <a:r>
              <a:rPr lang="zh-TW" altLang="en-US" sz="2400" dirty="0"/>
              <a:t>直接</a:t>
            </a:r>
            <a:r>
              <a:rPr lang="zh-TW" altLang="en-US" sz="2400" dirty="0" smtClean="0"/>
              <a:t>相連，無法明確顯示</a:t>
            </a:r>
            <a:r>
              <a:rPr lang="en-US" altLang="zh-TW" sz="2400" dirty="0" smtClean="0"/>
              <a:t>CRC error</a:t>
            </a:r>
          </a:p>
          <a:p>
            <a:pPr lvl="1"/>
            <a:r>
              <a:rPr lang="zh-TW" altLang="en-US" sz="2400" dirty="0" smtClean="0"/>
              <a:t>仍有賴 </a:t>
            </a:r>
            <a:r>
              <a:rPr lang="en-US" altLang="zh-TW" sz="2400" dirty="0" smtClean="0"/>
              <a:t>Ping </a:t>
            </a:r>
            <a:r>
              <a:rPr lang="zh-TW" altLang="en-US" sz="2400" dirty="0" smtClean="0"/>
              <a:t>及 </a:t>
            </a:r>
            <a:r>
              <a:rPr lang="en-US" altLang="zh-TW" sz="2400" dirty="0" smtClean="0"/>
              <a:t>Packet </a:t>
            </a:r>
            <a:r>
              <a:rPr lang="en-US" altLang="zh-TW" sz="2400" dirty="0"/>
              <a:t>Lost</a:t>
            </a:r>
            <a:r>
              <a:rPr lang="en-US" altLang="zh-TW" sz="2400" dirty="0" smtClean="0"/>
              <a:t>% </a:t>
            </a:r>
            <a:r>
              <a:rPr lang="zh-TW" altLang="en-US" sz="2400" dirty="0" smtClean="0"/>
              <a:t>偵測電路異常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15</a:t>
            </a:fld>
            <a:endParaRPr lang="en-US" altLang="zh-TW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248" y="4371711"/>
            <a:ext cx="3692816" cy="236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5192608" y="4437112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每五鐘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ping 10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次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Packet 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Lost Rate %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632" y="5520406"/>
            <a:ext cx="3684432" cy="122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28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連線單位</a:t>
            </a:r>
            <a:r>
              <a:rPr lang="en-US" altLang="zh-TW" dirty="0"/>
              <a:t>MRTG Ping</a:t>
            </a:r>
            <a:r>
              <a:rPr lang="zh-TW" altLang="en-US" dirty="0"/>
              <a:t>品質監控 </a:t>
            </a:r>
            <a:r>
              <a:rPr lang="en-US" altLang="zh-TW" dirty="0" smtClean="0"/>
              <a:t>Cont.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16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5082922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915" y="5229200"/>
            <a:ext cx="48863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532" y="2132856"/>
            <a:ext cx="4841718" cy="1591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17032"/>
            <a:ext cx="48482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339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連線</a:t>
            </a:r>
            <a:r>
              <a:rPr lang="zh-TW" altLang="en-US" dirty="0" smtClean="0"/>
              <a:t>單位</a:t>
            </a:r>
            <a:r>
              <a:rPr lang="en-US" altLang="zh-TW" dirty="0" smtClean="0"/>
              <a:t>MRTG </a:t>
            </a:r>
            <a:r>
              <a:rPr lang="en-US" altLang="zh-TW" dirty="0"/>
              <a:t>Ping</a:t>
            </a:r>
            <a:r>
              <a:rPr lang="zh-TW" altLang="en-US" dirty="0"/>
              <a:t>品質</a:t>
            </a:r>
            <a:r>
              <a:rPr lang="zh-TW" altLang="en-US" dirty="0" smtClean="0"/>
              <a:t>監控 </a:t>
            </a:r>
            <a:r>
              <a:rPr lang="en-US" altLang="zh-TW" dirty="0" smtClean="0"/>
              <a:t>Cont.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/>
              <a:t>法鼓人文社會學院遭受 </a:t>
            </a:r>
            <a:r>
              <a:rPr lang="en-US" altLang="zh-TW" sz="2800" dirty="0" smtClean="0"/>
              <a:t>SNMP flooding </a:t>
            </a:r>
            <a:r>
              <a:rPr lang="zh-TW" altLang="en-US" sz="2800" dirty="0" smtClean="0"/>
              <a:t>攻擊時流量圖</a:t>
            </a:r>
            <a:endParaRPr lang="en-US" altLang="zh-TW" sz="2800" dirty="0" smtClean="0"/>
          </a:p>
          <a:p>
            <a:pPr lvl="2"/>
            <a:endParaRPr lang="en-US" altLang="zh-TW" sz="2000" dirty="0" smtClean="0"/>
          </a:p>
          <a:p>
            <a:pPr lvl="1"/>
            <a:endParaRPr lang="en-US" altLang="zh-TW" sz="2400" dirty="0" smtClean="0"/>
          </a:p>
          <a:p>
            <a:pPr lvl="1"/>
            <a:endParaRPr lang="en-US" altLang="zh-TW" sz="2400" dirty="0" smtClean="0"/>
          </a:p>
          <a:p>
            <a:pPr lvl="1"/>
            <a:endParaRPr lang="en-US" altLang="zh-TW" sz="2400" dirty="0"/>
          </a:p>
          <a:p>
            <a:r>
              <a:rPr lang="zh-TW" altLang="en-US" sz="2800" dirty="0" smtClean="0"/>
              <a:t>攻擊前後 </a:t>
            </a:r>
            <a:r>
              <a:rPr lang="en-US" altLang="zh-TW" sz="2800" dirty="0" smtClean="0"/>
              <a:t>ping packet lost % </a:t>
            </a:r>
            <a:r>
              <a:rPr lang="zh-TW" altLang="en-US" sz="2800" dirty="0" smtClean="0"/>
              <a:t>比較</a:t>
            </a:r>
            <a:endParaRPr lang="en-US" altLang="zh-TW" sz="2800" dirty="0" smtClean="0"/>
          </a:p>
          <a:p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17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373" y="2132856"/>
            <a:ext cx="4235851" cy="1998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66460"/>
            <a:ext cx="3888432" cy="197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207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ACL </a:t>
            </a:r>
            <a:r>
              <a:rPr lang="zh-TW" altLang="en-US" dirty="0" smtClean="0"/>
              <a:t>阻擋攻擊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TW" altLang="en-US" dirty="0" smtClean="0"/>
              <a:t>設定 </a:t>
            </a:r>
            <a:r>
              <a:rPr lang="en-US" altLang="zh-TW" dirty="0" smtClean="0"/>
              <a:t>ACL </a:t>
            </a:r>
            <a:r>
              <a:rPr lang="zh-TW" altLang="en-US" dirty="0" smtClean="0"/>
              <a:t>阻擋由外部攻擊之 </a:t>
            </a:r>
            <a:r>
              <a:rPr lang="en-US" altLang="zh-TW" dirty="0" smtClean="0"/>
              <a:t>UDP port 161 (</a:t>
            </a:r>
            <a:r>
              <a:rPr lang="en-US" altLang="zh-TW" dirty="0" err="1" smtClean="0"/>
              <a:t>snmp</a:t>
            </a:r>
            <a:r>
              <a:rPr lang="en-US" altLang="zh-TW" dirty="0" smtClean="0"/>
              <a:t>) </a:t>
            </a:r>
            <a:r>
              <a:rPr lang="zh-TW" altLang="en-US" dirty="0" smtClean="0"/>
              <a:t>封包</a:t>
            </a:r>
            <a:r>
              <a:rPr lang="en-US" altLang="zh-TW" dirty="0" smtClean="0"/>
              <a:t> </a:t>
            </a:r>
          </a:p>
          <a:p>
            <a:pPr lvl="1"/>
            <a:r>
              <a:rPr lang="en-US" altLang="zh-TW" dirty="0" smtClean="0"/>
              <a:t>(</a:t>
            </a:r>
            <a:r>
              <a:rPr lang="en-US" altLang="zh-TW" dirty="0" err="1"/>
              <a:t>config</a:t>
            </a:r>
            <a:r>
              <a:rPr lang="en-US" altLang="zh-TW" dirty="0"/>
              <a:t>)#</a:t>
            </a:r>
            <a:r>
              <a:rPr lang="en-US" altLang="zh-TW" dirty="0" err="1"/>
              <a:t>ip</a:t>
            </a:r>
            <a:r>
              <a:rPr lang="en-US" altLang="zh-TW" dirty="0"/>
              <a:t> access-list extended </a:t>
            </a:r>
            <a:r>
              <a:rPr lang="en-US" altLang="zh-TW" dirty="0" err="1"/>
              <a:t>acl</a:t>
            </a:r>
            <a:r>
              <a:rPr lang="en-US" altLang="zh-TW" dirty="0"/>
              <a:t>-</a:t>
            </a:r>
            <a:r>
              <a:rPr lang="en-US" altLang="zh-TW" dirty="0" err="1"/>
              <a:t>snmp</a:t>
            </a:r>
            <a:r>
              <a:rPr lang="en-US" altLang="zh-TW" dirty="0"/>
              <a:t>-drop</a:t>
            </a:r>
          </a:p>
          <a:p>
            <a:pPr lvl="1"/>
            <a:r>
              <a:rPr lang="en-US" altLang="zh-TW" dirty="0" smtClean="0"/>
              <a:t>(</a:t>
            </a:r>
            <a:r>
              <a:rPr lang="en-US" altLang="zh-TW" dirty="0" err="1"/>
              <a:t>config-ext-nacl</a:t>
            </a:r>
            <a:r>
              <a:rPr lang="en-US" altLang="zh-TW" dirty="0"/>
              <a:t>)#deny </a:t>
            </a:r>
            <a:r>
              <a:rPr lang="en-US" altLang="zh-TW" dirty="0" err="1"/>
              <a:t>udp</a:t>
            </a:r>
            <a:r>
              <a:rPr lang="en-US" altLang="zh-TW" dirty="0"/>
              <a:t> any </a:t>
            </a:r>
            <a:r>
              <a:rPr lang="en-US" altLang="zh-TW" dirty="0" err="1"/>
              <a:t>any</a:t>
            </a:r>
            <a:r>
              <a:rPr lang="en-US" altLang="zh-TW" dirty="0"/>
              <a:t> </a:t>
            </a:r>
            <a:r>
              <a:rPr lang="en-US" altLang="zh-TW" dirty="0" err="1"/>
              <a:t>eq</a:t>
            </a:r>
            <a:r>
              <a:rPr lang="en-US" altLang="zh-TW" dirty="0"/>
              <a:t> 161</a:t>
            </a:r>
          </a:p>
          <a:p>
            <a:pPr lvl="1"/>
            <a:r>
              <a:rPr lang="en-US" altLang="zh-TW" dirty="0" smtClean="0"/>
              <a:t>(</a:t>
            </a:r>
            <a:r>
              <a:rPr lang="en-US" altLang="zh-TW" dirty="0" err="1"/>
              <a:t>config-ext-nacl</a:t>
            </a:r>
            <a:r>
              <a:rPr lang="en-US" altLang="zh-TW" dirty="0"/>
              <a:t>)#permit </a:t>
            </a:r>
            <a:r>
              <a:rPr lang="en-US" altLang="zh-TW" dirty="0" err="1"/>
              <a:t>ip</a:t>
            </a:r>
            <a:r>
              <a:rPr lang="en-US" altLang="zh-TW" dirty="0"/>
              <a:t> any </a:t>
            </a:r>
            <a:r>
              <a:rPr lang="en-US" altLang="zh-TW" dirty="0" err="1"/>
              <a:t>any</a:t>
            </a:r>
            <a:endParaRPr lang="en-US" altLang="zh-TW" dirty="0"/>
          </a:p>
          <a:p>
            <a:pPr lvl="1"/>
            <a:endParaRPr lang="en-US" altLang="zh-TW" dirty="0"/>
          </a:p>
          <a:p>
            <a:pPr lvl="1"/>
            <a:r>
              <a:rPr lang="en-US" altLang="zh-TW" dirty="0" smtClean="0"/>
              <a:t>(</a:t>
            </a:r>
            <a:r>
              <a:rPr lang="en-US" altLang="zh-TW" dirty="0" err="1"/>
              <a:t>config</a:t>
            </a:r>
            <a:r>
              <a:rPr lang="en-US" altLang="zh-TW" dirty="0"/>
              <a:t>)#</a:t>
            </a:r>
            <a:r>
              <a:rPr lang="en-US" altLang="zh-TW" dirty="0" err="1"/>
              <a:t>int</a:t>
            </a:r>
            <a:r>
              <a:rPr lang="en-US" altLang="zh-TW" dirty="0"/>
              <a:t> </a:t>
            </a:r>
            <a:r>
              <a:rPr lang="en-US" altLang="zh-TW" dirty="0" err="1"/>
              <a:t>vlan</a:t>
            </a:r>
            <a:r>
              <a:rPr lang="en-US" altLang="zh-TW" dirty="0"/>
              <a:t> 318</a:t>
            </a:r>
          </a:p>
          <a:p>
            <a:pPr lvl="1"/>
            <a:r>
              <a:rPr lang="en-US" altLang="zh-TW" dirty="0" smtClean="0"/>
              <a:t>(</a:t>
            </a:r>
            <a:r>
              <a:rPr lang="en-US" altLang="zh-TW" dirty="0" err="1"/>
              <a:t>config</a:t>
            </a:r>
            <a:r>
              <a:rPr lang="en-US" altLang="zh-TW" dirty="0"/>
              <a:t>-if)#</a:t>
            </a:r>
            <a:r>
              <a:rPr lang="en-US" altLang="zh-TW" dirty="0" err="1"/>
              <a:t>ip</a:t>
            </a:r>
            <a:r>
              <a:rPr lang="en-US" altLang="zh-TW" dirty="0"/>
              <a:t> access-group </a:t>
            </a:r>
            <a:r>
              <a:rPr lang="en-US" altLang="zh-TW" dirty="0" err="1"/>
              <a:t>acl</a:t>
            </a:r>
            <a:r>
              <a:rPr lang="en-US" altLang="zh-TW" dirty="0"/>
              <a:t>-</a:t>
            </a:r>
            <a:r>
              <a:rPr lang="en-US" altLang="zh-TW" dirty="0" err="1"/>
              <a:t>snmp</a:t>
            </a:r>
            <a:r>
              <a:rPr lang="en-US" altLang="zh-TW" dirty="0"/>
              <a:t>-drop out</a:t>
            </a:r>
          </a:p>
          <a:p>
            <a:pPr lvl="1"/>
            <a:endParaRPr lang="en-US" altLang="zh-TW" dirty="0"/>
          </a:p>
          <a:p>
            <a:pPr lvl="1"/>
            <a:r>
              <a:rPr lang="en-US" altLang="zh-TW" dirty="0" smtClean="0"/>
              <a:t>#</a:t>
            </a:r>
            <a:r>
              <a:rPr lang="en-US" altLang="zh-TW" dirty="0"/>
              <a:t>sh </a:t>
            </a:r>
            <a:r>
              <a:rPr lang="en-US" altLang="zh-TW" dirty="0" err="1"/>
              <a:t>ip</a:t>
            </a:r>
            <a:r>
              <a:rPr lang="en-US" altLang="zh-TW" dirty="0"/>
              <a:t> access-lists </a:t>
            </a:r>
            <a:r>
              <a:rPr lang="en-US" altLang="zh-TW" dirty="0" err="1"/>
              <a:t>acl</a:t>
            </a:r>
            <a:r>
              <a:rPr lang="en-US" altLang="zh-TW" dirty="0"/>
              <a:t>-</a:t>
            </a:r>
            <a:r>
              <a:rPr lang="en-US" altLang="zh-TW" dirty="0" err="1"/>
              <a:t>snmp</a:t>
            </a:r>
            <a:r>
              <a:rPr lang="en-US" altLang="zh-TW" dirty="0"/>
              <a:t>-drop</a:t>
            </a:r>
          </a:p>
          <a:p>
            <a:pPr lvl="1"/>
            <a:r>
              <a:rPr lang="en-US" altLang="zh-TW" dirty="0"/>
              <a:t>Extended IP access list </a:t>
            </a:r>
            <a:r>
              <a:rPr lang="en-US" altLang="zh-TW" dirty="0" err="1"/>
              <a:t>acl</a:t>
            </a:r>
            <a:r>
              <a:rPr lang="en-US" altLang="zh-TW" dirty="0"/>
              <a:t>-</a:t>
            </a:r>
            <a:r>
              <a:rPr lang="en-US" altLang="zh-TW" dirty="0" err="1"/>
              <a:t>snmp</a:t>
            </a:r>
            <a:r>
              <a:rPr lang="en-US" altLang="zh-TW" dirty="0"/>
              <a:t>-drop</a:t>
            </a:r>
          </a:p>
          <a:p>
            <a:pPr lvl="1"/>
            <a:r>
              <a:rPr lang="en-US" altLang="zh-TW" dirty="0"/>
              <a:t>    10 deny </a:t>
            </a:r>
            <a:r>
              <a:rPr lang="en-US" altLang="zh-TW" dirty="0" err="1"/>
              <a:t>udp</a:t>
            </a:r>
            <a:r>
              <a:rPr lang="en-US" altLang="zh-TW" dirty="0"/>
              <a:t> any </a:t>
            </a:r>
            <a:r>
              <a:rPr lang="en-US" altLang="zh-TW" dirty="0" err="1"/>
              <a:t>any</a:t>
            </a:r>
            <a:r>
              <a:rPr lang="en-US" altLang="zh-TW" dirty="0"/>
              <a:t> </a:t>
            </a:r>
            <a:r>
              <a:rPr lang="en-US" altLang="zh-TW" dirty="0" err="1"/>
              <a:t>eq</a:t>
            </a:r>
            <a:r>
              <a:rPr lang="en-US" altLang="zh-TW" dirty="0"/>
              <a:t> </a:t>
            </a:r>
            <a:r>
              <a:rPr lang="en-US" altLang="zh-TW" dirty="0" err="1"/>
              <a:t>snmp</a:t>
            </a:r>
            <a:r>
              <a:rPr lang="en-US" altLang="zh-TW" dirty="0"/>
              <a:t> (123437 matches)</a:t>
            </a:r>
          </a:p>
          <a:p>
            <a:pPr lvl="1"/>
            <a:r>
              <a:rPr lang="en-US" altLang="zh-TW" dirty="0"/>
              <a:t>    20 permit </a:t>
            </a:r>
            <a:r>
              <a:rPr lang="en-US" altLang="zh-TW" dirty="0" err="1"/>
              <a:t>ip</a:t>
            </a:r>
            <a:r>
              <a:rPr lang="en-US" altLang="zh-TW" dirty="0"/>
              <a:t> any </a:t>
            </a:r>
            <a:r>
              <a:rPr lang="en-US" altLang="zh-TW" dirty="0" err="1"/>
              <a:t>any</a:t>
            </a:r>
            <a:r>
              <a:rPr lang="en-US" altLang="zh-TW" dirty="0"/>
              <a:t> (44 matches)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5651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ACL Log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19</a:t>
            </a:fld>
            <a:endParaRPr lang="en-US" altLang="zh-TW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17663"/>
            <a:ext cx="8229600" cy="225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435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會議議程</a:t>
            </a: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00496"/>
              </p:ext>
            </p:extLst>
          </p:nvPr>
        </p:nvGraphicFramePr>
        <p:xfrm>
          <a:off x="1403648" y="1844824"/>
          <a:ext cx="6572007" cy="30664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/>
                <a:gridCol w="1944216"/>
                <a:gridCol w="2899599"/>
              </a:tblGrid>
              <a:tr h="330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dirty="0">
                          <a:effectLst/>
                        </a:rPr>
                        <a:t>項目</a:t>
                      </a:r>
                      <a:r>
                        <a:rPr lang="zh-TW" sz="1400" dirty="0">
                          <a:effectLst/>
                        </a:rPr>
                        <a:t> 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600">
                          <a:effectLst/>
                        </a:rPr>
                        <a:t>主持人／報告人</a:t>
                      </a:r>
                      <a:endParaRPr lang="zh-TW" sz="14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zh-TW" sz="1600" dirty="0">
                          <a:effectLst/>
                        </a:rPr>
                        <a:t>報</a:t>
                      </a:r>
                      <a:r>
                        <a:rPr lang="en-US" sz="1600" dirty="0">
                          <a:effectLst/>
                        </a:rPr>
                        <a:t>   </a:t>
                      </a:r>
                      <a:r>
                        <a:rPr lang="zh-TW" sz="1600" dirty="0">
                          <a:effectLst/>
                        </a:rPr>
                        <a:t>告</a:t>
                      </a:r>
                      <a:r>
                        <a:rPr lang="en-US" sz="1600" dirty="0">
                          <a:effectLst/>
                        </a:rPr>
                        <a:t>   </a:t>
                      </a:r>
                      <a:r>
                        <a:rPr lang="zh-TW" sz="1600" dirty="0">
                          <a:effectLst/>
                        </a:rPr>
                        <a:t>內</a:t>
                      </a:r>
                      <a:r>
                        <a:rPr lang="en-US" sz="1600" dirty="0">
                          <a:effectLst/>
                        </a:rPr>
                        <a:t>   </a:t>
                      </a:r>
                      <a:r>
                        <a:rPr lang="zh-TW" sz="1600" dirty="0">
                          <a:effectLst/>
                        </a:rPr>
                        <a:t>容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330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dirty="0">
                          <a:effectLst/>
                        </a:rPr>
                        <a:t>主席報告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600" dirty="0">
                          <a:effectLst/>
                        </a:rPr>
                        <a:t>林組長宗男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zh-TW" sz="14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33018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>
                          <a:effectLst/>
                        </a:rPr>
                        <a:t>業務報告</a:t>
                      </a:r>
                      <a:endParaRPr lang="zh-TW" sz="14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600" dirty="0" smtClean="0">
                          <a:effectLst/>
                        </a:rPr>
                        <a:t>游子興</a:t>
                      </a:r>
                      <a:endParaRPr lang="en-US" altLang="zh-TW" sz="16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zh-TW" sz="1600" dirty="0" smtClean="0">
                          <a:effectLst/>
                        </a:rPr>
                        <a:t>游忠憲</a:t>
                      </a:r>
                      <a:endParaRPr lang="zh-TW" alt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600" dirty="0">
                          <a:effectLst/>
                        </a:rPr>
                        <a:t>區網管理營運業務</a:t>
                      </a:r>
                      <a:r>
                        <a:rPr lang="zh-TW" sz="1600" dirty="0" smtClean="0">
                          <a:effectLst/>
                        </a:rPr>
                        <a:t>報告</a:t>
                      </a:r>
                      <a:endParaRPr lang="en-US" altLang="zh-TW" sz="16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1600" dirty="0" smtClean="0">
                          <a:effectLst/>
                          <a:latin typeface="新細明體"/>
                          <a:cs typeface="新細明體"/>
                        </a:rPr>
                        <a:t>資安業務說明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33018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dirty="0" smtClean="0">
                          <a:effectLst/>
                        </a:rPr>
                        <a:t>李美雯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1600" dirty="0" smtClean="0">
                          <a:effectLst/>
                        </a:rPr>
                        <a:t>資安 </a:t>
                      </a:r>
                      <a:r>
                        <a:rPr lang="en-US" altLang="zh-TW" sz="1600" dirty="0" smtClean="0">
                          <a:effectLst/>
                        </a:rPr>
                        <a:t>Case Study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1258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dirty="0">
                          <a:effectLst/>
                        </a:rPr>
                        <a:t>經驗分享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zh-TW" sz="1600" dirty="0" smtClean="0">
                          <a:effectLst/>
                        </a:rPr>
                        <a:t>游子興</a:t>
                      </a:r>
                      <a:endParaRPr lang="en-US" altLang="zh-TW" sz="16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1600" dirty="0" smtClean="0">
                          <a:effectLst/>
                        </a:rPr>
                        <a:t>陳牧寬</a:t>
                      </a:r>
                      <a:r>
                        <a:rPr lang="en-US" altLang="zh-TW" sz="1600" dirty="0" smtClean="0">
                          <a:effectLst/>
                        </a:rPr>
                        <a:t>(</a:t>
                      </a:r>
                      <a:r>
                        <a:rPr lang="zh-TW" altLang="en-US" sz="1600" dirty="0" smtClean="0">
                          <a:effectLst/>
                        </a:rPr>
                        <a:t>國立臺灣藝術大學</a:t>
                      </a:r>
                      <a:r>
                        <a:rPr lang="en-US" altLang="zh-TW" sz="1600" dirty="0" smtClean="0">
                          <a:effectLst/>
                        </a:rPr>
                        <a:t>)</a:t>
                      </a:r>
                      <a:endParaRPr lang="zh-TW" sz="1600" dirty="0">
                        <a:effectLst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>
                          <a:effectLst/>
                        </a:rPr>
                        <a:t>1.</a:t>
                      </a:r>
                      <a:r>
                        <a:rPr lang="zh-TW" altLang="en-US" sz="1600" dirty="0" smtClean="0">
                          <a:effectLst/>
                        </a:rPr>
                        <a:t>校園節能雲端虛擬化計畫說明</a:t>
                      </a:r>
                      <a:endParaRPr lang="zh-TW" altLang="zh-TW" sz="1600" dirty="0" smtClean="0">
                        <a:effectLst/>
                      </a:endParaRPr>
                    </a:p>
                    <a:p>
                      <a:pPr marL="228600" indent="-228600">
                        <a:spcAft>
                          <a:spcPts val="0"/>
                        </a:spcAft>
                      </a:pPr>
                      <a:r>
                        <a:rPr lang="en-US" altLang="zh-TW" sz="1600" dirty="0" smtClean="0">
                          <a:effectLst/>
                        </a:rPr>
                        <a:t>2.</a:t>
                      </a:r>
                      <a:r>
                        <a:rPr lang="zh-TW" altLang="en-US" sz="1600" dirty="0" smtClean="0">
                          <a:effectLst/>
                        </a:rPr>
                        <a:t>網路老是被學生抱怨</a:t>
                      </a:r>
                      <a:r>
                        <a:rPr lang="en-US" altLang="zh-TW" sz="1600" dirty="0" smtClean="0">
                          <a:effectLst/>
                        </a:rPr>
                        <a:t>~</a:t>
                      </a:r>
                      <a:r>
                        <a:rPr lang="zh-TW" altLang="en-US" sz="1600" dirty="0" smtClean="0">
                          <a:effectLst/>
                        </a:rPr>
                        <a:t>有效解決校園網路頻寬制度經驗談</a:t>
                      </a:r>
                      <a:endParaRPr lang="zh-TW" sz="16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</a:tr>
              <a:tr h="330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dirty="0">
                          <a:effectLst/>
                        </a:rPr>
                        <a:t>臨時動議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600" dirty="0">
                          <a:effectLst/>
                        </a:rPr>
                        <a:t>出列席人員</a:t>
                      </a:r>
                      <a:endParaRPr lang="zh-TW" sz="14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246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Akamai</a:t>
            </a:r>
            <a:r>
              <a:rPr lang="zh-TW" altLang="en-US" dirty="0" smtClean="0"/>
              <a:t> </a:t>
            </a:r>
            <a:r>
              <a:rPr lang="en-US" altLang="zh-TW" dirty="0" smtClean="0"/>
              <a:t>in </a:t>
            </a:r>
            <a:r>
              <a:rPr lang="en-US" altLang="zh-TW" dirty="0" err="1"/>
              <a:t>Hinet</a:t>
            </a:r>
            <a:r>
              <a:rPr lang="en-US" altLang="zh-TW" dirty="0" smtClean="0"/>
              <a:t> </a:t>
            </a:r>
            <a:r>
              <a:rPr lang="zh-TW" altLang="en-US" dirty="0" smtClean="0"/>
              <a:t>下載速度說明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zh-TW" sz="2800" dirty="0" smtClean="0"/>
              <a:t>區</a:t>
            </a:r>
            <a:r>
              <a:rPr lang="zh-TW" altLang="zh-TW" sz="2800" dirty="0"/>
              <a:t>網與</a:t>
            </a:r>
            <a:r>
              <a:rPr lang="en-US" altLang="zh-TW" sz="2800" dirty="0"/>
              <a:t> </a:t>
            </a:r>
            <a:r>
              <a:rPr lang="en-US" altLang="zh-TW" sz="2800" dirty="0" err="1"/>
              <a:t>Hinet</a:t>
            </a:r>
            <a:r>
              <a:rPr lang="en-US" altLang="zh-TW" sz="2800" dirty="0"/>
              <a:t> </a:t>
            </a:r>
            <a:r>
              <a:rPr lang="en-US" altLang="zh-TW" sz="2800" dirty="0" smtClean="0"/>
              <a:t>Peer</a:t>
            </a:r>
            <a:r>
              <a:rPr lang="zh-TW" altLang="zh-TW" sz="2800" dirty="0" smtClean="0"/>
              <a:t>線路</a:t>
            </a:r>
            <a:r>
              <a:rPr lang="en-US" altLang="zh-TW" sz="2800" dirty="0"/>
              <a:t>, </a:t>
            </a:r>
            <a:r>
              <a:rPr lang="zh-TW" altLang="zh-TW" sz="2800" dirty="0" smtClean="0"/>
              <a:t>在</a:t>
            </a:r>
            <a:r>
              <a:rPr lang="en-US" altLang="zh-TW" sz="2800" dirty="0" smtClean="0"/>
              <a:t>2014.12.11</a:t>
            </a:r>
            <a:r>
              <a:rPr lang="zh-TW" altLang="zh-TW" sz="2800" dirty="0" smtClean="0"/>
              <a:t>之前</a:t>
            </a:r>
            <a:r>
              <a:rPr lang="en-US" altLang="zh-TW" sz="2800" dirty="0"/>
              <a:t>, </a:t>
            </a:r>
            <a:r>
              <a:rPr lang="zh-TW" altLang="zh-TW" sz="2800" dirty="0" smtClean="0"/>
              <a:t>最高</a:t>
            </a:r>
            <a:r>
              <a:rPr lang="zh-TW" altLang="en-US" sz="2800" dirty="0" smtClean="0"/>
              <a:t>頻寬</a:t>
            </a:r>
            <a:r>
              <a:rPr lang="zh-TW" altLang="zh-TW" sz="2800" dirty="0" smtClean="0"/>
              <a:t>接近</a:t>
            </a:r>
            <a:r>
              <a:rPr lang="en-US" altLang="zh-TW" sz="2800" dirty="0"/>
              <a:t>1Gbps, </a:t>
            </a:r>
            <a:r>
              <a:rPr lang="zh-TW" altLang="zh-TW" sz="2800" dirty="0" smtClean="0"/>
              <a:t>但</a:t>
            </a:r>
            <a:r>
              <a:rPr lang="zh-TW" altLang="en-US" sz="2800" dirty="0" smtClean="0"/>
              <a:t>之後</a:t>
            </a:r>
            <a:r>
              <a:rPr lang="zh-TW" altLang="zh-TW" sz="2800" dirty="0" smtClean="0"/>
              <a:t>最</a:t>
            </a:r>
            <a:r>
              <a:rPr lang="zh-TW" altLang="zh-TW" sz="2800" dirty="0"/>
              <a:t>高頻寬僅剩</a:t>
            </a:r>
            <a:r>
              <a:rPr lang="en-US" altLang="zh-TW" sz="2800" dirty="0"/>
              <a:t> </a:t>
            </a:r>
            <a:r>
              <a:rPr lang="en-US" altLang="zh-TW" sz="2800" dirty="0" smtClean="0"/>
              <a:t>500Mbps</a:t>
            </a:r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20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20888"/>
            <a:ext cx="4198652" cy="4290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388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</a:t>
            </a:r>
            <a:r>
              <a:rPr lang="en-US" altLang="zh-TW" dirty="0" smtClean="0"/>
              <a:t>1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/>
              <a:t>微軟</a:t>
            </a:r>
            <a:r>
              <a:rPr lang="zh-TW" altLang="en-US" sz="2800" dirty="0"/>
              <a:t>下載 </a:t>
            </a:r>
            <a:r>
              <a:rPr lang="en-US" altLang="zh-TW" sz="2800" dirty="0"/>
              <a:t>Win7 SP1</a:t>
            </a:r>
          </a:p>
          <a:p>
            <a:pPr lvl="1"/>
            <a:r>
              <a:rPr lang="en-US" altLang="zh-TW" sz="1600" dirty="0"/>
              <a:t>http://download.microsoft.com/download/0/A/F/0AFB5316-3062-494A-AB78-7FB0D4461357/7601.17514.101119-1850_Update_Sp_Wave1-GRMSP1.1_DVD.iso </a:t>
            </a:r>
          </a:p>
          <a:p>
            <a:r>
              <a:rPr lang="zh-TW" altLang="en-US" sz="2800" dirty="0" smtClean="0"/>
              <a:t>測試環境</a:t>
            </a:r>
            <a:r>
              <a:rPr lang="en-US" altLang="zh-TW" sz="2800" dirty="0" smtClean="0"/>
              <a:t>:</a:t>
            </a:r>
          </a:p>
          <a:p>
            <a:pPr lvl="1"/>
            <a:r>
              <a:rPr lang="zh-TW" altLang="en-US" sz="2400" dirty="0" smtClean="0"/>
              <a:t>一台 </a:t>
            </a:r>
            <a:r>
              <a:rPr lang="en-US" altLang="zh-TW" sz="2400" dirty="0" smtClean="0"/>
              <a:t>VM</a:t>
            </a:r>
          </a:p>
          <a:p>
            <a:pPr lvl="2"/>
            <a:r>
              <a:rPr lang="en-US" altLang="zh-TW" sz="2000" dirty="0" smtClean="0"/>
              <a:t>IP: </a:t>
            </a:r>
            <a:r>
              <a:rPr lang="zh-TW" altLang="en-US" sz="2000" dirty="0" smtClean="0"/>
              <a:t>區網學校</a:t>
            </a:r>
            <a:endParaRPr lang="en-US" altLang="zh-TW" sz="2000" dirty="0" smtClean="0"/>
          </a:p>
          <a:p>
            <a:pPr lvl="2"/>
            <a:r>
              <a:rPr lang="en-US" altLang="zh-TW" sz="2000" dirty="0" smtClean="0"/>
              <a:t>DNS: </a:t>
            </a:r>
            <a:r>
              <a:rPr lang="zh-TW" altLang="en-US" sz="2000" dirty="0" smtClean="0"/>
              <a:t>教育部 </a:t>
            </a:r>
            <a:r>
              <a:rPr lang="en-US" altLang="zh-TW" sz="2000" dirty="0" smtClean="0"/>
              <a:t>140.111.1.20</a:t>
            </a:r>
          </a:p>
          <a:p>
            <a:pPr lvl="1"/>
            <a:r>
              <a:rPr lang="zh-TW" altLang="en-US" sz="2400" dirty="0" smtClean="0"/>
              <a:t>測試時間</a:t>
            </a:r>
            <a:r>
              <a:rPr lang="en-US" altLang="zh-TW" sz="2400" dirty="0" smtClean="0"/>
              <a:t>: 2015/5/12 AM10:30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883724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Tracert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22</a:t>
            </a:fld>
            <a:endParaRPr lang="en-US" altLang="zh-TW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6457950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428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IP</a:t>
            </a:r>
            <a:r>
              <a:rPr lang="zh-TW" altLang="en-US" dirty="0" smtClean="0"/>
              <a:t> </a:t>
            </a:r>
            <a:r>
              <a:rPr lang="zh-TW" altLang="en-US" dirty="0"/>
              <a:t>設定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23</a:t>
            </a:fld>
            <a:endParaRPr lang="en-US" altLang="zh-TW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60848"/>
            <a:ext cx="616267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207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Akamai in </a:t>
            </a:r>
            <a:r>
              <a:rPr lang="zh-TW" altLang="en-US" dirty="0" smtClean="0"/>
              <a:t>教育部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24</a:t>
            </a:fld>
            <a:endParaRPr lang="en-US" altLang="zh-TW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76277"/>
            <a:ext cx="8229600" cy="396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133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Akamai in </a:t>
            </a:r>
            <a:r>
              <a:rPr lang="en-US" altLang="zh-TW" dirty="0" err="1"/>
              <a:t>Hinet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25</a:t>
            </a:fld>
            <a:endParaRPr lang="en-US" altLang="zh-TW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299"/>
            <a:ext cx="8229600" cy="405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714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</a:t>
            </a:r>
            <a:r>
              <a:rPr lang="en-US" altLang="zh-TW" dirty="0"/>
              <a:t>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/>
              <a:t>測試微軟下載 </a:t>
            </a:r>
            <a:r>
              <a:rPr lang="en-US" altLang="zh-TW" sz="2800" dirty="0"/>
              <a:t>Win7 SP1</a:t>
            </a:r>
          </a:p>
          <a:p>
            <a:r>
              <a:rPr lang="zh-TW" altLang="en-US" sz="2800" dirty="0" smtClean="0"/>
              <a:t>測試說明</a:t>
            </a:r>
            <a:r>
              <a:rPr lang="en-US" altLang="zh-TW" sz="2800" dirty="0" smtClean="0"/>
              <a:t>:</a:t>
            </a:r>
          </a:p>
          <a:p>
            <a:pPr lvl="1"/>
            <a:r>
              <a:rPr lang="zh-TW" altLang="en-US" sz="2400" dirty="0" smtClean="0"/>
              <a:t>使用</a:t>
            </a:r>
            <a:r>
              <a:rPr lang="zh-TW" altLang="en-US" sz="2400" dirty="0"/>
              <a:t>三台 </a:t>
            </a:r>
            <a:r>
              <a:rPr lang="en-US" altLang="zh-TW" sz="2400" dirty="0" smtClean="0"/>
              <a:t>VM</a:t>
            </a:r>
          </a:p>
          <a:p>
            <a:pPr lvl="2"/>
            <a:r>
              <a:rPr lang="en-US" altLang="zh-TW" sz="2000" dirty="0" smtClean="0"/>
              <a:t>IP </a:t>
            </a:r>
            <a:r>
              <a:rPr lang="zh-TW" altLang="en-US" sz="2000" dirty="0" smtClean="0"/>
              <a:t>各</a:t>
            </a:r>
            <a:r>
              <a:rPr lang="zh-TW" altLang="en-US" sz="2000" dirty="0"/>
              <a:t>使用 區網、亞東、德</a:t>
            </a:r>
            <a:r>
              <a:rPr lang="zh-TW" altLang="en-US" sz="2000" dirty="0" smtClean="0"/>
              <a:t>霖</a:t>
            </a:r>
            <a:endParaRPr lang="en-US" altLang="zh-TW" sz="2000" dirty="0" smtClean="0"/>
          </a:p>
          <a:p>
            <a:pPr lvl="2"/>
            <a:r>
              <a:rPr lang="en-US" altLang="zh-TW" sz="2000" dirty="0" smtClean="0"/>
              <a:t>Gateway </a:t>
            </a:r>
            <a:r>
              <a:rPr lang="zh-TW" altLang="en-US" sz="2000" dirty="0"/>
              <a:t>皆直接指向 區網 </a:t>
            </a:r>
            <a:r>
              <a:rPr lang="en-US" altLang="zh-TW" sz="2000" dirty="0"/>
              <a:t>6509</a:t>
            </a:r>
            <a:r>
              <a:rPr lang="en-US" altLang="zh-TW" sz="2000" dirty="0" smtClean="0"/>
              <a:t>.</a:t>
            </a:r>
          </a:p>
          <a:p>
            <a:pPr lvl="1"/>
            <a:r>
              <a:rPr lang="zh-TW" altLang="en-US" sz="2400" dirty="0" smtClean="0"/>
              <a:t>在相同</a:t>
            </a:r>
            <a:r>
              <a:rPr lang="zh-TW" altLang="en-US" sz="2400" dirty="0"/>
              <a:t>時間</a:t>
            </a:r>
            <a:r>
              <a:rPr lang="zh-TW" altLang="en-US" sz="2400" dirty="0" smtClean="0"/>
              <a:t>測試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0835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測試結果</a:t>
            </a: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9570552"/>
              </p:ext>
            </p:extLst>
          </p:nvPr>
        </p:nvGraphicFramePr>
        <p:xfrm>
          <a:off x="457200" y="1682750"/>
          <a:ext cx="8147249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5989"/>
                <a:gridCol w="1822910"/>
                <a:gridCol w="1287949"/>
                <a:gridCol w="1970951"/>
                <a:gridCol w="1629450"/>
              </a:tblGrid>
              <a:tr h="0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IP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DNS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下載主機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zh-TW" altLang="zh-TW" sz="1800" kern="1200" dirty="0" smtClean="0">
                          <a:effectLst/>
                        </a:rPr>
                        <a:t>下載速度</a:t>
                      </a:r>
                      <a:r>
                        <a:rPr kumimoji="0" lang="en-US" altLang="zh-TW" sz="1800" kern="1200" dirty="0" smtClean="0">
                          <a:effectLst/>
                        </a:rPr>
                        <a:t> 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zh-TW" altLang="zh-TW" sz="1800" kern="1200" dirty="0" smtClean="0">
                          <a:effectLst/>
                        </a:rPr>
                        <a:t>台大區網</a:t>
                      </a:r>
                      <a:r>
                        <a:rPr kumimoji="0" lang="en-US" altLang="zh-TW" sz="1800" kern="1200" dirty="0" smtClean="0">
                          <a:effectLst/>
                        </a:rPr>
                        <a:t> IP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TW" sz="1800" kern="1200" dirty="0" smtClean="0">
                          <a:effectLst/>
                        </a:rPr>
                        <a:t>163.28.16.44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TW" sz="1800" kern="1200" dirty="0" smtClean="0">
                          <a:effectLst/>
                        </a:rPr>
                        <a:t>168.95.1.1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203.69.138.171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kern="1200" dirty="0" smtClean="0">
                          <a:effectLst/>
                        </a:rPr>
                        <a:t>7.59 MB/</a:t>
                      </a:r>
                      <a:r>
                        <a:rPr kumimoji="0" lang="zh-TW" altLang="zh-TW" sz="1800" kern="1200" dirty="0" smtClean="0">
                          <a:effectLst/>
                        </a:rPr>
                        <a:t>秒</a:t>
                      </a:r>
                      <a:endParaRPr kumimoji="0" lang="zh-TW" altLang="zh-TW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zh-TW" altLang="zh-TW" sz="1800" kern="1200" dirty="0" smtClean="0">
                          <a:effectLst/>
                        </a:rPr>
                        <a:t>亞東</a:t>
                      </a:r>
                      <a:r>
                        <a:rPr kumimoji="0" lang="en-US" altLang="zh-TW" sz="1800" kern="1200" dirty="0" smtClean="0">
                          <a:effectLst/>
                        </a:rPr>
                        <a:t> IP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TW" sz="1800" kern="1200" dirty="0" smtClean="0">
                          <a:effectLst/>
                        </a:rPr>
                        <a:t>120.96.32.21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TW" sz="1800" kern="1200" dirty="0" smtClean="0">
                          <a:effectLst/>
                        </a:rPr>
                        <a:t>168.95.1.1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203.69.138.181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TW" sz="1800" kern="1200" dirty="0" smtClean="0">
                          <a:effectLst/>
                        </a:rPr>
                        <a:t>31.5 KB/</a:t>
                      </a:r>
                      <a:r>
                        <a:rPr kumimoji="0" lang="zh-TW" altLang="zh-TW" sz="1800" kern="1200" dirty="0" smtClean="0">
                          <a:effectLst/>
                        </a:rPr>
                        <a:t>秒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zh-TW" altLang="zh-TW" sz="1800" kern="1200" dirty="0" smtClean="0">
                          <a:effectLst/>
                        </a:rPr>
                        <a:t>德霖</a:t>
                      </a:r>
                      <a:r>
                        <a:rPr kumimoji="0" lang="en-US" altLang="zh-TW" sz="1800" kern="1200" dirty="0" smtClean="0">
                          <a:effectLst/>
                        </a:rPr>
                        <a:t> IP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TW" sz="1800" kern="1200" dirty="0" smtClean="0">
                          <a:effectLst/>
                        </a:rPr>
                        <a:t>210.60.141.173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TW" sz="1800" kern="1200" dirty="0" smtClean="0">
                          <a:effectLst/>
                        </a:rPr>
                        <a:t>168.95.1.1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203.69.138.171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TW" sz="1800" kern="1200" dirty="0" smtClean="0">
                          <a:effectLst/>
                        </a:rPr>
                        <a:t>90.4 KB/</a:t>
                      </a:r>
                      <a:r>
                        <a:rPr kumimoji="0" lang="zh-TW" altLang="zh-TW" sz="1800" kern="1200" dirty="0" smtClean="0">
                          <a:effectLst/>
                        </a:rPr>
                        <a:t>秒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9623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結論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err="1" smtClean="0"/>
              <a:t>Traceroute</a:t>
            </a:r>
            <a:r>
              <a:rPr lang="en-US" altLang="zh-TW" dirty="0" smtClean="0"/>
              <a:t> </a:t>
            </a:r>
            <a:r>
              <a:rPr lang="zh-TW" altLang="en-US" dirty="0"/>
              <a:t>路徑為 區網 </a:t>
            </a:r>
            <a:r>
              <a:rPr lang="en-US" altLang="zh-TW" dirty="0"/>
              <a:t>-&gt; </a:t>
            </a:r>
            <a:r>
              <a:rPr lang="en-US" altLang="zh-TW" dirty="0" err="1"/>
              <a:t>Hinet</a:t>
            </a:r>
            <a:r>
              <a:rPr lang="en-US" altLang="zh-TW" dirty="0"/>
              <a:t> , </a:t>
            </a:r>
            <a:r>
              <a:rPr lang="zh-TW" altLang="en-US" dirty="0"/>
              <a:t>會根據</a:t>
            </a:r>
            <a:r>
              <a:rPr lang="en-US" altLang="zh-TW" dirty="0"/>
              <a:t>IP </a:t>
            </a:r>
            <a:r>
              <a:rPr lang="zh-TW" altLang="en-US" dirty="0"/>
              <a:t>而有不同速度</a:t>
            </a:r>
            <a:r>
              <a:rPr lang="en-US" altLang="zh-TW" dirty="0" smtClean="0"/>
              <a:t>.</a:t>
            </a:r>
          </a:p>
          <a:p>
            <a:r>
              <a:rPr lang="en-US" altLang="zh-TW" dirty="0" err="1" smtClean="0"/>
              <a:t>Traceroute</a:t>
            </a:r>
            <a:r>
              <a:rPr lang="en-US" altLang="zh-TW" dirty="0" smtClean="0"/>
              <a:t> </a:t>
            </a:r>
            <a:r>
              <a:rPr lang="zh-TW" altLang="en-US" dirty="0"/>
              <a:t>路徑為 區網 </a:t>
            </a:r>
            <a:r>
              <a:rPr lang="en-US" altLang="zh-TW" dirty="0"/>
              <a:t>-&gt; </a:t>
            </a:r>
            <a:r>
              <a:rPr lang="zh-TW" altLang="en-US" dirty="0"/>
              <a:t>教育部 </a:t>
            </a:r>
            <a:r>
              <a:rPr lang="en-US" altLang="zh-TW" dirty="0"/>
              <a:t>, </a:t>
            </a:r>
            <a:r>
              <a:rPr lang="zh-TW" altLang="en-US" dirty="0"/>
              <a:t>則無此連線緩慢現象</a:t>
            </a:r>
            <a:r>
              <a:rPr lang="en-US" altLang="zh-TW" dirty="0"/>
              <a:t>.</a:t>
            </a:r>
          </a:p>
          <a:p>
            <a:r>
              <a:rPr lang="en-US" altLang="zh-TW" dirty="0" smtClean="0"/>
              <a:t>Case1.</a:t>
            </a:r>
            <a:r>
              <a:rPr lang="zh-TW" altLang="en-US" dirty="0" smtClean="0"/>
              <a:t> </a:t>
            </a:r>
            <a:r>
              <a:rPr lang="en-US" altLang="zh-TW" dirty="0"/>
              <a:t>DNS </a:t>
            </a:r>
            <a:r>
              <a:rPr lang="zh-TW" altLang="en-US" dirty="0"/>
              <a:t>指向 </a:t>
            </a:r>
            <a:r>
              <a:rPr lang="en-US" altLang="zh-TW" dirty="0"/>
              <a:t>140.111.1.20 </a:t>
            </a:r>
            <a:r>
              <a:rPr lang="zh-TW" altLang="en-US" dirty="0"/>
              <a:t>或從 </a:t>
            </a:r>
            <a:r>
              <a:rPr lang="en-US" altLang="zh-TW" dirty="0"/>
              <a:t>root </a:t>
            </a:r>
            <a:r>
              <a:rPr lang="zh-TW" altLang="en-US" dirty="0"/>
              <a:t>問</a:t>
            </a:r>
            <a:r>
              <a:rPr lang="zh-TW" altLang="en-US" dirty="0" smtClean="0"/>
              <a:t>起</a:t>
            </a:r>
            <a:endParaRPr lang="en-US" altLang="zh-TW" dirty="0" smtClean="0"/>
          </a:p>
          <a:p>
            <a:pPr lvl="1"/>
            <a:r>
              <a:rPr lang="zh-TW" altLang="en-US" dirty="0"/>
              <a:t>可能</a:t>
            </a:r>
            <a:r>
              <a:rPr lang="zh-TW" altLang="en-US" dirty="0" smtClean="0"/>
              <a:t>從教育部或 </a:t>
            </a:r>
            <a:r>
              <a:rPr lang="en-US" altLang="zh-TW" dirty="0" err="1" smtClean="0"/>
              <a:t>Hinet</a:t>
            </a:r>
            <a:r>
              <a:rPr lang="en-US" altLang="zh-TW" dirty="0" smtClean="0"/>
              <a:t> </a:t>
            </a:r>
            <a:r>
              <a:rPr lang="en-US" altLang="zh-TW" dirty="0"/>
              <a:t>Akamai </a:t>
            </a:r>
          </a:p>
          <a:p>
            <a:r>
              <a:rPr lang="en-US" altLang="zh-TW" dirty="0" smtClean="0"/>
              <a:t>Case2.</a:t>
            </a:r>
            <a:r>
              <a:rPr lang="zh-TW" altLang="en-US" dirty="0" smtClean="0"/>
              <a:t>若 </a:t>
            </a:r>
            <a:r>
              <a:rPr lang="en-US" altLang="zh-TW" dirty="0"/>
              <a:t>DNS </a:t>
            </a:r>
            <a:r>
              <a:rPr lang="zh-TW" altLang="en-US" dirty="0"/>
              <a:t>指向 </a:t>
            </a:r>
            <a:r>
              <a:rPr lang="en-US" altLang="zh-TW" dirty="0" smtClean="0"/>
              <a:t>168.95.1.1</a:t>
            </a:r>
          </a:p>
          <a:p>
            <a:pPr lvl="1"/>
            <a:r>
              <a:rPr lang="zh-TW" altLang="en-US" dirty="0"/>
              <a:t>一定</a:t>
            </a:r>
            <a:r>
              <a:rPr lang="zh-TW" altLang="en-US" dirty="0" smtClean="0"/>
              <a:t>從 </a:t>
            </a:r>
            <a:r>
              <a:rPr lang="en-US" altLang="zh-TW" dirty="0" err="1" smtClean="0"/>
              <a:t>Hinet</a:t>
            </a:r>
            <a:r>
              <a:rPr lang="en-US" altLang="zh-TW" dirty="0" smtClean="0"/>
              <a:t> </a:t>
            </a:r>
            <a:r>
              <a:rPr lang="en-US" altLang="zh-TW" dirty="0"/>
              <a:t>Akamai </a:t>
            </a:r>
            <a:endParaRPr lang="en-US" altLang="zh-TW" dirty="0" smtClean="0"/>
          </a:p>
          <a:p>
            <a:r>
              <a:rPr lang="zh-TW" altLang="en-US" dirty="0" smtClean="0"/>
              <a:t>教育部工程師向 </a:t>
            </a:r>
            <a:r>
              <a:rPr lang="en-US" altLang="zh-TW" dirty="0" smtClean="0"/>
              <a:t>Akamai </a:t>
            </a:r>
            <a:r>
              <a:rPr lang="zh-TW" altLang="en-US" dirty="0" smtClean="0"/>
              <a:t>之 </a:t>
            </a:r>
            <a:r>
              <a:rPr lang="en-US" altLang="zh-TW" dirty="0"/>
              <a:t>DNS </a:t>
            </a:r>
            <a:r>
              <a:rPr lang="zh-TW" altLang="en-US" dirty="0"/>
              <a:t>管理者要求希望回應 </a:t>
            </a:r>
            <a:r>
              <a:rPr lang="en-US" altLang="zh-TW" dirty="0"/>
              <a:t>163.28.5.x </a:t>
            </a:r>
            <a:r>
              <a:rPr lang="zh-TW" altLang="en-US" dirty="0"/>
              <a:t>之 </a:t>
            </a:r>
            <a:r>
              <a:rPr lang="en-US" altLang="zh-TW" dirty="0" smtClean="0"/>
              <a:t>IP</a:t>
            </a:r>
          </a:p>
          <a:p>
            <a:pPr lvl="1"/>
            <a:r>
              <a:rPr lang="en-US" altLang="zh-TW" dirty="0"/>
              <a:t>Akamai</a:t>
            </a:r>
            <a:r>
              <a:rPr lang="zh-TW" altLang="en-US" dirty="0" smtClean="0"/>
              <a:t>會自動根據流量判斷</a:t>
            </a:r>
            <a:r>
              <a:rPr lang="en-US" altLang="zh-TW" dirty="0" smtClean="0"/>
              <a:t>.</a:t>
            </a:r>
            <a:r>
              <a:rPr lang="zh-TW" altLang="en-US" dirty="0" smtClean="0"/>
              <a:t>無法設定</a:t>
            </a:r>
            <a:endParaRPr lang="en-US" altLang="zh-TW" dirty="0" smtClean="0"/>
          </a:p>
          <a:p>
            <a:pPr lvl="1"/>
            <a:r>
              <a:rPr lang="zh-TW" altLang="en-US" dirty="0"/>
              <a:t>須待</a:t>
            </a:r>
            <a:r>
              <a:rPr lang="zh-TW" altLang="en-US" dirty="0" smtClean="0"/>
              <a:t> </a:t>
            </a:r>
            <a:r>
              <a:rPr lang="en-US" altLang="zh-TW" dirty="0" smtClean="0"/>
              <a:t>100G </a:t>
            </a:r>
            <a:r>
              <a:rPr lang="zh-TW" altLang="en-US" dirty="0" smtClean="0"/>
              <a:t>上線後改善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7450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IP</a:t>
            </a:r>
            <a:r>
              <a:rPr lang="zh-TW" altLang="en-US" smtClean="0"/>
              <a:t>全球地址資料庫查詢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緣起</a:t>
            </a:r>
            <a:r>
              <a:rPr lang="en-US" altLang="zh-TW" smtClean="0"/>
              <a:t>: </a:t>
            </a:r>
          </a:p>
          <a:p>
            <a:pPr lvl="1"/>
            <a:r>
              <a:rPr lang="zh-TW" altLang="en-US" smtClean="0"/>
              <a:t>台大國際頻寬使用率分析</a:t>
            </a:r>
            <a:r>
              <a:rPr lang="en-US" altLang="zh-TW" smtClean="0"/>
              <a:t>: </a:t>
            </a:r>
            <a:r>
              <a:rPr lang="zh-TW" altLang="en-US" smtClean="0"/>
              <a:t>國家</a:t>
            </a:r>
            <a:r>
              <a:rPr lang="en-US" altLang="zh-TW" smtClean="0"/>
              <a:t>/</a:t>
            </a:r>
            <a:r>
              <a:rPr lang="zh-TW" altLang="en-US" smtClean="0"/>
              <a:t>地區</a:t>
            </a:r>
            <a:r>
              <a:rPr lang="en-US" altLang="zh-TW" smtClean="0"/>
              <a:t>/ISP/AS#</a:t>
            </a:r>
          </a:p>
          <a:p>
            <a:pPr lvl="1"/>
            <a:r>
              <a:rPr lang="en-US" altLang="zh-TW" smtClean="0"/>
              <a:t>VPN </a:t>
            </a:r>
            <a:r>
              <a:rPr lang="zh-TW" altLang="en-US" smtClean="0"/>
              <a:t>帳號登入 </a:t>
            </a:r>
            <a:r>
              <a:rPr lang="en-US" altLang="zh-TW" smtClean="0"/>
              <a:t>IP </a:t>
            </a:r>
            <a:r>
              <a:rPr lang="zh-TW" altLang="en-US" smtClean="0"/>
              <a:t>地點分析</a:t>
            </a:r>
            <a:r>
              <a:rPr lang="en-US" altLang="zh-TW" smtClean="0"/>
              <a:t>: </a:t>
            </a:r>
            <a:r>
              <a:rPr lang="zh-TW" altLang="en-US" smtClean="0"/>
              <a:t>帳號盜用</a:t>
            </a:r>
            <a:endParaRPr lang="en-US" altLang="zh-TW" smtClean="0"/>
          </a:p>
          <a:p>
            <a:pPr lvl="1"/>
            <a:r>
              <a:rPr lang="zh-TW" altLang="en-US" smtClean="0"/>
              <a:t>駭客攻擊來源地址分析</a:t>
            </a:r>
          </a:p>
          <a:p>
            <a:r>
              <a:rPr lang="zh-TW" altLang="en-US" smtClean="0"/>
              <a:t>使用兩種免費全球地址資料庫查詢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29</a:t>
            </a:fld>
            <a:endParaRPr lang="en-US" altLang="zh-TW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244994"/>
              </p:ext>
            </p:extLst>
          </p:nvPr>
        </p:nvGraphicFramePr>
        <p:xfrm>
          <a:off x="611560" y="4365104"/>
          <a:ext cx="7776864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3096344"/>
                <a:gridCol w="1656184"/>
                <a:gridCol w="17281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DB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網址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網段筆數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更新日期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GeoLite2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http://dev.maxmind.com/geoip/geoip2/geolite2/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2,986,478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>
                          <a:effectLst/>
                        </a:rPr>
                        <a:t>November 2014</a:t>
                      </a:r>
                      <a:endParaRPr lang="zh-TW" altLang="en-US" dirty="0" smtClean="0"/>
                    </a:p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ip2location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http://lite.ip2location.com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2,178,274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effectLst/>
                        </a:rPr>
                        <a:t>November 2014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026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Times New Roman" pitchFamily="18" charset="0"/>
                <a:ea typeface="標楷體" pitchFamily="65" charset="-120"/>
              </a:rPr>
              <a:t>台北區網</a:t>
            </a:r>
            <a:r>
              <a:rPr lang="zh-TW" altLang="en-US" sz="4000" dirty="0">
                <a:ea typeface="標楷體" pitchFamily="65" charset="-120"/>
              </a:rPr>
              <a:t>中心服務</a:t>
            </a:r>
            <a:r>
              <a:rPr lang="zh-TW" altLang="en-US" sz="4000" dirty="0" smtClean="0">
                <a:ea typeface="標楷體" pitchFamily="65" charset="-120"/>
              </a:rPr>
              <a:t>窗口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01736"/>
          </a:xfrm>
        </p:spPr>
        <p:txBody>
          <a:bodyPr>
            <a:normAutofit fontScale="92500" lnSpcReduction="20000"/>
          </a:bodyPr>
          <a:lstStyle/>
          <a:p>
            <a:r>
              <a:rPr lang="zh-TW" altLang="en-US" dirty="0" smtClean="0">
                <a:ea typeface="標楷體" pitchFamily="65" charset="-120"/>
              </a:rPr>
              <a:t>服務窗口</a:t>
            </a:r>
            <a:endParaRPr lang="en-US" altLang="zh-TW" dirty="0" smtClean="0"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游子興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</a:t>
            </a:r>
            <a:r>
              <a:rPr lang="zh-TW" altLang="en-US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路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由設定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/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電路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</a:t>
            </a:r>
            <a:endParaRPr lang="en-US" altLang="zh-TW" dirty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davisyou@ntu.edu.tw  </a:t>
            </a: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02-33666008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游忠憲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資安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2"/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chyue@ntu.edu.tw</a:t>
            </a:r>
          </a:p>
          <a:p>
            <a:pPr lvl="2"/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02-33665013</a:t>
            </a:r>
          </a:p>
          <a:p>
            <a:pPr lvl="1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郭幸香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行政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2"/>
            <a:r>
              <a:rPr lang="en-US" altLang="zh-TW" dirty="0" smtClean="0"/>
              <a:t>hsingkuo@ntu.edu.tw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 </a:t>
            </a:r>
            <a:endParaRPr lang="en-US" altLang="zh-TW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02-33665009</a:t>
            </a: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李美雯</a:t>
            </a:r>
            <a:endParaRPr lang="en-US" altLang="zh-TW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mli@ntu.edu.tw  </a:t>
            </a: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02-3366501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0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7040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ea typeface="標楷體" pitchFamily="65" charset="-120"/>
              </a:rPr>
              <a:t>IP</a:t>
            </a:r>
            <a:r>
              <a:rPr lang="zh-TW" altLang="en-US" dirty="0">
                <a:ea typeface="標楷體" pitchFamily="65" charset="-120"/>
              </a:rPr>
              <a:t>全球地址資料庫</a:t>
            </a:r>
            <a:r>
              <a:rPr lang="zh-TW" altLang="en-US" dirty="0" smtClean="0">
                <a:ea typeface="標楷體" pitchFamily="65" charset="-120"/>
              </a:rPr>
              <a:t>查詢 </a:t>
            </a:r>
            <a:r>
              <a:rPr lang="en-US" altLang="zh-TW" dirty="0" smtClean="0">
                <a:ea typeface="標楷體" pitchFamily="65" charset="-120"/>
              </a:rPr>
              <a:t>Cont.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30</a:t>
            </a:fld>
            <a:endParaRPr lang="en-US" altLang="zh-TW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66" y="1484784"/>
            <a:ext cx="3405254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777873"/>
            <a:ext cx="5260960" cy="489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字方塊 6"/>
          <p:cNvSpPr txBox="1"/>
          <p:nvPr/>
        </p:nvSpPr>
        <p:spPr>
          <a:xfrm>
            <a:off x="782866" y="3513202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顯示 </a:t>
            </a:r>
            <a:r>
              <a:rPr lang="en-US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IP 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對應之：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國家、城市、經緯度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圓角矩形 7"/>
          <p:cNvSpPr/>
          <p:nvPr/>
        </p:nvSpPr>
        <p:spPr>
          <a:xfrm>
            <a:off x="467544" y="2348880"/>
            <a:ext cx="2736305" cy="3383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932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區網</a:t>
            </a:r>
            <a:r>
              <a:rPr lang="zh-TW" altLang="en-US" dirty="0"/>
              <a:t>出口路徑拓樸</a:t>
            </a:r>
            <a:r>
              <a:rPr lang="zh-TW" altLang="en-US" dirty="0" smtClean="0"/>
              <a:t>圖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/>
              <a:t>緣起</a:t>
            </a:r>
            <a:r>
              <a:rPr lang="en-US" altLang="zh-TW" sz="2800" dirty="0" smtClean="0"/>
              <a:t>: </a:t>
            </a:r>
            <a:r>
              <a:rPr lang="zh-TW" altLang="en-US" sz="2800" dirty="0" smtClean="0"/>
              <a:t>連線學校抱怨 </a:t>
            </a:r>
            <a:r>
              <a:rPr lang="en-US" altLang="zh-TW" sz="2800" dirty="0" smtClean="0"/>
              <a:t>nod32 </a:t>
            </a:r>
            <a:r>
              <a:rPr lang="zh-TW" altLang="en-US" sz="2800" dirty="0" smtClean="0"/>
              <a:t>防毒軟體下載緩慢</a:t>
            </a:r>
            <a:endParaRPr lang="en-US" altLang="zh-TW" sz="2800" dirty="0" smtClean="0"/>
          </a:p>
          <a:p>
            <a:r>
              <a:rPr lang="en-US" altLang="zh-TW" sz="2800" dirty="0" err="1" smtClean="0"/>
              <a:t>tracert</a:t>
            </a:r>
            <a:r>
              <a:rPr lang="en-US" altLang="zh-TW" sz="2800" dirty="0" smtClean="0"/>
              <a:t> www.eset.tw</a:t>
            </a:r>
            <a:r>
              <a:rPr lang="zh-TW" altLang="en-US" sz="2800" dirty="0" smtClean="0"/>
              <a:t> 路徑</a:t>
            </a:r>
            <a:r>
              <a:rPr lang="en-US" altLang="zh-TW" sz="2800" u="sng" dirty="0" smtClean="0"/>
              <a:t>:</a:t>
            </a:r>
            <a:endParaRPr lang="zh-TW" altLang="zh-TW" sz="2800" dirty="0" smtClean="0"/>
          </a:p>
          <a:p>
            <a:r>
              <a:rPr lang="en-US" altLang="zh-TW" sz="1600" dirty="0" smtClean="0"/>
              <a:t>1    &lt;1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  &lt;1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 gateway163-16.ntu.edu.tw [163.28.16.254]</a:t>
            </a:r>
            <a:endParaRPr lang="zh-TW" altLang="zh-TW" sz="1600" dirty="0" smtClean="0"/>
          </a:p>
          <a:p>
            <a:r>
              <a:rPr lang="en-US" altLang="zh-TW" sz="1600" dirty="0" smtClean="0"/>
              <a:t>2    10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  11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 bb-MOE-TWAREN.TANet.edu.tw [192.83.196.111] </a:t>
            </a:r>
            <a:r>
              <a:rPr lang="en-US" altLang="zh-TW" sz="1600" b="1" dirty="0" smtClean="0">
                <a:solidFill>
                  <a:srgbClr val="FF0000"/>
                </a:solidFill>
              </a:rPr>
              <a:t> </a:t>
            </a:r>
            <a:r>
              <a:rPr lang="zh-TW" altLang="en-US" sz="1600" b="1" dirty="0" smtClean="0">
                <a:solidFill>
                  <a:srgbClr val="FF0000"/>
                </a:solidFill>
              </a:rPr>
              <a:t>  </a:t>
            </a:r>
            <a:r>
              <a:rPr lang="en-US" altLang="zh-TW" sz="1600" b="1" dirty="0" smtClean="0">
                <a:solidFill>
                  <a:srgbClr val="FF0000"/>
                </a:solidFill>
              </a:rPr>
              <a:t>-&gt; </a:t>
            </a:r>
            <a:r>
              <a:rPr lang="zh-TW" altLang="zh-TW" sz="1600" b="1" dirty="0" smtClean="0">
                <a:solidFill>
                  <a:srgbClr val="FF0000"/>
                </a:solidFill>
              </a:rPr>
              <a:t>教育部</a:t>
            </a:r>
          </a:p>
          <a:p>
            <a:r>
              <a:rPr lang="en-US" altLang="zh-TW" sz="1600" dirty="0" smtClean="0"/>
              <a:t>3     1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   1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   Internet-TWASR-TANet.edu.tw [203.72.43.10]    </a:t>
            </a:r>
            <a:r>
              <a:rPr lang="zh-TW" altLang="en-US" sz="1600" dirty="0" smtClean="0"/>
              <a:t>     </a:t>
            </a:r>
            <a:r>
              <a:rPr lang="en-US" altLang="zh-TW" sz="1600" b="1" dirty="0" smtClean="0">
                <a:solidFill>
                  <a:srgbClr val="FF0000"/>
                </a:solidFill>
              </a:rPr>
              <a:t>-&gt; </a:t>
            </a:r>
            <a:r>
              <a:rPr lang="zh-TW" altLang="zh-TW" sz="1600" b="1" dirty="0" smtClean="0">
                <a:solidFill>
                  <a:srgbClr val="FF0000"/>
                </a:solidFill>
              </a:rPr>
              <a:t>教育部</a:t>
            </a:r>
          </a:p>
          <a:p>
            <a:r>
              <a:rPr lang="en-US" altLang="zh-TW" sz="1600" dirty="0" smtClean="0"/>
              <a:t>4     1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   1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   45-61-41-175.TWGATE-IP.twgate.net [175.41.61.45] </a:t>
            </a:r>
            <a:r>
              <a:rPr lang="zh-TW" altLang="en-US" sz="1600" dirty="0" smtClean="0"/>
              <a:t>   </a:t>
            </a:r>
            <a:r>
              <a:rPr lang="en-US" altLang="zh-TW" sz="1600" b="1" dirty="0" smtClean="0">
                <a:solidFill>
                  <a:srgbClr val="FF0000"/>
                </a:solidFill>
              </a:rPr>
              <a:t>-&gt; TWGATE</a:t>
            </a:r>
            <a:endParaRPr lang="zh-TW" altLang="zh-TW" sz="1600" b="1" dirty="0" smtClean="0">
              <a:solidFill>
                <a:srgbClr val="FF0000"/>
              </a:solidFill>
            </a:endParaRPr>
          </a:p>
          <a:p>
            <a:r>
              <a:rPr lang="en-US" altLang="zh-TW" sz="1600" dirty="0" smtClean="0"/>
              <a:t>5    23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  26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54-60-41-175.TWGATE-IP.twgate.net [175.41.60.54]</a:t>
            </a:r>
            <a:r>
              <a:rPr lang="zh-TW" altLang="en-US" sz="1600" dirty="0" smtClean="0"/>
              <a:t> </a:t>
            </a:r>
            <a:r>
              <a:rPr lang="en-US" altLang="zh-TW" sz="1600" dirty="0" smtClean="0"/>
              <a:t> </a:t>
            </a:r>
            <a:r>
              <a:rPr lang="en-US" altLang="zh-TW" sz="1600" b="1" dirty="0" smtClean="0">
                <a:solidFill>
                  <a:srgbClr val="FF0000"/>
                </a:solidFill>
              </a:rPr>
              <a:t>-&gt; TWGATE</a:t>
            </a:r>
            <a:endParaRPr lang="zh-TW" altLang="zh-TW" sz="1600" b="1" dirty="0" smtClean="0">
              <a:solidFill>
                <a:srgbClr val="FF0000"/>
              </a:solidFill>
            </a:endParaRPr>
          </a:p>
          <a:p>
            <a:r>
              <a:rPr lang="en-US" altLang="zh-TW" sz="1600" dirty="0" smtClean="0"/>
              <a:t>6    32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  29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103.22.203.26       </a:t>
            </a:r>
            <a:r>
              <a:rPr lang="zh-TW" altLang="en-US" sz="1600" dirty="0" smtClean="0"/>
              <a:t>                                                          </a:t>
            </a:r>
            <a:r>
              <a:rPr lang="en-US" altLang="zh-TW" sz="1600" dirty="0" smtClean="0"/>
              <a:t> </a:t>
            </a:r>
            <a:endParaRPr lang="zh-TW" altLang="zh-TW" sz="1600" b="1" dirty="0" smtClean="0">
              <a:solidFill>
                <a:srgbClr val="FF0000"/>
              </a:solidFill>
            </a:endParaRPr>
          </a:p>
          <a:p>
            <a:r>
              <a:rPr lang="en-US" altLang="zh-TW" sz="1600" dirty="0" smtClean="0"/>
              <a:t>7    25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  25 </a:t>
            </a:r>
            <a:r>
              <a:rPr lang="en-US" altLang="zh-TW" sz="1600" dirty="0" err="1" smtClean="0"/>
              <a:t>ms</a:t>
            </a:r>
            <a:r>
              <a:rPr lang="en-US" altLang="zh-TW" sz="1600" dirty="0" smtClean="0"/>
              <a:t>  162.159.249.135</a:t>
            </a:r>
            <a:endParaRPr lang="zh-TW" altLang="zh-TW" sz="1600" dirty="0" smtClean="0"/>
          </a:p>
          <a:p>
            <a:r>
              <a:rPr lang="zh-TW" altLang="en-US" sz="2800" dirty="0" smtClean="0"/>
              <a:t>教育部</a:t>
            </a:r>
            <a:r>
              <a:rPr lang="en-US" altLang="zh-TW" sz="2800" dirty="0" err="1" smtClean="0"/>
              <a:t>TWGate</a:t>
            </a:r>
            <a:r>
              <a:rPr lang="en-US" altLang="zh-TW" sz="2800" dirty="0" smtClean="0"/>
              <a:t>(5G) </a:t>
            </a:r>
            <a:r>
              <a:rPr lang="zh-TW" altLang="zh-TW" sz="2800" dirty="0" smtClean="0"/>
              <a:t>頻寬幾乎全天滿載</a:t>
            </a:r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31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904" y="5085184"/>
            <a:ext cx="54864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16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區網出口路徑</a:t>
            </a:r>
            <a:r>
              <a:rPr lang="en-US" altLang="zh-TW" smtClean="0"/>
              <a:t>Peer IP</a:t>
            </a:r>
            <a:r>
              <a:rPr lang="zh-TW" altLang="en-US" smtClean="0"/>
              <a:t>對應表</a:t>
            </a: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931214"/>
              </p:ext>
            </p:extLst>
          </p:nvPr>
        </p:nvGraphicFramePr>
        <p:xfrm>
          <a:off x="457200" y="1428750"/>
          <a:ext cx="8064896" cy="59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5"/>
                <a:gridCol w="1944216"/>
                <a:gridCol w="1872208"/>
                <a:gridCol w="23042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路徑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IP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路徑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IP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中華電信 </a:t>
                      </a:r>
                      <a:r>
                        <a:rPr lang="en-US" altLang="zh-TW" dirty="0" err="1" smtClean="0"/>
                        <a:t>Hinet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211.22.226.186</a:t>
                      </a:r>
                    </a:p>
                    <a:p>
                      <a:r>
                        <a:rPr lang="en-US" altLang="zh-TW" dirty="0" smtClean="0"/>
                        <a:t>211.20.43.62</a:t>
                      </a:r>
                    </a:p>
                    <a:p>
                      <a:r>
                        <a:rPr lang="en-US" altLang="zh-TW" dirty="0" smtClean="0"/>
                        <a:t>202.39.199.102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教育部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192.83.196.111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遠傳 </a:t>
                      </a:r>
                      <a:r>
                        <a:rPr lang="en-US" altLang="zh-TW" dirty="0" err="1" smtClean="0"/>
                        <a:t>Seednet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139.175.59.145</a:t>
                      </a:r>
                    </a:p>
                    <a:p>
                      <a:r>
                        <a:rPr lang="en-US" altLang="zh-TW" dirty="0" smtClean="0"/>
                        <a:t>139.175.59.149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教育部 </a:t>
                      </a:r>
                      <a:r>
                        <a:rPr lang="en-US" altLang="zh-TW" dirty="0" smtClean="0"/>
                        <a:t>&gt;</a:t>
                      </a:r>
                    </a:p>
                    <a:p>
                      <a:r>
                        <a:rPr lang="zh-TW" altLang="en-US" dirty="0" smtClean="0"/>
                        <a:t>中研院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192.83.196.111 &gt; 202.169.174.46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和信 </a:t>
                      </a:r>
                      <a:r>
                        <a:rPr lang="en-US" altLang="zh-TW" dirty="0" smtClean="0"/>
                        <a:t>KGT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203.133.92.65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教育部 </a:t>
                      </a:r>
                      <a:r>
                        <a:rPr lang="en-US" altLang="zh-TW" dirty="0" smtClean="0"/>
                        <a:t>&gt;</a:t>
                      </a:r>
                    </a:p>
                    <a:p>
                      <a:r>
                        <a:rPr lang="en-US" altLang="zh-TW" dirty="0" smtClean="0"/>
                        <a:t>TWASR &gt;</a:t>
                      </a:r>
                    </a:p>
                    <a:p>
                      <a:r>
                        <a:rPr lang="en-US" altLang="zh-TW" dirty="0" smtClean="0"/>
                        <a:t>TWGATE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192.83.196.111 &gt;</a:t>
                      </a:r>
                    </a:p>
                    <a:p>
                      <a:r>
                        <a:rPr lang="en-US" altLang="zh-TW" dirty="0" smtClean="0"/>
                        <a:t>203.72.43.10 &gt;</a:t>
                      </a:r>
                    </a:p>
                    <a:p>
                      <a:r>
                        <a:rPr lang="en-US" altLang="zh-TW" dirty="0" smtClean="0"/>
                        <a:t>175.41.61.45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台哥大 </a:t>
                      </a:r>
                      <a:r>
                        <a:rPr lang="en-US" altLang="zh-TW" dirty="0" smtClean="0"/>
                        <a:t>TFN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211.78.221.25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教育部 </a:t>
                      </a:r>
                      <a:r>
                        <a:rPr lang="en-US" altLang="zh-TW" dirty="0" smtClean="0"/>
                        <a:t>&gt;</a:t>
                      </a:r>
                    </a:p>
                    <a:p>
                      <a:r>
                        <a:rPr lang="en-US" altLang="zh-TW" dirty="0" smtClean="0"/>
                        <a:t>TWASR &gt;</a:t>
                      </a:r>
                    </a:p>
                    <a:p>
                      <a:r>
                        <a:rPr lang="en-US" altLang="zh-TW" dirty="0" smtClean="0"/>
                        <a:t>STM16-USAASR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192.83.196.111 &gt;</a:t>
                      </a:r>
                    </a:p>
                    <a:p>
                      <a:r>
                        <a:rPr lang="en-US" altLang="zh-TW" dirty="0" smtClean="0"/>
                        <a:t>203.72.43.10 &gt;</a:t>
                      </a:r>
                    </a:p>
                    <a:p>
                      <a:r>
                        <a:rPr lang="en-US" altLang="zh-TW" dirty="0" smtClean="0"/>
                        <a:t>203.72.43.18</a:t>
                      </a:r>
                    </a:p>
                    <a:p>
                      <a:r>
                        <a:rPr lang="en-US" altLang="zh-TW" dirty="0" smtClean="0"/>
                        <a:t>203.72.43.30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台大 </a:t>
                      </a:r>
                      <a:r>
                        <a:rPr lang="en-US" altLang="zh-TW" dirty="0" smtClean="0"/>
                        <a:t>NTU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140.112.0.69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清華 </a:t>
                      </a:r>
                      <a:r>
                        <a:rPr lang="en-US" altLang="zh-TW" dirty="0" smtClean="0"/>
                        <a:t>NTHU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192.83.196.114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台北市教育網 </a:t>
                      </a:r>
                      <a:r>
                        <a:rPr lang="en-US" altLang="zh-TW" dirty="0" smtClean="0"/>
                        <a:t>TP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192.83.196.165</a:t>
                      </a:r>
                    </a:p>
                    <a:p>
                      <a:r>
                        <a:rPr lang="en-US" altLang="zh-TW" dirty="0" smtClean="0"/>
                        <a:t>192.83.192.165</a:t>
                      </a:r>
                    </a:p>
                    <a:p>
                      <a:r>
                        <a:rPr lang="en-US" altLang="zh-TW" dirty="0" smtClean="0"/>
                        <a:t>192.83.175.165</a:t>
                      </a:r>
                    </a:p>
                    <a:p>
                      <a:r>
                        <a:rPr lang="en-US" altLang="zh-TW" dirty="0" smtClean="0"/>
                        <a:t>192.83.196.69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中央 </a:t>
                      </a:r>
                      <a:r>
                        <a:rPr lang="en-US" altLang="zh-TW" dirty="0" smtClean="0"/>
                        <a:t>NCU</a:t>
                      </a:r>
                      <a:endParaRPr lang="zh-TW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192.83.196.115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….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5017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區網出口路徑拓樸圖 </a:t>
            </a:r>
            <a:r>
              <a:rPr lang="en-US" altLang="zh-TW" smtClean="0"/>
              <a:t>Cont.</a:t>
            </a:r>
            <a:endParaRPr lang="zh-TW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7983" y="1428750"/>
            <a:ext cx="6348033" cy="4857750"/>
          </a:xfrm>
        </p:spPr>
      </p:pic>
      <p:sp>
        <p:nvSpPr>
          <p:cNvPr id="3" name="圓角矩形 2"/>
          <p:cNvSpPr/>
          <p:nvPr/>
        </p:nvSpPr>
        <p:spPr>
          <a:xfrm>
            <a:off x="4283968" y="3212976"/>
            <a:ext cx="720080" cy="3383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623320"/>
            <a:ext cx="432048" cy="432048"/>
          </a:xfrm>
          <a:prstGeom prst="rect">
            <a:avLst/>
          </a:prstGeom>
        </p:spPr>
      </p:pic>
      <p:sp>
        <p:nvSpPr>
          <p:cNvPr id="6" name="圓角矩形 5"/>
          <p:cNvSpPr/>
          <p:nvPr/>
        </p:nvSpPr>
        <p:spPr>
          <a:xfrm>
            <a:off x="5004048" y="1556792"/>
            <a:ext cx="864096" cy="3383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895128"/>
            <a:ext cx="432048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86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區網出口路徑拓樸圖 </a:t>
            </a:r>
            <a:r>
              <a:rPr lang="en-US" altLang="zh-TW" smtClean="0"/>
              <a:t>Cont.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/>
              <a:t>建立</a:t>
            </a:r>
            <a:r>
              <a:rPr lang="en-US" altLang="zh-TW" sz="2800" dirty="0" smtClean="0"/>
              <a:t>Peer IP </a:t>
            </a:r>
            <a:r>
              <a:rPr lang="zh-TW" altLang="en-US" sz="2800" dirty="0" smtClean="0"/>
              <a:t>資料庫</a:t>
            </a:r>
            <a:endParaRPr lang="en-US" altLang="zh-TW" sz="2800" dirty="0" smtClean="0"/>
          </a:p>
          <a:p>
            <a:r>
              <a:rPr lang="zh-TW" altLang="en-US" sz="2800" dirty="0" smtClean="0"/>
              <a:t>整合網路監測圖</a:t>
            </a:r>
            <a:r>
              <a:rPr lang="en-US" altLang="zh-TW" sz="2800" dirty="0" smtClean="0"/>
              <a:t>: </a:t>
            </a:r>
            <a:r>
              <a:rPr lang="zh-TW" altLang="en-US" sz="2800" dirty="0" smtClean="0"/>
              <a:t>流量圖、</a:t>
            </a:r>
            <a:r>
              <a:rPr lang="en-US" altLang="zh-TW" sz="2800" dirty="0" smtClean="0"/>
              <a:t>Ping</a:t>
            </a:r>
            <a:r>
              <a:rPr lang="zh-TW" altLang="en-US" sz="2800" dirty="0" smtClean="0"/>
              <a:t>、</a:t>
            </a:r>
            <a:r>
              <a:rPr lang="en-US" altLang="zh-TW" sz="2800" dirty="0" smtClean="0"/>
              <a:t>Packet Lost%</a:t>
            </a:r>
          </a:p>
          <a:p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34</a:t>
            </a:fld>
            <a:endParaRPr lang="en-US" altLang="zh-TW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932041" y="2924944"/>
            <a:ext cx="3384376" cy="460851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ß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Þ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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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Char char="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TW" sz="2800" dirty="0" smtClean="0"/>
              <a:t>Peer IP</a:t>
            </a:r>
          </a:p>
          <a:p>
            <a:pPr fontAlgn="auto">
              <a:spcAft>
                <a:spcPts val="0"/>
              </a:spcAft>
            </a:pPr>
            <a:endParaRPr lang="en-US" altLang="zh-TW" sz="2800" dirty="0" smtClean="0"/>
          </a:p>
          <a:p>
            <a:pPr fontAlgn="auto">
              <a:spcAft>
                <a:spcPts val="0"/>
              </a:spcAft>
            </a:pPr>
            <a:r>
              <a:rPr lang="zh-TW" altLang="en-US" sz="2800" dirty="0" smtClean="0"/>
              <a:t>流量圖</a:t>
            </a:r>
            <a:endParaRPr lang="en-US" altLang="zh-TW" sz="2800" dirty="0" smtClean="0"/>
          </a:p>
          <a:p>
            <a:pPr fontAlgn="auto">
              <a:spcAft>
                <a:spcPts val="0"/>
              </a:spcAft>
            </a:pPr>
            <a:endParaRPr lang="en-US" altLang="zh-TW" sz="2800" dirty="0" smtClean="0"/>
          </a:p>
          <a:p>
            <a:pPr fontAlgn="auto">
              <a:spcAft>
                <a:spcPts val="0"/>
              </a:spcAft>
            </a:pPr>
            <a:r>
              <a:rPr lang="en-US" altLang="zh-TW" sz="2800" dirty="0" smtClean="0"/>
              <a:t>Ping Latency</a:t>
            </a:r>
          </a:p>
          <a:p>
            <a:pPr fontAlgn="auto">
              <a:spcAft>
                <a:spcPts val="0"/>
              </a:spcAft>
            </a:pPr>
            <a:endParaRPr lang="en-US" altLang="zh-TW" sz="2800" dirty="0" smtClean="0"/>
          </a:p>
          <a:p>
            <a:pPr fontAlgn="auto">
              <a:spcAft>
                <a:spcPts val="0"/>
              </a:spcAft>
            </a:pPr>
            <a:r>
              <a:rPr lang="en-US" altLang="zh-TW" sz="2800" dirty="0" smtClean="0"/>
              <a:t>Packet Lost%</a:t>
            </a:r>
            <a:endParaRPr lang="zh-TW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2780927"/>
            <a:ext cx="3512178" cy="4143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1339747" y="3068960"/>
            <a:ext cx="1720085" cy="3383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365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Traceroute </a:t>
            </a:r>
            <a:r>
              <a:rPr lang="zh-TW" altLang="en-US" smtClean="0"/>
              <a:t>出口路徑查詢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動態顯示出口路徑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35</a:t>
            </a:fld>
            <a:endParaRPr lang="en-US" altLang="zh-TW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370048"/>
            <a:ext cx="6408712" cy="429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394" y="2060848"/>
            <a:ext cx="32575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755575" y="2708920"/>
            <a:ext cx="2736305" cy="3383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67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Traceroute </a:t>
            </a:r>
            <a:r>
              <a:rPr lang="zh-TW" altLang="en-US" smtClean="0"/>
              <a:t>出口路徑查詢 </a:t>
            </a:r>
            <a:r>
              <a:rPr lang="en-US" altLang="zh-TW" smtClean="0"/>
              <a:t>Cont.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即時出口路徑之網路品質監測圖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36</a:t>
            </a:fld>
            <a:endParaRPr lang="en-US" altLang="zh-TW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060848"/>
            <a:ext cx="3705354" cy="437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82175"/>
            <a:ext cx="3704738" cy="437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圓角矩形 7"/>
          <p:cNvSpPr/>
          <p:nvPr/>
        </p:nvSpPr>
        <p:spPr>
          <a:xfrm>
            <a:off x="755575" y="2420888"/>
            <a:ext cx="1852369" cy="3383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4636800" y="2370584"/>
            <a:ext cx="1852369" cy="3383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43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29000"/>
            <a:ext cx="5328592" cy="3571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8" y="1988321"/>
            <a:ext cx="8568950" cy="191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>
                <a:ea typeface="標楷體" pitchFamily="65" charset="-120"/>
              </a:rPr>
              <a:t>Traceroute</a:t>
            </a:r>
            <a:r>
              <a:rPr lang="en-US" altLang="zh-TW" dirty="0">
                <a:ea typeface="標楷體" pitchFamily="65" charset="-120"/>
              </a:rPr>
              <a:t> </a:t>
            </a:r>
            <a:r>
              <a:rPr lang="zh-TW" altLang="en-US" dirty="0">
                <a:ea typeface="標楷體" pitchFamily="65" charset="-120"/>
              </a:rPr>
              <a:t>出口路徑查詢 </a:t>
            </a:r>
            <a:r>
              <a:rPr lang="en-US" altLang="zh-TW" dirty="0">
                <a:ea typeface="標楷體" pitchFamily="65" charset="-120"/>
              </a:rPr>
              <a:t>Cont.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ea typeface="標楷體" pitchFamily="65" charset="-120"/>
              </a:rPr>
              <a:t>整合</a:t>
            </a:r>
            <a:r>
              <a:rPr lang="en-US" altLang="zh-TW" dirty="0" smtClean="0">
                <a:ea typeface="標楷體" pitchFamily="65" charset="-120"/>
              </a:rPr>
              <a:t>: IP</a:t>
            </a:r>
            <a:r>
              <a:rPr lang="zh-TW" altLang="en-US" dirty="0" smtClean="0">
                <a:ea typeface="標楷體" pitchFamily="65" charset="-120"/>
              </a:rPr>
              <a:t>地址資料庫</a:t>
            </a:r>
            <a:r>
              <a:rPr lang="en-US" altLang="zh-TW" dirty="0" smtClean="0">
                <a:ea typeface="標楷體" pitchFamily="65" charset="-120"/>
              </a:rPr>
              <a:t>+ Google Map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37</a:t>
            </a:fld>
            <a:endParaRPr lang="en-US" altLang="zh-TW"/>
          </a:p>
        </p:txBody>
      </p:sp>
      <p:sp>
        <p:nvSpPr>
          <p:cNvPr id="7" name="圓角矩形 6"/>
          <p:cNvSpPr/>
          <p:nvPr/>
        </p:nvSpPr>
        <p:spPr>
          <a:xfrm>
            <a:off x="5508104" y="2276872"/>
            <a:ext cx="3456383" cy="16241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282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err="1">
                <a:ea typeface="標楷體" pitchFamily="65" charset="-120"/>
              </a:rPr>
              <a:t>Traceroute</a:t>
            </a:r>
            <a:r>
              <a:rPr lang="en-US" altLang="zh-TW" dirty="0">
                <a:ea typeface="標楷體" pitchFamily="65" charset="-120"/>
              </a:rPr>
              <a:t> </a:t>
            </a:r>
            <a:r>
              <a:rPr lang="zh-TW" altLang="en-US" dirty="0">
                <a:ea typeface="標楷體" pitchFamily="65" charset="-120"/>
              </a:rPr>
              <a:t>出口</a:t>
            </a:r>
            <a:r>
              <a:rPr lang="zh-TW" altLang="en-US" dirty="0" smtClean="0">
                <a:ea typeface="標楷體" pitchFamily="65" charset="-120"/>
              </a:rPr>
              <a:t>路徑查詢 </a:t>
            </a:r>
            <a:r>
              <a:rPr lang="en-US" altLang="zh-TW" dirty="0" smtClean="0">
                <a:ea typeface="標楷體" pitchFamily="65" charset="-120"/>
              </a:rPr>
              <a:t>1/2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38</a:t>
            </a:fld>
            <a:endParaRPr lang="en-US" altLang="zh-TW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83060"/>
            <a:ext cx="6889683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59260"/>
            <a:ext cx="3590344" cy="1553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539552" y="2204864"/>
            <a:ext cx="2736305" cy="3383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715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err="1">
                <a:ea typeface="標楷體" pitchFamily="65" charset="-120"/>
              </a:rPr>
              <a:t>Traceroute</a:t>
            </a:r>
            <a:r>
              <a:rPr lang="en-US" altLang="zh-TW" dirty="0">
                <a:ea typeface="標楷體" pitchFamily="65" charset="-120"/>
              </a:rPr>
              <a:t> </a:t>
            </a:r>
            <a:r>
              <a:rPr lang="zh-TW" altLang="en-US" dirty="0">
                <a:ea typeface="標楷體" pitchFamily="65" charset="-120"/>
              </a:rPr>
              <a:t>出口路徑查詢 </a:t>
            </a:r>
            <a:r>
              <a:rPr lang="en-US" altLang="zh-TW" dirty="0" smtClean="0">
                <a:ea typeface="標楷體" pitchFamily="65" charset="-120"/>
              </a:rPr>
              <a:t>2/2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39</a:t>
            </a:fld>
            <a:endParaRPr lang="en-US" altLang="zh-TW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787" y="2808312"/>
            <a:ext cx="6016549" cy="407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31536"/>
            <a:ext cx="8640960" cy="1606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圓角矩形 5"/>
          <p:cNvSpPr/>
          <p:nvPr/>
        </p:nvSpPr>
        <p:spPr>
          <a:xfrm>
            <a:off x="5364088" y="1848104"/>
            <a:ext cx="3600400" cy="13648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337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1266825"/>
            <a:ext cx="68961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區網中心運作情形</a:t>
            </a:r>
            <a:endParaRPr lang="zh-TW" altLang="en-US" dirty="0"/>
          </a:p>
        </p:txBody>
      </p:sp>
      <p:sp>
        <p:nvSpPr>
          <p:cNvPr id="11" name="內容版面配置區 2"/>
          <p:cNvSpPr>
            <a:spLocks noGrp="1"/>
          </p:cNvSpPr>
          <p:nvPr>
            <p:ph idx="1"/>
          </p:nvPr>
        </p:nvSpPr>
        <p:spPr>
          <a:xfrm>
            <a:off x="457200" y="5179992"/>
            <a:ext cx="8229600" cy="1489368"/>
          </a:xfrm>
        </p:spPr>
        <p:txBody>
          <a:bodyPr>
            <a:normAutofit fontScale="55000" lnSpcReduction="20000"/>
          </a:bodyPr>
          <a:lstStyle/>
          <a:p>
            <a:r>
              <a:rPr lang="en-US" altLang="zh-TW" dirty="0" smtClean="0"/>
              <a:t>2015/1/22 </a:t>
            </a:r>
            <a:r>
              <a:rPr lang="zh-TW" altLang="en-US" dirty="0" smtClean="0"/>
              <a:t>新增 </a:t>
            </a:r>
            <a:r>
              <a:rPr lang="en-US" altLang="zh-TW" dirty="0" smtClean="0"/>
              <a:t>peering</a:t>
            </a:r>
            <a:r>
              <a:rPr lang="zh-TW" altLang="en-US" dirty="0" smtClean="0"/>
              <a:t> </a:t>
            </a:r>
            <a:r>
              <a:rPr lang="en-US" altLang="zh-TW" dirty="0" smtClean="0"/>
              <a:t>ISP:</a:t>
            </a:r>
            <a:r>
              <a:rPr lang="zh-TW" altLang="en-US" dirty="0" smtClean="0"/>
              <a:t>亞太電信 </a:t>
            </a:r>
            <a:r>
              <a:rPr lang="en-US" altLang="zh-TW" dirty="0" smtClean="0"/>
              <a:t>1G</a:t>
            </a:r>
          </a:p>
          <a:p>
            <a:r>
              <a:rPr lang="zh-TW" altLang="en-US" dirty="0" smtClean="0"/>
              <a:t>共計</a:t>
            </a:r>
            <a:r>
              <a:rPr lang="en-US" altLang="zh-TW" dirty="0" smtClean="0"/>
              <a:t>50</a:t>
            </a:r>
            <a:r>
              <a:rPr lang="zh-TW" altLang="en-US" dirty="0" smtClean="0"/>
              <a:t>個連線學校</a:t>
            </a:r>
          </a:p>
          <a:p>
            <a:r>
              <a:rPr lang="zh-TW" altLang="en-US" dirty="0" smtClean="0"/>
              <a:t>區網中心連線設備兩台：</a:t>
            </a:r>
          </a:p>
          <a:p>
            <a:pPr lvl="1"/>
            <a:r>
              <a:rPr lang="zh-TW" altLang="en-US" dirty="0" smtClean="0"/>
              <a:t>區網主幹 </a:t>
            </a:r>
            <a:r>
              <a:rPr lang="en-US" altLang="zh-TW" dirty="0" smtClean="0"/>
              <a:t>Router: Cisco 6509</a:t>
            </a:r>
          </a:p>
          <a:p>
            <a:pPr lvl="1"/>
            <a:r>
              <a:rPr lang="zh-TW" altLang="en-US" dirty="0" smtClean="0"/>
              <a:t>區網 </a:t>
            </a:r>
            <a:r>
              <a:rPr lang="en-US" altLang="zh-TW" dirty="0" smtClean="0"/>
              <a:t>Switch: Cisco 2960 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17501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Google Chrome </a:t>
            </a:r>
            <a:r>
              <a:rPr lang="zh-TW" altLang="en-US" dirty="0" smtClean="0"/>
              <a:t>新協定 </a:t>
            </a:r>
            <a:r>
              <a:rPr lang="en-US" altLang="zh-TW" dirty="0" smtClean="0"/>
              <a:t>QUIC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err="1" smtClean="0"/>
              <a:t>QUIC:Quick</a:t>
            </a:r>
            <a:r>
              <a:rPr lang="en-US" altLang="zh-TW" dirty="0" smtClean="0"/>
              <a:t> UDP Internet Connection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pPr lvl="1"/>
            <a:endParaRPr lang="en-US" altLang="zh-TW" dirty="0" smtClean="0"/>
          </a:p>
          <a:p>
            <a:pPr lvl="1"/>
            <a:r>
              <a:rPr lang="zh-TW" altLang="en-US" sz="2600" dirty="0" smtClean="0"/>
              <a:t>資料來源</a:t>
            </a:r>
            <a:r>
              <a:rPr lang="en-US" altLang="zh-TW" sz="2600" dirty="0" smtClean="0"/>
              <a:t>: http</a:t>
            </a:r>
            <a:r>
              <a:rPr lang="en-US" altLang="zh-TW" sz="2600" dirty="0"/>
              <a:t>://technews.tw/2015/04/20/google-quic-tcp-udp/</a:t>
            </a:r>
            <a:endParaRPr lang="zh-TW" altLang="en-US" sz="2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40</a:t>
            </a:fld>
            <a:endParaRPr lang="en-US" altLang="zh-TW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401" y="2060848"/>
            <a:ext cx="6742858" cy="2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58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Chrome </a:t>
            </a:r>
            <a:r>
              <a:rPr lang="zh-TW" altLang="en-US" dirty="0" smtClean="0"/>
              <a:t>連線異常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2015</a:t>
            </a:r>
            <a:r>
              <a:rPr lang="zh-TW" altLang="en-US" dirty="0" smtClean="0"/>
              <a:t>年</a:t>
            </a:r>
            <a:r>
              <a:rPr lang="en-US" altLang="zh-TW" dirty="0" smtClean="0"/>
              <a:t>4</a:t>
            </a:r>
            <a:r>
              <a:rPr lang="zh-TW" altLang="en-US" dirty="0" smtClean="0"/>
              <a:t>月中旬後陸續有人反應 </a:t>
            </a:r>
            <a:r>
              <a:rPr lang="en-US" altLang="zh-TW" dirty="0"/>
              <a:t>Chrome </a:t>
            </a:r>
            <a:r>
              <a:rPr lang="zh-TW" altLang="en-US" dirty="0"/>
              <a:t>連線 </a:t>
            </a:r>
            <a:r>
              <a:rPr lang="en-US" altLang="zh-TW" dirty="0"/>
              <a:t>Google </a:t>
            </a:r>
            <a:r>
              <a:rPr lang="zh-TW" altLang="en-US" dirty="0"/>
              <a:t>相關</a:t>
            </a:r>
            <a:r>
              <a:rPr lang="zh-TW" altLang="en-US" dirty="0" smtClean="0"/>
              <a:t>服務</a:t>
            </a:r>
            <a:r>
              <a:rPr lang="en-US" altLang="zh-TW" dirty="0" smtClean="0"/>
              <a:t>: </a:t>
            </a:r>
            <a:r>
              <a:rPr lang="zh-TW" altLang="en-US" dirty="0" smtClean="0"/>
              <a:t>搜尋</a:t>
            </a:r>
            <a:r>
              <a:rPr lang="en-US" altLang="zh-TW" dirty="0" smtClean="0"/>
              <a:t>/Gmail/Google </a:t>
            </a:r>
            <a:r>
              <a:rPr lang="en-US" altLang="zh-TW" dirty="0"/>
              <a:t>Doc</a:t>
            </a:r>
            <a:r>
              <a:rPr lang="en-US" altLang="zh-TW" dirty="0" smtClean="0"/>
              <a:t>. </a:t>
            </a:r>
            <a:r>
              <a:rPr lang="zh-TW" altLang="en-US" dirty="0" smtClean="0"/>
              <a:t>異常緩慢，使用 </a:t>
            </a:r>
            <a:r>
              <a:rPr lang="en-US" altLang="zh-TW" dirty="0" smtClean="0"/>
              <a:t>IE </a:t>
            </a:r>
            <a:r>
              <a:rPr lang="zh-TW" altLang="en-US" smtClean="0"/>
              <a:t>則</a:t>
            </a:r>
            <a:r>
              <a:rPr lang="zh-TW" altLang="en-US" smtClean="0"/>
              <a:t>正常</a:t>
            </a:r>
            <a:endParaRPr lang="en-US" altLang="zh-TW" dirty="0" smtClean="0"/>
          </a:p>
          <a:p>
            <a:r>
              <a:rPr lang="zh-TW" altLang="en-US" dirty="0" smtClean="0"/>
              <a:t>影響</a:t>
            </a:r>
            <a:r>
              <a:rPr lang="en-US" altLang="zh-TW" dirty="0" smtClean="0"/>
              <a:t>: </a:t>
            </a:r>
            <a:r>
              <a:rPr lang="zh-TW" altLang="en-US" dirty="0" smtClean="0"/>
              <a:t>無線網路、使用 </a:t>
            </a:r>
            <a:r>
              <a:rPr lang="en-US" altLang="zh-TW" dirty="0" smtClean="0"/>
              <a:t>NAT </a:t>
            </a:r>
            <a:r>
              <a:rPr lang="zh-TW" altLang="en-US" dirty="0" smtClean="0"/>
              <a:t>之有線網路</a:t>
            </a:r>
            <a:endParaRPr lang="en-US" altLang="zh-TW" dirty="0" smtClean="0"/>
          </a:p>
          <a:p>
            <a:r>
              <a:rPr lang="zh-TW" altLang="en-US" dirty="0" smtClean="0"/>
              <a:t>原因</a:t>
            </a:r>
            <a:r>
              <a:rPr lang="en-US" altLang="zh-TW" dirty="0" smtClean="0"/>
              <a:t>: </a:t>
            </a:r>
            <a:r>
              <a:rPr lang="zh-TW" altLang="en-US" dirty="0" smtClean="0"/>
              <a:t>同一 </a:t>
            </a:r>
            <a:r>
              <a:rPr lang="en-US" altLang="zh-TW" dirty="0" smtClean="0"/>
              <a:t>IP </a:t>
            </a:r>
            <a:r>
              <a:rPr lang="zh-TW" altLang="en-US" dirty="0" smtClean="0"/>
              <a:t>連線數過大被 </a:t>
            </a:r>
            <a:r>
              <a:rPr lang="en-US" altLang="zh-TW" dirty="0" smtClean="0"/>
              <a:t>Cisco SCE </a:t>
            </a:r>
            <a:r>
              <a:rPr lang="zh-TW" altLang="en-US" dirty="0" smtClean="0"/>
              <a:t>誤</a:t>
            </a:r>
            <a:r>
              <a:rPr lang="zh-TW" altLang="en-US" dirty="0" smtClean="0"/>
              <a:t>擋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0028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解決方法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800" dirty="0" smtClean="0"/>
              <a:t>方法</a:t>
            </a:r>
            <a:r>
              <a:rPr lang="en-US" altLang="zh-TW" sz="2800" dirty="0" smtClean="0"/>
              <a:t>1:</a:t>
            </a:r>
            <a:endParaRPr lang="en-US" altLang="zh-TW" sz="2800" dirty="0"/>
          </a:p>
          <a:p>
            <a:pPr lvl="1"/>
            <a:r>
              <a:rPr lang="en-US" altLang="zh-TW" sz="2400" dirty="0"/>
              <a:t>Cisco SCE By Pass </a:t>
            </a:r>
            <a:r>
              <a:rPr lang="en-US" altLang="zh-TW" sz="2400" dirty="0" smtClean="0"/>
              <a:t>Rule</a:t>
            </a:r>
          </a:p>
          <a:p>
            <a:pPr lvl="1"/>
            <a:endParaRPr lang="en-US" altLang="zh-TW" sz="2400" dirty="0" smtClean="0"/>
          </a:p>
          <a:p>
            <a:endParaRPr lang="en-US" altLang="zh-TW" sz="2800" dirty="0" smtClean="0"/>
          </a:p>
          <a:p>
            <a:r>
              <a:rPr lang="zh-TW" altLang="en-US" sz="2800" dirty="0" smtClean="0"/>
              <a:t>方法</a:t>
            </a:r>
            <a:r>
              <a:rPr lang="en-US" altLang="zh-TW" sz="2800" dirty="0" smtClean="0"/>
              <a:t>2: </a:t>
            </a:r>
            <a:r>
              <a:rPr lang="zh-TW" altLang="en-US" sz="2800" dirty="0" smtClean="0"/>
              <a:t>關閉 </a:t>
            </a:r>
            <a:r>
              <a:rPr lang="en-US" altLang="zh-TW" sz="2800" dirty="0" smtClean="0"/>
              <a:t>Chrome QUIC </a:t>
            </a:r>
            <a:r>
              <a:rPr lang="zh-TW" altLang="en-US" sz="2800" dirty="0" smtClean="0"/>
              <a:t>協定</a:t>
            </a:r>
            <a:endParaRPr lang="en-US" altLang="zh-TW" sz="2800" dirty="0" smtClean="0"/>
          </a:p>
          <a:p>
            <a:pPr lvl="1"/>
            <a:r>
              <a:rPr lang="en-US" altLang="zh-TW" sz="2400" dirty="0" smtClean="0"/>
              <a:t>chrome</a:t>
            </a:r>
            <a:r>
              <a:rPr lang="en-US" altLang="zh-TW" sz="2400" dirty="0"/>
              <a:t>://flags</a:t>
            </a:r>
            <a:r>
              <a:rPr lang="en-US" altLang="zh-TW" sz="2400" dirty="0" smtClean="0"/>
              <a:t>/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42</a:t>
            </a:fld>
            <a:endParaRPr lang="en-US" altLang="zh-TW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192" y="4365104"/>
            <a:ext cx="5184576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92896"/>
            <a:ext cx="7920880" cy="7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413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2014/12/20(</a:t>
            </a:r>
            <a:r>
              <a:rPr lang="zh-TW" altLang="en-US" dirty="0" smtClean="0"/>
              <a:t>六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zh-TW" altLang="en-US" dirty="0"/>
              <a:t>區</a:t>
            </a:r>
            <a:r>
              <a:rPr lang="zh-TW" altLang="en-US" dirty="0" smtClean="0"/>
              <a:t>網</a:t>
            </a:r>
            <a:r>
              <a:rPr lang="en-US" altLang="zh-TW" dirty="0" smtClean="0"/>
              <a:t>6509 </a:t>
            </a:r>
            <a:r>
              <a:rPr lang="zh-TW" altLang="en-US" dirty="0" smtClean="0"/>
              <a:t>異常說明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 smtClean="0"/>
              <a:t>A</a:t>
            </a:r>
            <a:r>
              <a:rPr lang="en-US" altLang="zh-TW" sz="2800" dirty="0"/>
              <a:t>M</a:t>
            </a:r>
            <a:r>
              <a:rPr lang="en-US" altLang="zh-TW" sz="2800" dirty="0" smtClean="0"/>
              <a:t>4:10  </a:t>
            </a:r>
            <a:r>
              <a:rPr lang="zh-TW" altLang="en-US" sz="2800" dirty="0" smtClean="0"/>
              <a:t>區網 </a:t>
            </a:r>
            <a:r>
              <a:rPr lang="en-US" altLang="zh-TW" sz="2800" dirty="0" smtClean="0"/>
              <a:t>6509 </a:t>
            </a:r>
            <a:r>
              <a:rPr lang="zh-TW" altLang="en-US" sz="2800" dirty="0" smtClean="0"/>
              <a:t>發生異常中斷服務</a:t>
            </a:r>
            <a:endParaRPr lang="en-US" altLang="zh-TW" sz="2800" dirty="0" smtClean="0"/>
          </a:p>
          <a:p>
            <a:r>
              <a:rPr lang="en-US" altLang="zh-TW" sz="2800" dirty="0" smtClean="0"/>
              <a:t>AM6:30  </a:t>
            </a:r>
            <a:r>
              <a:rPr lang="zh-TW" altLang="en-US" sz="2800" dirty="0" smtClean="0"/>
              <a:t>工程師到場進行搶修</a:t>
            </a:r>
            <a:endParaRPr lang="en-US" altLang="zh-TW" sz="2800" dirty="0" smtClean="0"/>
          </a:p>
          <a:p>
            <a:r>
              <a:rPr lang="en-US" altLang="zh-TW" sz="2800" dirty="0" smtClean="0"/>
              <a:t>AM7:00  </a:t>
            </a:r>
            <a:r>
              <a:rPr lang="zh-TW" altLang="en-US" sz="2800" dirty="0" smtClean="0"/>
              <a:t>判斷為</a:t>
            </a:r>
            <a:r>
              <a:rPr lang="en-US" altLang="zh-TW" sz="2800" dirty="0" smtClean="0"/>
              <a:t>Supervisor </a:t>
            </a:r>
            <a:r>
              <a:rPr lang="zh-TW" altLang="en-US" sz="2800" dirty="0" smtClean="0"/>
              <a:t>模組異常</a:t>
            </a:r>
            <a:endParaRPr lang="en-US" altLang="zh-TW" sz="2800" dirty="0" smtClean="0"/>
          </a:p>
          <a:p>
            <a:r>
              <a:rPr lang="en-US" altLang="zh-TW" sz="2800" dirty="0" smtClean="0"/>
              <a:t>A</a:t>
            </a:r>
            <a:r>
              <a:rPr lang="en-US" altLang="zh-TW" sz="2800" dirty="0"/>
              <a:t>M</a:t>
            </a:r>
            <a:r>
              <a:rPr lang="en-US" altLang="zh-TW" sz="2800" dirty="0" smtClean="0"/>
              <a:t>10:50  </a:t>
            </a:r>
            <a:r>
              <a:rPr lang="zh-TW" altLang="en-US" sz="2800" dirty="0" smtClean="0"/>
              <a:t>更換 </a:t>
            </a:r>
            <a:r>
              <a:rPr lang="en-US" altLang="zh-TW" sz="2800" dirty="0"/>
              <a:t>Supervisor </a:t>
            </a:r>
            <a:r>
              <a:rPr lang="zh-TW" altLang="en-US" sz="2800" dirty="0"/>
              <a:t>模組</a:t>
            </a:r>
            <a:r>
              <a:rPr lang="zh-TW" altLang="en-US" sz="2800" dirty="0" smtClean="0"/>
              <a:t>恢復正常</a:t>
            </a:r>
            <a:endParaRPr lang="en-US" altLang="zh-TW" sz="2800" dirty="0" smtClean="0"/>
          </a:p>
          <a:p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99480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2015/2/7</a:t>
            </a:r>
            <a:r>
              <a:rPr lang="en-US" altLang="zh-TW" b="1" dirty="0"/>
              <a:t> (</a:t>
            </a:r>
            <a:r>
              <a:rPr lang="zh-TW" altLang="en-US" b="1" dirty="0"/>
              <a:t>六</a:t>
            </a:r>
            <a:r>
              <a:rPr lang="en-US" altLang="zh-TW" b="1" dirty="0"/>
              <a:t>)</a:t>
            </a:r>
            <a:r>
              <a:rPr lang="en-US" altLang="zh-TW" dirty="0" smtClean="0"/>
              <a:t> </a:t>
            </a:r>
            <a:r>
              <a:rPr lang="zh-TW" altLang="en-US" dirty="0" smtClean="0"/>
              <a:t>計畫性停電說明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b="1" dirty="0" smtClean="0"/>
              <a:t>上午</a:t>
            </a:r>
            <a:r>
              <a:rPr lang="en-US" altLang="zh-TW" b="1" dirty="0"/>
              <a:t>5</a:t>
            </a:r>
            <a:r>
              <a:rPr lang="zh-TW" altLang="en-US" b="1" dirty="0"/>
              <a:t>至</a:t>
            </a:r>
            <a:r>
              <a:rPr lang="en-US" altLang="zh-TW" b="1" dirty="0"/>
              <a:t>12</a:t>
            </a:r>
            <a:r>
              <a:rPr lang="zh-TW" altLang="en-US" b="1" dirty="0"/>
              <a:t>時</a:t>
            </a:r>
            <a:r>
              <a:rPr lang="zh-TW" altLang="en-US" dirty="0"/>
              <a:t>因臺灣大學計資中心更新機房不斷電系統，需要停電施工，施工期間所有中心的網路與計算服務全部中斷，造成您的不便，敬請見諒。 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64123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2015/4/2(</a:t>
            </a:r>
            <a:r>
              <a:rPr lang="zh-TW" altLang="en-US" dirty="0" smtClean="0"/>
              <a:t>四</a:t>
            </a:r>
            <a:r>
              <a:rPr lang="en-US" altLang="zh-TW" dirty="0" smtClean="0"/>
              <a:t>) </a:t>
            </a:r>
            <a:r>
              <a:rPr lang="zh-TW" altLang="en-US" dirty="0" smtClean="0"/>
              <a:t>計中 </a:t>
            </a:r>
            <a:r>
              <a:rPr lang="en-US" altLang="zh-TW" dirty="0" smtClean="0"/>
              <a:t>UPS </a:t>
            </a:r>
            <a:r>
              <a:rPr lang="zh-TW" altLang="en-US" dirty="0" smtClean="0"/>
              <a:t>跳電說明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16:12 </a:t>
            </a:r>
            <a:r>
              <a:rPr lang="zh-TW" altLang="zh-TW" dirty="0"/>
              <a:t>計中西側</a:t>
            </a:r>
            <a:r>
              <a:rPr lang="en-US" altLang="zh-TW" dirty="0"/>
              <a:t> UPS </a:t>
            </a:r>
            <a:r>
              <a:rPr lang="zh-TW" altLang="zh-TW" dirty="0"/>
              <a:t>發生跳</a:t>
            </a:r>
            <a:r>
              <a:rPr lang="zh-TW" altLang="zh-TW" dirty="0" smtClean="0"/>
              <a:t>電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區網 </a:t>
            </a:r>
            <a:r>
              <a:rPr lang="en-US" altLang="zh-TW" dirty="0" smtClean="0"/>
              <a:t>6509 </a:t>
            </a:r>
            <a:r>
              <a:rPr lang="zh-TW" altLang="en-US" dirty="0" smtClean="0"/>
              <a:t>具雙電源，並未關機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電信機房</a:t>
            </a:r>
            <a:r>
              <a:rPr lang="en-US" altLang="zh-TW" dirty="0" smtClean="0"/>
              <a:t>/Switch </a:t>
            </a:r>
            <a:r>
              <a:rPr lang="zh-TW" altLang="en-US" dirty="0" smtClean="0"/>
              <a:t>位於西側，未配置雙電源</a:t>
            </a:r>
            <a:endParaRPr lang="zh-TW" altLang="zh-TW" dirty="0"/>
          </a:p>
          <a:p>
            <a:r>
              <a:rPr lang="en-US" altLang="zh-TW" dirty="0" smtClean="0"/>
              <a:t>16:17 </a:t>
            </a:r>
            <a:r>
              <a:rPr lang="zh-TW" altLang="zh-TW" dirty="0" smtClean="0"/>
              <a:t>西</a:t>
            </a:r>
            <a:r>
              <a:rPr lang="zh-TW" altLang="zh-TW" dirty="0"/>
              <a:t>側</a:t>
            </a:r>
            <a:r>
              <a:rPr lang="en-US" altLang="zh-TW" dirty="0"/>
              <a:t> UPS </a:t>
            </a:r>
            <a:r>
              <a:rPr lang="zh-TW" altLang="en-US" dirty="0" smtClean="0"/>
              <a:t>恢復供電。</a:t>
            </a:r>
            <a:endParaRPr lang="en-US" altLang="zh-TW" dirty="0" smtClean="0"/>
          </a:p>
          <a:p>
            <a:r>
              <a:rPr lang="en-US" altLang="zh-TW" dirty="0" smtClean="0"/>
              <a:t>16:20 </a:t>
            </a:r>
            <a:r>
              <a:rPr lang="zh-TW" altLang="en-US" dirty="0" smtClean="0"/>
              <a:t>區網所有連線恢復</a:t>
            </a:r>
            <a:r>
              <a:rPr lang="zh-TW" altLang="en-US" dirty="0"/>
              <a:t>正常</a:t>
            </a:r>
            <a:r>
              <a:rPr lang="zh-TW" altLang="zh-TW" dirty="0" smtClean="0"/>
              <a:t>。</a:t>
            </a:r>
            <a:endParaRPr lang="en-US" altLang="zh-TW" dirty="0" smtClean="0"/>
          </a:p>
          <a:p>
            <a:r>
              <a:rPr lang="en-US" altLang="zh-TW" dirty="0" smtClean="0"/>
              <a:t>2015/4/3 11:30 </a:t>
            </a:r>
            <a:r>
              <a:rPr lang="zh-TW" altLang="en-US" dirty="0" smtClean="0"/>
              <a:t>區網首頁恢復正常</a:t>
            </a:r>
            <a:r>
              <a:rPr lang="zh-TW" altLang="zh-TW" dirty="0" smtClean="0"/>
              <a:t>。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90221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Google Global Cache</a:t>
            </a:r>
            <a:r>
              <a:rPr lang="zh-TW" altLang="en-US" dirty="0" smtClean="0"/>
              <a:t>上線說明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TW" dirty="0" smtClean="0"/>
              <a:t>GGC 2015/4/22 </a:t>
            </a:r>
            <a:r>
              <a:rPr lang="zh-TW" altLang="en-US" dirty="0" smtClean="0"/>
              <a:t>正式上線，使用網段 </a:t>
            </a:r>
            <a:r>
              <a:rPr lang="en-US" altLang="zh-TW" dirty="0" smtClean="0"/>
              <a:t>163.28.18.0/26</a:t>
            </a:r>
          </a:p>
          <a:p>
            <a:r>
              <a:rPr lang="zh-TW" altLang="en-US" dirty="0" smtClean="0"/>
              <a:t>提供 </a:t>
            </a:r>
            <a:r>
              <a:rPr lang="en-US" altLang="zh-TW" dirty="0" smtClean="0"/>
              <a:t>Cache </a:t>
            </a:r>
            <a:r>
              <a:rPr lang="zh-TW" altLang="en-US" dirty="0" smtClean="0"/>
              <a:t>服務</a:t>
            </a:r>
            <a:r>
              <a:rPr lang="en-US" altLang="zh-TW" dirty="0" smtClean="0"/>
              <a:t>:</a:t>
            </a:r>
          </a:p>
          <a:p>
            <a:pPr lvl="1"/>
            <a:r>
              <a:rPr lang="en-US" altLang="zh-TW" dirty="0" smtClean="0"/>
              <a:t>YouTube</a:t>
            </a:r>
            <a:endParaRPr lang="en-US" altLang="zh-TW" dirty="0"/>
          </a:p>
          <a:p>
            <a:pPr lvl="1"/>
            <a:r>
              <a:rPr lang="en-US" altLang="zh-TW" dirty="0" smtClean="0"/>
              <a:t>Google </a:t>
            </a:r>
            <a:r>
              <a:rPr lang="en-US" altLang="zh-TW" dirty="0"/>
              <a:t>Search</a:t>
            </a:r>
          </a:p>
          <a:p>
            <a:pPr lvl="1"/>
            <a:r>
              <a:rPr lang="en-US" altLang="zh-TW" dirty="0" smtClean="0"/>
              <a:t>Google </a:t>
            </a:r>
            <a:r>
              <a:rPr lang="en-US" altLang="zh-TW" dirty="0"/>
              <a:t>Plus</a:t>
            </a:r>
          </a:p>
          <a:p>
            <a:pPr lvl="1"/>
            <a:r>
              <a:rPr lang="en-US" altLang="zh-TW" dirty="0" smtClean="0"/>
              <a:t>Google </a:t>
            </a:r>
            <a:r>
              <a:rPr lang="en-US" altLang="zh-TW" dirty="0"/>
              <a:t>Maps (including map tiles and street view)</a:t>
            </a:r>
          </a:p>
          <a:p>
            <a:pPr lvl="1"/>
            <a:r>
              <a:rPr lang="en-US" altLang="zh-TW" dirty="0" smtClean="0"/>
              <a:t>Google </a:t>
            </a:r>
            <a:r>
              <a:rPr lang="en-US" altLang="zh-TW" dirty="0"/>
              <a:t>Earth</a:t>
            </a:r>
          </a:p>
          <a:p>
            <a:pPr lvl="1"/>
            <a:r>
              <a:rPr lang="en-US" altLang="zh-TW" dirty="0" smtClean="0"/>
              <a:t>Google </a:t>
            </a:r>
            <a:r>
              <a:rPr lang="en-US" altLang="zh-TW" dirty="0"/>
              <a:t>Docs</a:t>
            </a:r>
          </a:p>
          <a:p>
            <a:pPr lvl="1"/>
            <a:r>
              <a:rPr lang="en-US" altLang="zh-TW" dirty="0" smtClean="0"/>
              <a:t>Google </a:t>
            </a:r>
            <a:r>
              <a:rPr lang="en-US" altLang="zh-TW" dirty="0"/>
              <a:t>Scholar</a:t>
            </a:r>
          </a:p>
          <a:p>
            <a:pPr lvl="1"/>
            <a:r>
              <a:rPr lang="en-US" altLang="zh-TW" dirty="0" smtClean="0"/>
              <a:t>Google </a:t>
            </a:r>
            <a:r>
              <a:rPr lang="en-US" altLang="zh-TW" dirty="0"/>
              <a:t>News</a:t>
            </a:r>
          </a:p>
          <a:p>
            <a:pPr lvl="1"/>
            <a:r>
              <a:rPr lang="en-US" altLang="zh-TW" dirty="0" smtClean="0"/>
              <a:t>Android </a:t>
            </a:r>
            <a:r>
              <a:rPr lang="en-US" altLang="zh-TW" dirty="0"/>
              <a:t>Market</a:t>
            </a:r>
          </a:p>
          <a:p>
            <a:pPr lvl="1"/>
            <a:r>
              <a:rPr lang="en-US" altLang="zh-TW" dirty="0" smtClean="0"/>
              <a:t>Picasa </a:t>
            </a:r>
            <a:r>
              <a:rPr lang="en-US" altLang="zh-TW" dirty="0"/>
              <a:t>Web Albums</a:t>
            </a:r>
          </a:p>
          <a:p>
            <a:pPr lvl="1"/>
            <a:r>
              <a:rPr lang="en-US" altLang="zh-TW" dirty="0" smtClean="0"/>
              <a:t>DoubleClick </a:t>
            </a:r>
            <a:r>
              <a:rPr lang="en-US" altLang="zh-TW" dirty="0"/>
              <a:t>by Google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65274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GGC</a:t>
            </a:r>
            <a:r>
              <a:rPr lang="zh-TW" altLang="en-US" dirty="0" smtClean="0"/>
              <a:t> 網路架構圖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</a:t>
            </a:fld>
            <a:endParaRPr lang="en-US" altLang="zh-TW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140968"/>
            <a:ext cx="4758599" cy="313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字方塊 2"/>
          <p:cNvSpPr txBox="1"/>
          <p:nvPr/>
        </p:nvSpPr>
        <p:spPr>
          <a:xfrm>
            <a:off x="2622964" y="6309320"/>
            <a:ext cx="3461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Google </a:t>
            </a:r>
            <a:r>
              <a:rPr lang="zh-TW" altLang="en-US" dirty="0"/>
              <a:t>視</a:t>
            </a:r>
            <a:r>
              <a:rPr lang="zh-TW" altLang="en-US" dirty="0" smtClean="0"/>
              <a:t>情況提供 </a:t>
            </a:r>
            <a:r>
              <a:rPr lang="en-US" altLang="zh-TW" dirty="0" smtClean="0"/>
              <a:t>3~8 Servers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059" y="2780928"/>
            <a:ext cx="20002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481" y="1256928"/>
            <a:ext cx="15525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884" y="2815868"/>
            <a:ext cx="21621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208" y="2636912"/>
            <a:ext cx="22860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線單箭頭接點 6"/>
          <p:cNvCxnSpPr/>
          <p:nvPr/>
        </p:nvCxnSpPr>
        <p:spPr>
          <a:xfrm>
            <a:off x="4355976" y="2276872"/>
            <a:ext cx="0" cy="504056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字方塊 7"/>
          <p:cNvSpPr txBox="1"/>
          <p:nvPr/>
        </p:nvSpPr>
        <p:spPr>
          <a:xfrm>
            <a:off x="4333775" y="228067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download</a:t>
            </a:r>
            <a:endParaRPr lang="zh-TW" altLang="en-US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2542709" y="341970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upload</a:t>
            </a:r>
            <a:endParaRPr lang="zh-TW" altLang="en-US" dirty="0"/>
          </a:p>
        </p:txBody>
      </p:sp>
      <p:cxnSp>
        <p:nvCxnSpPr>
          <p:cNvPr id="19" name="直線單箭頭接點 18"/>
          <p:cNvCxnSpPr/>
          <p:nvPr/>
        </p:nvCxnSpPr>
        <p:spPr>
          <a:xfrm flipH="1">
            <a:off x="2555776" y="3284984"/>
            <a:ext cx="745283" cy="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字方塊 21"/>
          <p:cNvSpPr txBox="1"/>
          <p:nvPr/>
        </p:nvSpPr>
        <p:spPr>
          <a:xfrm>
            <a:off x="5254106" y="339917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upload</a:t>
            </a:r>
            <a:endParaRPr lang="zh-TW" altLang="en-US" dirty="0"/>
          </a:p>
        </p:txBody>
      </p:sp>
      <p:cxnSp>
        <p:nvCxnSpPr>
          <p:cNvPr id="23" name="直線單箭頭接點 22"/>
          <p:cNvCxnSpPr/>
          <p:nvPr/>
        </p:nvCxnSpPr>
        <p:spPr>
          <a:xfrm>
            <a:off x="5301208" y="3284984"/>
            <a:ext cx="782960" cy="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01142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撲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16121</TotalTime>
  <Words>1214</Words>
  <Application>Microsoft Office PowerPoint</Application>
  <PresentationFormat>如螢幕大小 (4:3)</PresentationFormat>
  <Paragraphs>335</Paragraphs>
  <Slides>42</Slides>
  <Notes>4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42</vt:i4>
      </vt:variant>
    </vt:vector>
  </HeadingPairs>
  <TitlesOfParts>
    <vt:vector size="43" baseType="lpstr">
      <vt:lpstr>暗香撲面</vt:lpstr>
      <vt:lpstr>104年度第一次 台北區網(臺大)網管會議</vt:lpstr>
      <vt:lpstr>會議議程</vt:lpstr>
      <vt:lpstr>台北區網中心服務窗口</vt:lpstr>
      <vt:lpstr>區網中心運作情形</vt:lpstr>
      <vt:lpstr>2014/12/20(六) 區網6509 異常說明</vt:lpstr>
      <vt:lpstr>2015/2/7 (六) 計畫性停電說明 </vt:lpstr>
      <vt:lpstr>2015/4/2(四) 計中 UPS 跳電說明</vt:lpstr>
      <vt:lpstr>Google Global Cache上線說明</vt:lpstr>
      <vt:lpstr>GGC 網路架構圖</vt:lpstr>
      <vt:lpstr>GGC 運作機制</vt:lpstr>
      <vt:lpstr>GGC 連線說明</vt:lpstr>
      <vt:lpstr>GGC 流量統計</vt:lpstr>
      <vt:lpstr>台大區網&lt;-&gt;教育部 (ipv4)</vt:lpstr>
      <vt:lpstr>台大區網&lt;-&gt;教育部 (ipv6)</vt:lpstr>
      <vt:lpstr>連線單位 MRTG Ping品質監控</vt:lpstr>
      <vt:lpstr>連線單位MRTG Ping品質監控 Cont.</vt:lpstr>
      <vt:lpstr>連線單位MRTG Ping品質監控 Cont.</vt:lpstr>
      <vt:lpstr>ACL 阻擋攻擊</vt:lpstr>
      <vt:lpstr>ACL Log</vt:lpstr>
      <vt:lpstr>Akamai in Hinet 下載速度說明</vt:lpstr>
      <vt:lpstr>測試1</vt:lpstr>
      <vt:lpstr>Tracert</vt:lpstr>
      <vt:lpstr>IP 設定</vt:lpstr>
      <vt:lpstr>Akamai in 教育部</vt:lpstr>
      <vt:lpstr>Akamai in Hinet </vt:lpstr>
      <vt:lpstr>測試2</vt:lpstr>
      <vt:lpstr>測試結果</vt:lpstr>
      <vt:lpstr>結論</vt:lpstr>
      <vt:lpstr>IP全球地址資料庫查詢</vt:lpstr>
      <vt:lpstr>IP全球地址資料庫查詢 Cont.</vt:lpstr>
      <vt:lpstr>區網出口路徑拓樸圖</vt:lpstr>
      <vt:lpstr>區網出口路徑Peer IP對應表</vt:lpstr>
      <vt:lpstr>區網出口路徑拓樸圖 Cont.</vt:lpstr>
      <vt:lpstr>區網出口路徑拓樸圖 Cont.</vt:lpstr>
      <vt:lpstr>Traceroute 出口路徑查詢</vt:lpstr>
      <vt:lpstr>Traceroute 出口路徑查詢 Cont.</vt:lpstr>
      <vt:lpstr>Traceroute 出口路徑查詢 Cont.</vt:lpstr>
      <vt:lpstr>Traceroute 出口路徑查詢 1/2</vt:lpstr>
      <vt:lpstr>Traceroute 出口路徑查詢 2/2</vt:lpstr>
      <vt:lpstr>Google Chrome 新協定 QUIC</vt:lpstr>
      <vt:lpstr>Chrome 連線異常</vt:lpstr>
      <vt:lpstr>解決方法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davisyou</cp:lastModifiedBy>
  <cp:revision>810</cp:revision>
  <cp:lastPrinted>2015-02-07T05:45:16Z</cp:lastPrinted>
  <dcterms:created xsi:type="dcterms:W3CDTF">2007-03-23T08:00:23Z</dcterms:created>
  <dcterms:modified xsi:type="dcterms:W3CDTF">2015-05-13T07:44:00Z</dcterms:modified>
</cp:coreProperties>
</file>