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92" r:id="rId3"/>
    <p:sldId id="293" r:id="rId4"/>
    <p:sldId id="294" r:id="rId5"/>
    <p:sldId id="295" r:id="rId6"/>
    <p:sldId id="304" r:id="rId7"/>
    <p:sldId id="305" r:id="rId8"/>
    <p:sldId id="296" r:id="rId9"/>
    <p:sldId id="309" r:id="rId10"/>
    <p:sldId id="310" r:id="rId11"/>
    <p:sldId id="312" r:id="rId12"/>
    <p:sldId id="311" r:id="rId13"/>
    <p:sldId id="306" r:id="rId14"/>
    <p:sldId id="291" r:id="rId15"/>
    <p:sldId id="285" r:id="rId16"/>
    <p:sldId id="283" r:id="rId17"/>
    <p:sldId id="286" r:id="rId18"/>
    <p:sldId id="284" r:id="rId19"/>
    <p:sldId id="280" r:id="rId20"/>
    <p:sldId id="288" r:id="rId21"/>
    <p:sldId id="289" r:id="rId22"/>
    <p:sldId id="290" r:id="rId23"/>
  </p:sldIdLst>
  <p:sldSz cx="9144000" cy="6858000" type="screen4x3"/>
  <p:notesSz cx="6797675" cy="9928225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C1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FECB4D8-DB02-4DC6-A0A2-4F2EBAE1DC90}" styleName="中等深淺樣式 1 - 輔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中等深淺樣式 1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中等深淺樣式 1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5758FB7-9AC5-4552-8A53-C91805E547FA}" styleName="佈景主題樣式 1 - 輔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056" autoAdjust="0"/>
    <p:restoredTop sz="93020" autoAdjust="0"/>
  </p:normalViewPr>
  <p:slideViewPr>
    <p:cSldViewPr>
      <p:cViewPr varScale="1">
        <p:scale>
          <a:sx n="81" d="100"/>
          <a:sy n="81" d="100"/>
        </p:scale>
        <p:origin x="-5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8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84D073D-74CA-451C-8442-9F96FEA9D4D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98727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5B0D06-D203-47E6-AA0B-0D2C69BD9EB2}" type="slidenum">
              <a:rPr lang="en-US" altLang="zh-TW"/>
              <a:pPr/>
              <a:t>1</a:t>
            </a:fld>
            <a:endParaRPr lang="en-US" altLang="zh-TW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dirty="0" smtClean="0"/>
          </a:p>
        </p:txBody>
      </p:sp>
      <p:sp>
        <p:nvSpPr>
          <p:cNvPr id="5325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eaLnBrk="1" hangingPunct="1"/>
            <a:fld id="{4D8C33DB-9166-483C-B376-B258CB1F59D5}" type="slidenum">
              <a:rPr lang="en-US" altLang="zh-TW" smtClean="0">
                <a:latin typeface="Arial" charset="0"/>
                <a:ea typeface="新細明體" pitchFamily="18" charset="-120"/>
              </a:rPr>
              <a:pPr eaLnBrk="1" hangingPunct="1"/>
              <a:t>4</a:t>
            </a:fld>
            <a:endParaRPr lang="en-US" altLang="zh-TW" smtClean="0">
              <a:latin typeface="Arial" charset="0"/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B7195-6C85-4D0D-BE3A-2D64E417E563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8E0F2-BCFA-44F7-A4CA-1B440D39D7F6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B0BE8-6350-48D8-AC5F-B84C44D7E91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kumimoji="0" lang="zh-TW" altLang="en-US" dirty="0" smtClean="0"/>
              <a:t>按一下以編輯母片標題樣式</a:t>
            </a:r>
            <a:endParaRPr kumimoji="0"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57784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53CA1-A8E6-456B-B221-81CCDAA75D79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F731-1196-486C-8FA9-C93B6AE8B697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9748D-C33C-4044-A9B0-8D762834392D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9DCC3-50A9-4CDE-BCD0-CADE474CF23B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BA797-A21F-4C3C-94A9-2C2D86FAA496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237-D059-4902-B81C-2B16B6D10558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zh-TW" smtClean="0"/>
              <a:t>頁尾文字</a:t>
            </a: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810D3230-2E77-414D-AA09-26133BECDA3C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/>
          <a:lstStyle/>
          <a:p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104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年度第二次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dirty="0" smtClean="0">
                <a:latin typeface="標楷體" pitchFamily="65" charset="-120"/>
                <a:ea typeface="標楷體" pitchFamily="65" charset="-120"/>
              </a:rPr>
            </a:b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台北區網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臺大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)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網管會議</a:t>
            </a:r>
            <a:endParaRPr lang="zh-TW" altLang="zh-TW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04367-C53E-4420-90D1-CD3132E9144C}" type="slidenum">
              <a:rPr lang="en-US" altLang="zh-TW"/>
              <a:pPr/>
              <a:t>1</a:t>
            </a:fld>
            <a:endParaRPr lang="en-US" altLang="zh-TW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 flipH="1">
            <a:off x="3851275" y="3716338"/>
            <a:ext cx="496887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 type="oval" w="med" len="med"/>
            <a:tailEnd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714353" y="4437112"/>
            <a:ext cx="5105400" cy="1752600"/>
          </a:xfrm>
          <a:prstGeom prst="rect">
            <a:avLst/>
          </a:prstGeom>
        </p:spPr>
        <p:txBody>
          <a:bodyPr vert="horz" rtlCol="0">
            <a:normAutofit fontScale="92500" lnSpcReduction="20000"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TW" altLang="en-US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臺灣大學計資中心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zh-TW" altLang="en-US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游子興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en-US" altLang="zh-TW" dirty="0" smtClean="0">
                <a:solidFill>
                  <a:schemeClr val="tx1"/>
                </a:solidFill>
              </a:rPr>
              <a:t>davisyou@ntu.edu.tw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</a:pPr>
            <a:r>
              <a:rPr lang="en-US" altLang="zh-TW" dirty="0" smtClean="0">
                <a:solidFill>
                  <a:schemeClr val="tx1"/>
                </a:solidFill>
              </a:rPr>
              <a:t>3366-5008</a:t>
            </a:r>
            <a:endParaRPr lang="zh-TW" altLang="zh-TW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2015/9 </a:t>
            </a:r>
            <a:r>
              <a:rPr lang="zh-TW" altLang="en-US" dirty="0" smtClean="0"/>
              <a:t>之後 </a:t>
            </a:r>
            <a:r>
              <a:rPr lang="en-US" altLang="zh-TW" dirty="0"/>
              <a:t>Facebook </a:t>
            </a:r>
            <a:r>
              <a:rPr lang="zh-TW" altLang="en-US" dirty="0"/>
              <a:t>路徑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10</a:t>
            </a:fld>
            <a:endParaRPr lang="en-US" altLang="zh-TW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2881" y="1340768"/>
            <a:ext cx="6587333" cy="494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991" y="1883337"/>
            <a:ext cx="3974514" cy="2094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字方塊 4"/>
          <p:cNvSpPr txBox="1"/>
          <p:nvPr/>
        </p:nvSpPr>
        <p:spPr>
          <a:xfrm>
            <a:off x="4537943" y="1301703"/>
            <a:ext cx="457368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dirty="0"/>
              <a:t>是</a:t>
            </a:r>
            <a:r>
              <a:rPr lang="zh-TW" altLang="en-US" dirty="0" smtClean="0"/>
              <a:t>方電訊 </a:t>
            </a:r>
            <a:r>
              <a:rPr lang="en-US" altLang="zh-TW" dirty="0" smtClean="0"/>
              <a:t>TPIX</a:t>
            </a:r>
          </a:p>
          <a:p>
            <a:pPr algn="ctr"/>
            <a:r>
              <a:rPr lang="en-US" altLang="zh-TW" sz="1600" dirty="0"/>
              <a:t>http://</a:t>
            </a:r>
            <a:r>
              <a:rPr lang="en-US" altLang="zh-TW" sz="1600" dirty="0" smtClean="0"/>
              <a:t>mrtg.tanet.edu.tw/tanet/isps/tanet-tpix.html</a:t>
            </a:r>
            <a:endParaRPr lang="zh-TW" altLang="en-US" dirty="0"/>
          </a:p>
        </p:txBody>
      </p:sp>
      <p:sp>
        <p:nvSpPr>
          <p:cNvPr id="11" name="圓角矩形 10"/>
          <p:cNvSpPr/>
          <p:nvPr/>
        </p:nvSpPr>
        <p:spPr>
          <a:xfrm>
            <a:off x="3059832" y="2930386"/>
            <a:ext cx="576064" cy="35459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文字方塊 11"/>
          <p:cNvSpPr txBox="1"/>
          <p:nvPr/>
        </p:nvSpPr>
        <p:spPr>
          <a:xfrm>
            <a:off x="3635896" y="298766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dirty="0">
                <a:solidFill>
                  <a:srgbClr val="FF0000"/>
                </a:solidFill>
              </a:rPr>
              <a:t>頻寬</a:t>
            </a:r>
            <a:r>
              <a:rPr lang="zh-TW" altLang="en-US" dirty="0" smtClean="0">
                <a:solidFill>
                  <a:srgbClr val="FF0000"/>
                </a:solidFill>
              </a:rPr>
              <a:t>不足</a:t>
            </a:r>
            <a:endParaRPr lang="zh-TW" altLang="en-US" dirty="0">
              <a:solidFill>
                <a:srgbClr val="FF0000"/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418" y="4149080"/>
            <a:ext cx="3739660" cy="1923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624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2015/10/15 </a:t>
            </a:r>
            <a:r>
              <a:rPr lang="zh-TW" altLang="en-US" dirty="0" smtClean="0"/>
              <a:t>監控圖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2687979" y="6108399"/>
            <a:ext cx="914400" cy="283464"/>
          </a:xfrm>
        </p:spPr>
        <p:txBody>
          <a:bodyPr/>
          <a:lstStyle/>
          <a:p>
            <a:fld id="{D93790E0-A73F-4A53-83D9-1E4712857E21}" type="slidenum">
              <a:rPr lang="en-US" altLang="zh-TW" smtClean="0"/>
              <a:pPr/>
              <a:t>11</a:t>
            </a:fld>
            <a:endParaRPr lang="en-US" altLang="zh-TW"/>
          </a:p>
        </p:txBody>
      </p:sp>
      <p:pic>
        <p:nvPicPr>
          <p:cNvPr id="5" name="圖片 2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107" y="1437009"/>
            <a:ext cx="4387108" cy="5128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2688100" y="4153762"/>
            <a:ext cx="4043115" cy="43542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3844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2015/10/22 ISP </a:t>
            </a:r>
            <a:r>
              <a:rPr lang="zh-TW" altLang="en-US" dirty="0" smtClean="0"/>
              <a:t>頻寬擴充</a:t>
            </a:r>
            <a:endParaRPr lang="zh-TW" altLang="en-US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4584" y="1196752"/>
            <a:ext cx="6912768" cy="5184576"/>
          </a:xfr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12</a:t>
            </a:fld>
            <a:endParaRPr lang="en-US" altLang="zh-TW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036" y="4149080"/>
            <a:ext cx="3782530" cy="1824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884" y="2026810"/>
            <a:ext cx="3989115" cy="1940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圓角矩形 7"/>
          <p:cNvSpPr/>
          <p:nvPr/>
        </p:nvSpPr>
        <p:spPr>
          <a:xfrm>
            <a:off x="3059832" y="2930386"/>
            <a:ext cx="576064" cy="35459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/>
          <p:cNvSpPr txBox="1"/>
          <p:nvPr/>
        </p:nvSpPr>
        <p:spPr>
          <a:xfrm>
            <a:off x="3635896" y="298766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dirty="0">
                <a:solidFill>
                  <a:srgbClr val="FF0000"/>
                </a:solidFill>
              </a:rPr>
              <a:t>頻</a:t>
            </a:r>
            <a:r>
              <a:rPr lang="zh-TW" altLang="en-US" dirty="0" smtClean="0">
                <a:solidFill>
                  <a:srgbClr val="FF0000"/>
                </a:solidFill>
              </a:rPr>
              <a:t>寬</a:t>
            </a:r>
            <a:r>
              <a:rPr lang="zh-TW" altLang="en-US" dirty="0">
                <a:solidFill>
                  <a:srgbClr val="FF0000"/>
                </a:solidFill>
              </a:rPr>
              <a:t>擴充</a:t>
            </a:r>
          </a:p>
        </p:txBody>
      </p:sp>
    </p:spTree>
    <p:extLst>
      <p:ext uri="{BB962C8B-B14F-4D97-AF65-F5344CB8AC3E}">
        <p14:creationId xmlns:p14="http://schemas.microsoft.com/office/powerpoint/2010/main" val="371382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2015/11/11 </a:t>
            </a:r>
            <a:r>
              <a:rPr lang="en-US" altLang="zh-TW" dirty="0"/>
              <a:t>F</a:t>
            </a:r>
            <a:r>
              <a:rPr lang="en-US" altLang="zh-TW" dirty="0" smtClean="0"/>
              <a:t>acebook </a:t>
            </a:r>
            <a:r>
              <a:rPr lang="zh-TW" altLang="en-US" dirty="0" smtClean="0"/>
              <a:t>連線異常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教育部工程師詢問過</a:t>
            </a:r>
            <a:r>
              <a:rPr lang="en-US" altLang="zh-TW" dirty="0" smtClean="0"/>
              <a:t>TPIX</a:t>
            </a:r>
            <a:r>
              <a:rPr lang="zh-TW" altLang="en-US" dirty="0" smtClean="0"/>
              <a:t>，回覆並無問題。</a:t>
            </a: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2847084" y="6538014"/>
            <a:ext cx="802417" cy="253281"/>
          </a:xfrm>
        </p:spPr>
        <p:txBody>
          <a:bodyPr/>
          <a:lstStyle/>
          <a:p>
            <a:fld id="{D93790E0-A73F-4A53-83D9-1E4712857E21}" type="slidenum">
              <a:rPr lang="en-US" altLang="zh-TW" smtClean="0"/>
              <a:pPr/>
              <a:t>13</a:t>
            </a:fld>
            <a:endParaRPr lang="en-US" altLang="zh-TW"/>
          </a:p>
        </p:txBody>
      </p:sp>
      <p:pic>
        <p:nvPicPr>
          <p:cNvPr id="10242" name="圖片 2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23864"/>
            <a:ext cx="3378789" cy="483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圓角矩形 8"/>
          <p:cNvSpPr/>
          <p:nvPr/>
        </p:nvSpPr>
        <p:spPr>
          <a:xfrm>
            <a:off x="4297418" y="4643818"/>
            <a:ext cx="695084" cy="83643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圓角矩形 9"/>
          <p:cNvSpPr/>
          <p:nvPr/>
        </p:nvSpPr>
        <p:spPr>
          <a:xfrm>
            <a:off x="4297418" y="5867954"/>
            <a:ext cx="695084" cy="83643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2624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006" y="1237878"/>
            <a:ext cx="15430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GGC</a:t>
            </a:r>
            <a:r>
              <a:rPr lang="zh-TW" altLang="en-US" dirty="0" smtClean="0"/>
              <a:t> 網路架構圖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14</a:t>
            </a:fld>
            <a:endParaRPr lang="en-US" altLang="zh-TW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140968"/>
            <a:ext cx="4758599" cy="3135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字方塊 2"/>
          <p:cNvSpPr txBox="1"/>
          <p:nvPr/>
        </p:nvSpPr>
        <p:spPr>
          <a:xfrm>
            <a:off x="2612550" y="6211669"/>
            <a:ext cx="3486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/>
              <a:t>台大區網有 </a:t>
            </a:r>
            <a:r>
              <a:rPr lang="en-US" altLang="zh-TW" dirty="0" smtClean="0"/>
              <a:t>3 </a:t>
            </a:r>
            <a:r>
              <a:rPr lang="zh-TW" altLang="en-US" dirty="0" smtClean="0"/>
              <a:t>台 </a:t>
            </a:r>
            <a:r>
              <a:rPr lang="en-US" altLang="zh-TW" dirty="0" smtClean="0"/>
              <a:t>GGC Servers</a:t>
            </a:r>
          </a:p>
          <a:p>
            <a:r>
              <a:rPr lang="zh-TW" altLang="en-US" dirty="0"/>
              <a:t>理論最大頻</a:t>
            </a:r>
            <a:r>
              <a:rPr lang="zh-TW" altLang="en-US" dirty="0" smtClean="0"/>
              <a:t>寬</a:t>
            </a:r>
            <a:r>
              <a:rPr lang="en-US" altLang="zh-TW" dirty="0" smtClean="0"/>
              <a:t>: 4G X3 = 12 </a:t>
            </a:r>
            <a:r>
              <a:rPr lang="en-US" altLang="zh-TW" dirty="0" err="1" smtClean="0"/>
              <a:t>Gbps</a:t>
            </a:r>
            <a:endParaRPr lang="zh-TW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1059" y="2780928"/>
            <a:ext cx="20002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208" y="2636912"/>
            <a:ext cx="22860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直線單箭頭接點 6"/>
          <p:cNvCxnSpPr/>
          <p:nvPr/>
        </p:nvCxnSpPr>
        <p:spPr>
          <a:xfrm>
            <a:off x="4355976" y="2276872"/>
            <a:ext cx="0" cy="504056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字方塊 7"/>
          <p:cNvSpPr txBox="1"/>
          <p:nvPr/>
        </p:nvSpPr>
        <p:spPr>
          <a:xfrm>
            <a:off x="4333775" y="228067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download</a:t>
            </a:r>
            <a:endParaRPr lang="zh-TW" altLang="en-US" dirty="0"/>
          </a:p>
        </p:txBody>
      </p:sp>
      <p:sp>
        <p:nvSpPr>
          <p:cNvPr id="18" name="文字方塊 17"/>
          <p:cNvSpPr txBox="1"/>
          <p:nvPr/>
        </p:nvSpPr>
        <p:spPr>
          <a:xfrm>
            <a:off x="2542709" y="341970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upload</a:t>
            </a:r>
            <a:endParaRPr lang="zh-TW" altLang="en-US" dirty="0"/>
          </a:p>
        </p:txBody>
      </p:sp>
      <p:cxnSp>
        <p:nvCxnSpPr>
          <p:cNvPr id="19" name="直線單箭頭接點 18"/>
          <p:cNvCxnSpPr/>
          <p:nvPr/>
        </p:nvCxnSpPr>
        <p:spPr>
          <a:xfrm flipH="1">
            <a:off x="2555776" y="3284984"/>
            <a:ext cx="745283" cy="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字方塊 21"/>
          <p:cNvSpPr txBox="1"/>
          <p:nvPr/>
        </p:nvSpPr>
        <p:spPr>
          <a:xfrm>
            <a:off x="5254106" y="339917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upload</a:t>
            </a:r>
            <a:endParaRPr lang="zh-TW" altLang="en-US" dirty="0"/>
          </a:p>
        </p:txBody>
      </p:sp>
      <p:cxnSp>
        <p:nvCxnSpPr>
          <p:cNvPr id="23" name="直線單箭頭接點 22"/>
          <p:cNvCxnSpPr/>
          <p:nvPr/>
        </p:nvCxnSpPr>
        <p:spPr>
          <a:xfrm>
            <a:off x="5301208" y="3284984"/>
            <a:ext cx="782960" cy="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849116"/>
            <a:ext cx="14192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660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GGC</a:t>
            </a:r>
            <a:r>
              <a:rPr lang="zh-TW" altLang="en-US" dirty="0"/>
              <a:t> 運作機制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6093296"/>
            <a:ext cx="8229600" cy="576064"/>
          </a:xfrm>
        </p:spPr>
        <p:txBody>
          <a:bodyPr>
            <a:normAutofit fontScale="85000" lnSpcReduction="10000"/>
          </a:bodyPr>
          <a:lstStyle/>
          <a:p>
            <a:pPr lvl="1"/>
            <a:r>
              <a:rPr lang="zh-TW" altLang="en-US" dirty="0" smtClean="0"/>
              <a:t>台大區網 </a:t>
            </a:r>
            <a:r>
              <a:rPr lang="en-US" altLang="zh-TW" dirty="0" smtClean="0"/>
              <a:t>GGC IP </a:t>
            </a:r>
            <a:r>
              <a:rPr lang="zh-TW" altLang="en-US" dirty="0" smtClean="0"/>
              <a:t>範圍</a:t>
            </a:r>
            <a:r>
              <a:rPr lang="en-US" altLang="zh-TW" dirty="0" smtClean="0"/>
              <a:t>: </a:t>
            </a:r>
            <a:r>
              <a:rPr lang="en-US" altLang="zh-TW" dirty="0"/>
              <a:t>163.28.18.0 ~ 163.28.18.63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15</a:t>
            </a:fld>
            <a:endParaRPr lang="en-US" altLang="zh-TW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227" y="1412776"/>
            <a:ext cx="7093771" cy="468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036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Youtube</a:t>
            </a:r>
            <a:r>
              <a:rPr lang="en-US" altLang="zh-TW" dirty="0" smtClean="0"/>
              <a:t> </a:t>
            </a:r>
            <a:r>
              <a:rPr lang="zh-TW" altLang="en-US" dirty="0" smtClean="0"/>
              <a:t>播放測試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播放較熱門的影片</a:t>
            </a:r>
            <a:endParaRPr lang="en-US" altLang="zh-TW" dirty="0"/>
          </a:p>
          <a:p>
            <a:r>
              <a:rPr lang="en-US" altLang="zh-TW" dirty="0" smtClean="0"/>
              <a:t>www.youtube.com </a:t>
            </a:r>
            <a:r>
              <a:rPr lang="zh-TW" altLang="en-US" dirty="0" smtClean="0"/>
              <a:t>首頁</a:t>
            </a:r>
            <a:r>
              <a:rPr lang="en-US" altLang="zh-TW" dirty="0" smtClean="0"/>
              <a:t>:</a:t>
            </a:r>
            <a:r>
              <a:rPr lang="zh-TW" altLang="en-US" dirty="0" smtClean="0"/>
              <a:t> 可能非 </a:t>
            </a:r>
            <a:r>
              <a:rPr lang="en-US" altLang="zh-TW" dirty="0" smtClean="0"/>
              <a:t>GGC IP</a:t>
            </a:r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852936"/>
            <a:ext cx="556260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622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Youtube</a:t>
            </a:r>
            <a:r>
              <a:rPr lang="en-US" altLang="zh-TW" dirty="0"/>
              <a:t> </a:t>
            </a:r>
            <a:r>
              <a:rPr lang="zh-TW" altLang="en-US" dirty="0"/>
              <a:t>播放測試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方法</a:t>
            </a:r>
            <a:r>
              <a:rPr lang="zh-TW" altLang="en-US" dirty="0"/>
              <a:t>一</a:t>
            </a:r>
            <a:r>
              <a:rPr lang="en-US" altLang="zh-TW" dirty="0"/>
              <a:t>: </a:t>
            </a:r>
            <a:r>
              <a:rPr lang="zh-TW" altLang="en-US" dirty="0"/>
              <a:t>使用 </a:t>
            </a:r>
            <a:r>
              <a:rPr lang="en-US" altLang="zh-TW" dirty="0" err="1" smtClean="0"/>
              <a:t>TCPView</a:t>
            </a:r>
            <a:r>
              <a:rPr lang="en-US" altLang="zh-TW" dirty="0" smtClean="0"/>
              <a:t> </a:t>
            </a:r>
            <a:r>
              <a:rPr lang="zh-TW" altLang="en-US" dirty="0" smtClean="0"/>
              <a:t>或</a:t>
            </a:r>
            <a:r>
              <a:rPr lang="en-US" altLang="zh-TW" dirty="0" smtClean="0"/>
              <a:t> </a:t>
            </a:r>
            <a:r>
              <a:rPr lang="en-US" altLang="zh-TW" dirty="0" err="1"/>
              <a:t>CurrPorts</a:t>
            </a:r>
            <a:r>
              <a:rPr lang="en-US" altLang="zh-TW" dirty="0"/>
              <a:t> </a:t>
            </a:r>
            <a:r>
              <a:rPr lang="zh-TW" altLang="en-US" dirty="0"/>
              <a:t>軟體</a:t>
            </a:r>
            <a:r>
              <a:rPr lang="zh-TW" altLang="en-US" dirty="0" smtClean="0"/>
              <a:t>觀察</a:t>
            </a:r>
            <a:endParaRPr lang="en-US" altLang="zh-TW" dirty="0"/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17</a:t>
            </a:fld>
            <a:endParaRPr lang="en-US" altLang="zh-TW"/>
          </a:p>
        </p:txBody>
      </p:sp>
      <p:sp>
        <p:nvSpPr>
          <p:cNvPr id="5" name="投影片編號版面配置區 3"/>
          <p:cNvSpPr txBox="1">
            <a:spLocks/>
          </p:cNvSpPr>
          <p:nvPr/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defPPr>
              <a:defRPr lang="zh-TW"/>
            </a:defPPr>
            <a:lvl1pPr algn="ctr" rtl="0" eaLnBrk="1" fontAlgn="base" latinLnBrk="0" hangingPunct="1">
              <a:spcBef>
                <a:spcPct val="0"/>
              </a:spcBef>
              <a:spcAft>
                <a:spcPct val="0"/>
              </a:spcAft>
              <a:defRPr kumimoji="0" sz="1100" b="0" kern="1200">
                <a:solidFill>
                  <a:schemeClr val="tx2">
                    <a:lumMod val="75000"/>
                    <a:lumOff val="25000"/>
                  </a:schemeClr>
                </a:solidFill>
                <a:latin typeface="Arial" charset="0"/>
                <a:ea typeface="新細明體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新細明體" charset="-120"/>
                <a:cs typeface="+mn-cs"/>
              </a:defRPr>
            </a:lvl9pPr>
          </a:lstStyle>
          <a:p>
            <a:fld id="{D93790E0-A73F-4A53-83D9-1E4712857E21}" type="slidenum">
              <a:rPr lang="en-US" altLang="zh-TW" smtClean="0"/>
              <a:pPr/>
              <a:t>17</a:t>
            </a:fld>
            <a:endParaRPr lang="en-US" altLang="zh-TW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64904"/>
            <a:ext cx="8716128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3567048" y="3058676"/>
            <a:ext cx="1025860" cy="22630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678203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87617"/>
            <a:ext cx="8784976" cy="435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Youtube</a:t>
            </a:r>
            <a:r>
              <a:rPr lang="en-US" altLang="zh-TW" dirty="0"/>
              <a:t> </a:t>
            </a:r>
            <a:r>
              <a:rPr lang="zh-TW" altLang="en-US" dirty="0"/>
              <a:t>播放測試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1064160"/>
          </a:xfrm>
        </p:spPr>
        <p:txBody>
          <a:bodyPr>
            <a:normAutofit fontScale="62500" lnSpcReduction="20000"/>
          </a:bodyPr>
          <a:lstStyle/>
          <a:p>
            <a:r>
              <a:rPr lang="zh-TW" altLang="en-US" sz="2400" dirty="0" smtClean="0"/>
              <a:t>方法二</a:t>
            </a:r>
            <a:r>
              <a:rPr lang="en-US" altLang="zh-TW" sz="2400" dirty="0" smtClean="0"/>
              <a:t>: Chrome</a:t>
            </a:r>
          </a:p>
          <a:p>
            <a:r>
              <a:rPr lang="zh-TW" altLang="en-US" sz="2400" dirty="0" smtClean="0"/>
              <a:t>按</a:t>
            </a:r>
            <a:r>
              <a:rPr lang="zh-TW" altLang="en-US" sz="2400" dirty="0"/>
              <a:t>右鍵開啟”檢查元素”</a:t>
            </a:r>
          </a:p>
          <a:p>
            <a:r>
              <a:rPr lang="en-US" altLang="zh-TW" sz="2400" dirty="0" smtClean="0"/>
              <a:t>Network:  </a:t>
            </a:r>
            <a:r>
              <a:rPr lang="en-US" altLang="zh-TW" sz="2400" dirty="0"/>
              <a:t>watch the item ‘</a:t>
            </a:r>
            <a:r>
              <a:rPr lang="en-US" altLang="zh-TW" sz="2400" dirty="0" err="1"/>
              <a:t>videoplayback</a:t>
            </a:r>
            <a:r>
              <a:rPr lang="en-US" altLang="zh-TW" sz="2400" dirty="0"/>
              <a:t>’</a:t>
            </a:r>
          </a:p>
          <a:p>
            <a:r>
              <a:rPr lang="en-US" altLang="zh-TW" sz="2400" dirty="0"/>
              <a:t>Header: </a:t>
            </a:r>
            <a:r>
              <a:rPr lang="zh-TW" altLang="en-US" sz="2400" dirty="0"/>
              <a:t>顯示 </a:t>
            </a:r>
            <a:r>
              <a:rPr lang="en-US" altLang="zh-TW" sz="2400" dirty="0"/>
              <a:t>Remote </a:t>
            </a:r>
            <a:r>
              <a:rPr lang="en-US" altLang="zh-TW" sz="2400" dirty="0" smtClean="0"/>
              <a:t>Address</a:t>
            </a:r>
            <a:endParaRPr lang="zh-TW" alt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4114800" y="6368800"/>
            <a:ext cx="914400" cy="283464"/>
          </a:xfrm>
        </p:spPr>
        <p:txBody>
          <a:bodyPr/>
          <a:lstStyle/>
          <a:p>
            <a:fld id="{D93790E0-A73F-4A53-83D9-1E4712857E21}" type="slidenum">
              <a:rPr lang="en-US" altLang="zh-TW" smtClean="0"/>
              <a:pPr/>
              <a:t>18</a:t>
            </a:fld>
            <a:endParaRPr lang="en-US" altLang="zh-TW"/>
          </a:p>
        </p:txBody>
      </p:sp>
      <p:sp>
        <p:nvSpPr>
          <p:cNvPr id="7" name="圓角矩形 6"/>
          <p:cNvSpPr/>
          <p:nvPr/>
        </p:nvSpPr>
        <p:spPr>
          <a:xfrm>
            <a:off x="5868144" y="2893975"/>
            <a:ext cx="461390" cy="21499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圓角矩形 8"/>
          <p:cNvSpPr/>
          <p:nvPr/>
        </p:nvSpPr>
        <p:spPr>
          <a:xfrm>
            <a:off x="6521290" y="4694175"/>
            <a:ext cx="1867134" cy="21499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圓角矩形 9"/>
          <p:cNvSpPr/>
          <p:nvPr/>
        </p:nvSpPr>
        <p:spPr>
          <a:xfrm>
            <a:off x="6321604" y="4334135"/>
            <a:ext cx="626660" cy="21499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圓角矩形 10"/>
          <p:cNvSpPr/>
          <p:nvPr/>
        </p:nvSpPr>
        <p:spPr>
          <a:xfrm>
            <a:off x="4768356" y="5017695"/>
            <a:ext cx="1531836" cy="10749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17432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Why </a:t>
            </a:r>
            <a:r>
              <a:rPr lang="en-US" altLang="zh-TW" dirty="0"/>
              <a:t>Videos Not Playing 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From </a:t>
            </a:r>
            <a:r>
              <a:rPr lang="en-US" altLang="zh-TW" dirty="0"/>
              <a:t>the </a:t>
            </a:r>
            <a:r>
              <a:rPr lang="en-US" altLang="zh-TW" dirty="0" smtClean="0"/>
              <a:t>GGC</a:t>
            </a:r>
            <a:endParaRPr lang="en-US" altLang="zh-TW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The </a:t>
            </a:r>
            <a:r>
              <a:rPr lang="en-US" altLang="zh-TW" dirty="0"/>
              <a:t>user’s DNS resolver is not in the BGP feed to the GGC node</a:t>
            </a:r>
          </a:p>
          <a:p>
            <a:r>
              <a:rPr lang="en-US" altLang="zh-TW" dirty="0"/>
              <a:t>The client’s IP is not in the BGP feed to the GGC node</a:t>
            </a:r>
          </a:p>
          <a:p>
            <a:r>
              <a:rPr lang="en-US" altLang="zh-TW" dirty="0"/>
              <a:t>The cache is overloaded and overflowing</a:t>
            </a:r>
          </a:p>
          <a:p>
            <a:r>
              <a:rPr lang="en-US" altLang="zh-TW" dirty="0"/>
              <a:t>The video is not popular enough to be in the cache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19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11131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會議議程</a:t>
            </a:r>
            <a:endParaRPr lang="zh-TW" altLang="en-US" dirty="0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0140413"/>
              </p:ext>
            </p:extLst>
          </p:nvPr>
        </p:nvGraphicFramePr>
        <p:xfrm>
          <a:off x="971600" y="1844824"/>
          <a:ext cx="7344815" cy="34597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1411"/>
                <a:gridCol w="2101037"/>
                <a:gridCol w="3312367"/>
              </a:tblGrid>
              <a:tr h="6708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dirty="0">
                          <a:effectLst/>
                        </a:rPr>
                        <a:t>項目</a:t>
                      </a:r>
                      <a:r>
                        <a:rPr lang="zh-TW" sz="1800" dirty="0">
                          <a:effectLst/>
                        </a:rPr>
                        <a:t> 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000">
                          <a:effectLst/>
                        </a:rPr>
                        <a:t>主持人／報告人</a:t>
                      </a:r>
                      <a:endParaRPr lang="zh-TW" sz="180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r>
                        <a:rPr lang="zh-TW" sz="2000" dirty="0">
                          <a:effectLst/>
                        </a:rPr>
                        <a:t>報</a:t>
                      </a:r>
                      <a:r>
                        <a:rPr lang="en-US" sz="2000" dirty="0">
                          <a:effectLst/>
                        </a:rPr>
                        <a:t>   </a:t>
                      </a:r>
                      <a:r>
                        <a:rPr lang="zh-TW" sz="2000" dirty="0">
                          <a:effectLst/>
                        </a:rPr>
                        <a:t>告</a:t>
                      </a:r>
                      <a:r>
                        <a:rPr lang="en-US" sz="2000" dirty="0">
                          <a:effectLst/>
                        </a:rPr>
                        <a:t>   </a:t>
                      </a:r>
                      <a:r>
                        <a:rPr lang="zh-TW" sz="2000" dirty="0">
                          <a:effectLst/>
                        </a:rPr>
                        <a:t>內</a:t>
                      </a:r>
                      <a:r>
                        <a:rPr lang="en-US" sz="2000" dirty="0">
                          <a:effectLst/>
                        </a:rPr>
                        <a:t>   </a:t>
                      </a:r>
                      <a:r>
                        <a:rPr lang="zh-TW" sz="2000" dirty="0">
                          <a:effectLst/>
                        </a:rPr>
                        <a:t>容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</a:tr>
              <a:tr h="3633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dirty="0">
                          <a:effectLst/>
                        </a:rPr>
                        <a:t>主席報告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000" dirty="0" smtClean="0">
                          <a:effectLst/>
                        </a:rPr>
                        <a:t>林宗男</a:t>
                      </a:r>
                      <a:r>
                        <a:rPr lang="zh-TW" altLang="zh-TW" sz="1800" dirty="0" smtClean="0">
                          <a:effectLst/>
                        </a:rPr>
                        <a:t>組長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zh-TW" sz="180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</a:tr>
              <a:tr h="67087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>
                          <a:effectLst/>
                        </a:rPr>
                        <a:t>業務報告</a:t>
                      </a:r>
                      <a:endParaRPr lang="zh-TW" sz="180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000" dirty="0" smtClean="0">
                          <a:effectLst/>
                        </a:rPr>
                        <a:t>游子興</a:t>
                      </a:r>
                      <a:endParaRPr lang="en-US" altLang="zh-TW" sz="20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zh-TW" sz="2000" dirty="0" smtClean="0">
                          <a:effectLst/>
                        </a:rPr>
                        <a:t>游忠憲</a:t>
                      </a:r>
                      <a:endParaRPr lang="zh-TW" alt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000" dirty="0">
                          <a:effectLst/>
                        </a:rPr>
                        <a:t>區網管理營運業務</a:t>
                      </a:r>
                      <a:r>
                        <a:rPr lang="zh-TW" sz="2000" dirty="0" smtClean="0">
                          <a:effectLst/>
                        </a:rPr>
                        <a:t>報告</a:t>
                      </a:r>
                      <a:endParaRPr lang="en-US" altLang="zh-TW" sz="20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000" dirty="0" smtClean="0">
                          <a:effectLst/>
                          <a:latin typeface="新細明體"/>
                          <a:cs typeface="新細明體"/>
                        </a:rPr>
                        <a:t>資安業務說明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</a:tr>
              <a:tr h="363377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dirty="0" smtClean="0">
                          <a:effectLst/>
                        </a:rPr>
                        <a:t>李美雯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000" dirty="0" smtClean="0">
                          <a:effectLst/>
                        </a:rPr>
                        <a:t>資安 </a:t>
                      </a:r>
                      <a:r>
                        <a:rPr lang="en-US" altLang="zh-TW" sz="2000" dirty="0" smtClean="0">
                          <a:effectLst/>
                        </a:rPr>
                        <a:t>Case Study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/>
                </a:tc>
              </a:tr>
              <a:tr h="1027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dirty="0">
                          <a:effectLst/>
                        </a:rPr>
                        <a:t>經驗分享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000" dirty="0" smtClean="0">
                          <a:effectLst/>
                        </a:rPr>
                        <a:t>曾保彰</a:t>
                      </a:r>
                      <a:endParaRPr lang="en-US" altLang="zh-TW" sz="20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zh-TW" sz="2000" dirty="0" smtClean="0">
                          <a:effectLst/>
                        </a:rPr>
                        <a:t>游子興</a:t>
                      </a:r>
                      <a:endParaRPr lang="en-US" altLang="zh-TW" sz="2000" dirty="0" smtClean="0">
                        <a:effectLst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dirty="0" smtClean="0">
                          <a:effectLst/>
                        </a:rPr>
                        <a:t>1.</a:t>
                      </a:r>
                      <a:r>
                        <a:rPr lang="zh-TW" altLang="en-US" sz="2000" dirty="0" smtClean="0">
                          <a:effectLst/>
                        </a:rPr>
                        <a:t>校園雲端節能建置經驗分享</a:t>
                      </a:r>
                      <a:endParaRPr lang="zh-TW" altLang="zh-TW" sz="2000" dirty="0" smtClean="0">
                        <a:effectLst/>
                      </a:endParaRPr>
                    </a:p>
                    <a:p>
                      <a:pPr marL="228600" indent="-228600">
                        <a:spcAft>
                          <a:spcPts val="0"/>
                        </a:spcAft>
                      </a:pPr>
                      <a:r>
                        <a:rPr lang="en-US" altLang="zh-TW" sz="2000" dirty="0" smtClean="0">
                          <a:effectLst/>
                        </a:rPr>
                        <a:t>2.</a:t>
                      </a:r>
                      <a:r>
                        <a:rPr lang="zh-TW" altLang="en-US" sz="2000" dirty="0" smtClean="0">
                          <a:effectLst/>
                        </a:rPr>
                        <a:t>網管經驗分享</a:t>
                      </a:r>
                      <a:endParaRPr lang="zh-TW" sz="20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</a:tr>
              <a:tr h="3633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2000" dirty="0">
                          <a:effectLst/>
                        </a:rPr>
                        <a:t>臨時動議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000" dirty="0">
                          <a:effectLst/>
                        </a:rPr>
                        <a:t>出列席人員</a:t>
                      </a:r>
                      <a:endParaRPr lang="zh-TW" sz="1800" dirty="0">
                        <a:effectLst/>
                        <a:latin typeface="新細明體"/>
                        <a:cs typeface="新細明體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9591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DNS R</a:t>
            </a:r>
            <a:r>
              <a:rPr lang="en-US" altLang="zh-TW" dirty="0" smtClean="0"/>
              <a:t>esolver IP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nslookup</a:t>
            </a:r>
            <a:r>
              <a:rPr lang="en-US" altLang="zh-TW" dirty="0"/>
              <a:t> -q=txt </a:t>
            </a:r>
            <a:r>
              <a:rPr lang="en-US" altLang="zh-TW" dirty="0" smtClean="0"/>
              <a:t>o-o.myaddr.l.google.com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20</a:t>
            </a:fld>
            <a:endParaRPr lang="en-US" altLang="zh-TW"/>
          </a:p>
        </p:txBody>
      </p:sp>
      <p:pic>
        <p:nvPicPr>
          <p:cNvPr id="2050" name="圖片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37196"/>
            <a:ext cx="5210175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2628" y="3581053"/>
            <a:ext cx="5676900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圓角矩形 6"/>
          <p:cNvSpPr/>
          <p:nvPr/>
        </p:nvSpPr>
        <p:spPr>
          <a:xfrm>
            <a:off x="3995936" y="4581128"/>
            <a:ext cx="1224136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圓角矩形 7"/>
          <p:cNvSpPr/>
          <p:nvPr/>
        </p:nvSpPr>
        <p:spPr>
          <a:xfrm>
            <a:off x="3999721" y="5877272"/>
            <a:ext cx="1224136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圓角矩形 8"/>
          <p:cNvSpPr/>
          <p:nvPr/>
        </p:nvSpPr>
        <p:spPr>
          <a:xfrm>
            <a:off x="7956376" y="3570186"/>
            <a:ext cx="864096" cy="1800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圓角矩形 9"/>
          <p:cNvSpPr/>
          <p:nvPr/>
        </p:nvSpPr>
        <p:spPr>
          <a:xfrm>
            <a:off x="7956376" y="4966255"/>
            <a:ext cx="720080" cy="1800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文字方塊 10"/>
          <p:cNvSpPr txBox="1"/>
          <p:nvPr/>
        </p:nvSpPr>
        <p:spPr>
          <a:xfrm>
            <a:off x="3072631" y="2880446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solidFill>
                  <a:srgbClr val="FF0000"/>
                </a:solidFill>
              </a:rPr>
              <a:t>需為校內 </a:t>
            </a:r>
            <a:r>
              <a:rPr lang="en-US" altLang="zh-TW" dirty="0" smtClean="0">
                <a:solidFill>
                  <a:srgbClr val="FF0000"/>
                </a:solidFill>
              </a:rPr>
              <a:t>IP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5508104" y="4571836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solidFill>
                  <a:srgbClr val="FF0000"/>
                </a:solidFill>
              </a:rPr>
              <a:t>非校內 </a:t>
            </a:r>
            <a:r>
              <a:rPr lang="en-US" altLang="zh-TW" dirty="0" smtClean="0">
                <a:solidFill>
                  <a:srgbClr val="FF0000"/>
                </a:solidFill>
              </a:rPr>
              <a:t>IP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6005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The client’s IP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http://whatismyip.org/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21</a:t>
            </a:fld>
            <a:endParaRPr lang="en-US" altLang="zh-TW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20888"/>
            <a:ext cx="49911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字方塊 5"/>
          <p:cNvSpPr txBox="1"/>
          <p:nvPr/>
        </p:nvSpPr>
        <p:spPr>
          <a:xfrm>
            <a:off x="3275856" y="4916438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solidFill>
                  <a:srgbClr val="FF0000"/>
                </a:solidFill>
              </a:rPr>
              <a:t>需為校內 </a:t>
            </a:r>
            <a:r>
              <a:rPr lang="en-US" altLang="zh-TW" dirty="0" smtClean="0">
                <a:solidFill>
                  <a:srgbClr val="FF0000"/>
                </a:solidFill>
              </a:rPr>
              <a:t>IP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8686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The cache is overloaded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台大區網 </a:t>
            </a:r>
            <a:r>
              <a:rPr lang="en-US" altLang="zh-TW" dirty="0" smtClean="0"/>
              <a:t>GGC </a:t>
            </a:r>
            <a:r>
              <a:rPr lang="zh-TW" altLang="en-US" dirty="0" smtClean="0"/>
              <a:t>最大</a:t>
            </a:r>
            <a:r>
              <a:rPr lang="zh-TW" altLang="en-US" dirty="0"/>
              <a:t>頻寬</a:t>
            </a:r>
            <a:r>
              <a:rPr lang="en-US" altLang="zh-TW" dirty="0"/>
              <a:t>: </a:t>
            </a:r>
            <a:r>
              <a:rPr lang="en-US" altLang="zh-TW" dirty="0" smtClean="0"/>
              <a:t>12 </a:t>
            </a:r>
            <a:r>
              <a:rPr lang="en-US" altLang="zh-TW" dirty="0" err="1" smtClean="0"/>
              <a:t>Gbps</a:t>
            </a:r>
            <a:endParaRPr lang="en-US" altLang="zh-TW" dirty="0" smtClean="0"/>
          </a:p>
          <a:p>
            <a:r>
              <a:rPr lang="zh-TW" altLang="en-US" dirty="0" smtClean="0"/>
              <a:t>目前使用頻寬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http</a:t>
            </a:r>
            <a:r>
              <a:rPr lang="en-US" altLang="zh-TW" dirty="0"/>
              <a:t>://tprc.tanet.edu.tw/mrtg/tpnet_other.html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22</a:t>
            </a:fld>
            <a:endParaRPr lang="en-US" altLang="zh-TW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67" y="3369459"/>
            <a:ext cx="7348711" cy="2408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2422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 smtClean="0">
                <a:latin typeface="Times New Roman" pitchFamily="18" charset="0"/>
                <a:ea typeface="標楷體" pitchFamily="65" charset="-120"/>
              </a:rPr>
              <a:t>台北區網</a:t>
            </a:r>
            <a:r>
              <a:rPr lang="zh-TW" altLang="en-US" sz="4000" dirty="0">
                <a:ea typeface="標楷體" pitchFamily="65" charset="-120"/>
              </a:rPr>
              <a:t>中心服務</a:t>
            </a:r>
            <a:r>
              <a:rPr lang="zh-TW" altLang="en-US" sz="4000" dirty="0" smtClean="0">
                <a:ea typeface="標楷體" pitchFamily="65" charset="-120"/>
              </a:rPr>
              <a:t>窗口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01736"/>
          </a:xfrm>
        </p:spPr>
        <p:txBody>
          <a:bodyPr>
            <a:normAutofit fontScale="92500" lnSpcReduction="20000"/>
          </a:bodyPr>
          <a:lstStyle/>
          <a:p>
            <a:r>
              <a:rPr lang="zh-TW" altLang="en-US" dirty="0" smtClean="0">
                <a:ea typeface="標楷體" pitchFamily="65" charset="-120"/>
              </a:rPr>
              <a:t>服務窗口</a:t>
            </a:r>
            <a:endParaRPr lang="en-US" altLang="zh-TW" dirty="0" smtClean="0">
              <a:ea typeface="標楷體" pitchFamily="65" charset="-120"/>
            </a:endParaRPr>
          </a:p>
          <a:p>
            <a:pPr lvl="1"/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游子興</a:t>
            </a:r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(</a:t>
            </a:r>
            <a:r>
              <a:rPr lang="zh-TW" altLang="en-US" dirty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路</a:t>
            </a:r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由</a:t>
            </a:r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/</a:t>
            </a:r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電路</a:t>
            </a:r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)</a:t>
            </a:r>
            <a:endParaRPr lang="en-US" altLang="zh-TW" dirty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/>
            <a:r>
              <a:rPr lang="en-US" altLang="zh-TW" dirty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davisyou@ntu.edu.tw  </a:t>
            </a:r>
          </a:p>
          <a:p>
            <a:pPr lvl="2"/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02-33666008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lvl="1"/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游忠憲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資安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)</a:t>
            </a:r>
          </a:p>
          <a:p>
            <a:pPr lvl="2"/>
            <a:r>
              <a:rPr lang="en-US" altLang="zh-TW" dirty="0">
                <a:latin typeface="標楷體" pitchFamily="65" charset="-120"/>
                <a:ea typeface="標楷體" pitchFamily="65" charset="-120"/>
              </a:rPr>
              <a:t>chyue@ntu.edu.tw</a:t>
            </a:r>
          </a:p>
          <a:p>
            <a:pPr lvl="2"/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02-33665013</a:t>
            </a:r>
          </a:p>
          <a:p>
            <a:pPr lvl="1"/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郭幸香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行政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)</a:t>
            </a:r>
          </a:p>
          <a:p>
            <a:pPr lvl="2"/>
            <a:r>
              <a:rPr lang="en-US" altLang="zh-TW" dirty="0" smtClean="0"/>
              <a:t>hsingkuo@ntu.edu.tw</a:t>
            </a:r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  </a:t>
            </a:r>
            <a:endParaRPr lang="en-US" altLang="zh-TW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/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02-33665009</a:t>
            </a:r>
            <a:endParaRPr lang="en-US" altLang="zh-TW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zh-TW" altLang="en-US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李美雯</a:t>
            </a:r>
            <a:endParaRPr lang="en-US" altLang="zh-TW" dirty="0" smtClean="0"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2"/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mli@ntu.edu.tw  </a:t>
            </a:r>
          </a:p>
          <a:p>
            <a:pPr lvl="2"/>
            <a:r>
              <a:rPr lang="en-US" altLang="zh-TW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02-3366501</a:t>
            </a: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0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3159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292" y="1120874"/>
            <a:ext cx="68961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區網中心運作情形</a:t>
            </a:r>
            <a:endParaRPr lang="zh-TW" altLang="en-US" dirty="0"/>
          </a:p>
        </p:txBody>
      </p:sp>
      <p:sp>
        <p:nvSpPr>
          <p:cNvPr id="11" name="內容版面配置區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2016224"/>
          </a:xfrm>
        </p:spPr>
        <p:txBody>
          <a:bodyPr>
            <a:normAutofit fontScale="55000" lnSpcReduction="20000"/>
          </a:bodyPr>
          <a:lstStyle/>
          <a:p>
            <a:r>
              <a:rPr lang="en-US" altLang="zh-TW" dirty="0" smtClean="0"/>
              <a:t>2015/</a:t>
            </a:r>
            <a:r>
              <a:rPr lang="en-US" altLang="zh-TW" dirty="0"/>
              <a:t>7</a:t>
            </a:r>
            <a:r>
              <a:rPr lang="en-US" altLang="zh-TW" dirty="0" smtClean="0"/>
              <a:t> </a:t>
            </a:r>
            <a:r>
              <a:rPr lang="zh-TW" altLang="en-US" dirty="0" smtClean="0"/>
              <a:t>市網 </a:t>
            </a:r>
            <a:r>
              <a:rPr lang="en-US" altLang="zh-TW" dirty="0" smtClean="0"/>
              <a:t>4G </a:t>
            </a:r>
            <a:r>
              <a:rPr lang="zh-TW" altLang="en-US" dirty="0"/>
              <a:t>擴增</a:t>
            </a:r>
            <a:r>
              <a:rPr lang="zh-TW" altLang="en-US" dirty="0" smtClean="0"/>
              <a:t>至</a:t>
            </a:r>
            <a:r>
              <a:rPr lang="en-US" altLang="zh-TW" dirty="0"/>
              <a:t>5</a:t>
            </a:r>
            <a:r>
              <a:rPr lang="en-US" altLang="zh-TW" dirty="0" smtClean="0"/>
              <a:t>G</a:t>
            </a:r>
            <a:endParaRPr lang="en-US" altLang="zh-TW" dirty="0"/>
          </a:p>
          <a:p>
            <a:r>
              <a:rPr lang="en-US" altLang="zh-TW" dirty="0" smtClean="0"/>
              <a:t>2015/9 </a:t>
            </a:r>
            <a:r>
              <a:rPr lang="zh-TW" altLang="en-US" dirty="0" smtClean="0"/>
              <a:t>教育部骨幹 </a:t>
            </a:r>
            <a:r>
              <a:rPr lang="en-US" altLang="zh-TW" dirty="0" smtClean="0"/>
              <a:t>4.8G </a:t>
            </a:r>
            <a:r>
              <a:rPr lang="zh-TW" altLang="en-US" dirty="0"/>
              <a:t>擴增至</a:t>
            </a:r>
            <a:r>
              <a:rPr lang="en-US" altLang="zh-TW" dirty="0" smtClean="0"/>
              <a:t>10G</a:t>
            </a:r>
          </a:p>
          <a:p>
            <a:r>
              <a:rPr lang="zh-TW" altLang="en-US" dirty="0" smtClean="0"/>
              <a:t>歡迎新伙伴加入</a:t>
            </a:r>
            <a:r>
              <a:rPr lang="en-US" altLang="zh-TW" dirty="0" smtClean="0"/>
              <a:t>: </a:t>
            </a:r>
            <a:r>
              <a:rPr lang="zh-TW" altLang="en-US" dirty="0" smtClean="0"/>
              <a:t>私立大同高中、</a:t>
            </a:r>
            <a:r>
              <a:rPr lang="zh-TW" altLang="en-US" dirty="0"/>
              <a:t>私立</a:t>
            </a:r>
            <a:r>
              <a:rPr lang="zh-TW" altLang="en-US" dirty="0" smtClean="0"/>
              <a:t>再興中學</a:t>
            </a:r>
            <a:endParaRPr lang="en-US" altLang="zh-TW" dirty="0" smtClean="0"/>
          </a:p>
          <a:p>
            <a:r>
              <a:rPr lang="zh-TW" altLang="en-US" dirty="0" smtClean="0"/>
              <a:t>共計</a:t>
            </a:r>
            <a:r>
              <a:rPr lang="en-US" altLang="zh-TW" dirty="0" smtClean="0"/>
              <a:t>52</a:t>
            </a:r>
            <a:r>
              <a:rPr lang="zh-TW" altLang="en-US" dirty="0" smtClean="0"/>
              <a:t>個連線</a:t>
            </a:r>
            <a:r>
              <a:rPr lang="zh-TW" altLang="en-US" dirty="0"/>
              <a:t>單位</a:t>
            </a:r>
            <a:endParaRPr lang="zh-TW" altLang="en-US" dirty="0" smtClean="0"/>
          </a:p>
          <a:p>
            <a:r>
              <a:rPr lang="zh-TW" altLang="en-US" dirty="0" smtClean="0"/>
              <a:t>區網中心連線設備兩台：</a:t>
            </a:r>
          </a:p>
          <a:p>
            <a:pPr lvl="1"/>
            <a:r>
              <a:rPr lang="zh-TW" altLang="en-US" dirty="0" smtClean="0"/>
              <a:t>區網主幹 </a:t>
            </a:r>
            <a:r>
              <a:rPr lang="en-US" altLang="zh-TW" dirty="0" smtClean="0"/>
              <a:t>Router: Cisco 6509</a:t>
            </a:r>
          </a:p>
          <a:p>
            <a:pPr lvl="1"/>
            <a:r>
              <a:rPr lang="zh-TW" altLang="en-US" dirty="0" smtClean="0"/>
              <a:t>區網 </a:t>
            </a:r>
            <a:r>
              <a:rPr lang="en-US" altLang="zh-TW" dirty="0" smtClean="0"/>
              <a:t>Switch: Cisco 2960 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0167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100G </a:t>
            </a:r>
            <a:r>
              <a:rPr lang="zh-TW" altLang="en-US" dirty="0" smtClean="0"/>
              <a:t>骨幹升級時程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5</a:t>
            </a:fld>
            <a:endParaRPr lang="en-US" altLang="zh-TW"/>
          </a:p>
        </p:txBody>
      </p:sp>
      <p:graphicFrame>
        <p:nvGraphicFramePr>
          <p:cNvPr id="5" name="內容版面配置區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1704007"/>
              </p:ext>
            </p:extLst>
          </p:nvPr>
        </p:nvGraphicFramePr>
        <p:xfrm>
          <a:off x="981556" y="1428750"/>
          <a:ext cx="7180888" cy="485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8" name="Visio" r:id="rId3" imgW="7438491" imgH="5032642" progId="Visio.Drawing.11">
                  <p:embed/>
                </p:oleObj>
              </mc:Choice>
              <mc:Fallback>
                <p:oleObj name="Visio" r:id="rId3" imgW="7438491" imgH="5032642" progId="Visio.Drawing.11">
                  <p:embed/>
                  <p:pic>
                    <p:nvPicPr>
                      <p:cNvPr id="0" name="物件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1556" y="1428750"/>
                        <a:ext cx="7180888" cy="4857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940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6</a:t>
            </a:fld>
            <a:endParaRPr lang="en-US" altLang="zh-TW"/>
          </a:p>
        </p:txBody>
      </p:sp>
      <p:pic>
        <p:nvPicPr>
          <p:cNvPr id="5" name="圖片 4"/>
          <p:cNvPicPr/>
          <p:nvPr/>
        </p:nvPicPr>
        <p:blipFill rotWithShape="1">
          <a:blip r:embed="rId2"/>
          <a:srcRect l="15507" t="11420" r="13768"/>
          <a:stretch/>
        </p:blipFill>
        <p:spPr bwMode="auto">
          <a:xfrm>
            <a:off x="103505" y="446087"/>
            <a:ext cx="8936990" cy="59658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8516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7</a:t>
            </a:fld>
            <a:endParaRPr lang="en-US" altLang="zh-TW"/>
          </a:p>
        </p:txBody>
      </p:sp>
      <p:pic>
        <p:nvPicPr>
          <p:cNvPr id="6" name="圖片 5"/>
          <p:cNvPicPr/>
          <p:nvPr/>
        </p:nvPicPr>
        <p:blipFill rotWithShape="1">
          <a:blip r:embed="rId2"/>
          <a:srcRect l="15507" t="10877" r="13913"/>
          <a:stretch/>
        </p:blipFill>
        <p:spPr bwMode="auto">
          <a:xfrm>
            <a:off x="251520" y="548680"/>
            <a:ext cx="8640959" cy="61442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1004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05272"/>
            <a:ext cx="8424936" cy="6318702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區網連外</a:t>
            </a:r>
            <a:r>
              <a:rPr lang="zh-TW" altLang="en-US" dirty="0"/>
              <a:t>架構</a:t>
            </a:r>
            <a:r>
              <a:rPr lang="zh-TW" altLang="en-US" dirty="0" smtClean="0"/>
              <a:t>圖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0499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2015/9 </a:t>
            </a:r>
            <a:r>
              <a:rPr lang="zh-TW" altLang="en-US" dirty="0" smtClean="0"/>
              <a:t>之前 </a:t>
            </a:r>
            <a:r>
              <a:rPr lang="en-US" altLang="zh-TW" dirty="0" smtClean="0"/>
              <a:t>Facebook </a:t>
            </a:r>
            <a:r>
              <a:rPr lang="zh-TW" altLang="en-US" dirty="0" smtClean="0"/>
              <a:t>路徑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790E0-A73F-4A53-83D9-1E4712857E21}" type="slidenum">
              <a:rPr lang="en-US" altLang="zh-TW" smtClean="0"/>
              <a:pPr/>
              <a:t>9</a:t>
            </a:fld>
            <a:endParaRPr lang="en-US" altLang="zh-TW"/>
          </a:p>
        </p:txBody>
      </p:sp>
      <p:sp>
        <p:nvSpPr>
          <p:cNvPr id="7" name="內容版面配置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5199"/>
            <a:ext cx="6840760" cy="5130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942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撲面">
  <a:themeElements>
    <a:clrScheme name="暗香撲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撲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撲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16870</TotalTime>
  <Words>421</Words>
  <Application>Microsoft Office PowerPoint</Application>
  <PresentationFormat>如螢幕大小 (4:3)</PresentationFormat>
  <Paragraphs>118</Paragraphs>
  <Slides>22</Slides>
  <Notes>2</Notes>
  <HiddenSlides>0</HiddenSlides>
  <MMClips>0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22</vt:i4>
      </vt:variant>
    </vt:vector>
  </HeadingPairs>
  <TitlesOfParts>
    <vt:vector size="24" baseType="lpstr">
      <vt:lpstr>暗香撲面</vt:lpstr>
      <vt:lpstr>Visio</vt:lpstr>
      <vt:lpstr>104年度第二次 台北區網(臺大)網管會議</vt:lpstr>
      <vt:lpstr>會議議程</vt:lpstr>
      <vt:lpstr>台北區網中心服務窗口</vt:lpstr>
      <vt:lpstr>區網中心運作情形</vt:lpstr>
      <vt:lpstr>100G 骨幹升級時程</vt:lpstr>
      <vt:lpstr>PowerPoint 簡報</vt:lpstr>
      <vt:lpstr>PowerPoint 簡報</vt:lpstr>
      <vt:lpstr>區網連外架構圖</vt:lpstr>
      <vt:lpstr>2015/9 之前 Facebook 路徑</vt:lpstr>
      <vt:lpstr>2015/9 之後 Facebook 路徑</vt:lpstr>
      <vt:lpstr>2015/10/15 監控圖</vt:lpstr>
      <vt:lpstr>2015/10/22 ISP 頻寬擴充</vt:lpstr>
      <vt:lpstr>2015/11/11 Facebook 連線異常</vt:lpstr>
      <vt:lpstr>GGC 網路架構圖</vt:lpstr>
      <vt:lpstr>GGC 運作機制</vt:lpstr>
      <vt:lpstr>Youtube 播放測試</vt:lpstr>
      <vt:lpstr>Youtube 播放測試</vt:lpstr>
      <vt:lpstr>Youtube 播放測試</vt:lpstr>
      <vt:lpstr>Why Videos Not Playing  From the GGC</vt:lpstr>
      <vt:lpstr>DNS Resolver IP</vt:lpstr>
      <vt:lpstr>The client’s IP</vt:lpstr>
      <vt:lpstr>The cache is overloaded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NAME</dc:creator>
  <cp:lastModifiedBy>davisyou</cp:lastModifiedBy>
  <cp:revision>893</cp:revision>
  <cp:lastPrinted>2015-02-07T05:45:16Z</cp:lastPrinted>
  <dcterms:created xsi:type="dcterms:W3CDTF">2007-03-23T08:00:23Z</dcterms:created>
  <dcterms:modified xsi:type="dcterms:W3CDTF">2015-11-27T04:57:35Z</dcterms:modified>
</cp:coreProperties>
</file>