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82" r:id="rId3"/>
    <p:sldId id="283" r:id="rId4"/>
    <p:sldId id="284" r:id="rId5"/>
    <p:sldId id="285" r:id="rId6"/>
    <p:sldId id="286" r:id="rId7"/>
    <p:sldId id="287" r:id="rId8"/>
    <p:sldId id="288" r:id="rId9"/>
    <p:sldId id="289" r:id="rId10"/>
    <p:sldId id="276" r:id="rId11"/>
    <p:sldId id="270" r:id="rId12"/>
    <p:sldId id="260" r:id="rId13"/>
    <p:sldId id="261" r:id="rId14"/>
    <p:sldId id="271" r:id="rId15"/>
    <p:sldId id="272" r:id="rId16"/>
    <p:sldId id="264" r:id="rId17"/>
    <p:sldId id="265" r:id="rId18"/>
    <p:sldId id="273" r:id="rId19"/>
    <p:sldId id="266" r:id="rId20"/>
    <p:sldId id="275" r:id="rId21"/>
    <p:sldId id="267" r:id="rId22"/>
    <p:sldId id="277" r:id="rId23"/>
    <p:sldId id="279" r:id="rId24"/>
    <p:sldId id="257" r:id="rId25"/>
    <p:sldId id="258" r:id="rId26"/>
    <p:sldId id="290" r:id="rId27"/>
    <p:sldId id="291" r:id="rId28"/>
  </p:sldIdLst>
  <p:sldSz cx="9144000" cy="6858000" type="screen4x3"/>
  <p:notesSz cx="6797675" cy="9928225"/>
  <p:defaultTex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C1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淺色樣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FECB4D8-DB02-4DC6-A0A2-4F2EBAE1DC90}" styleName="中等深淺樣式 1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中等深淺樣式 1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中等深淺樣式 1 - 輔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A111915-BE36-4E01-A7E5-04B1672EAD32}" styleName="淺色樣式 2 - 輔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56" autoAdjust="0"/>
    <p:restoredTop sz="93020" autoAdjust="0"/>
  </p:normalViewPr>
  <p:slideViewPr>
    <p:cSldViewPr>
      <p:cViewPr varScale="1">
        <p:scale>
          <a:sx n="79" d="100"/>
          <a:sy n="79" d="100"/>
        </p:scale>
        <p:origin x="-59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1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zh-TW"/>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TW"/>
          </a:p>
        </p:txBody>
      </p:sp>
      <p:sp>
        <p:nvSpPr>
          <p:cNvPr id="307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TW"/>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84D073D-74CA-451C-8442-9F96FEA9D4D9}" type="slidenum">
              <a:rPr lang="en-US" altLang="zh-TW"/>
              <a:pPr/>
              <a:t>‹#›</a:t>
            </a:fld>
            <a:endParaRPr lang="en-US" altLang="zh-TW"/>
          </a:p>
        </p:txBody>
      </p:sp>
    </p:spTree>
    <p:extLst>
      <p:ext uri="{BB962C8B-B14F-4D97-AF65-F5344CB8AC3E}">
        <p14:creationId xmlns:p14="http://schemas.microsoft.com/office/powerpoint/2010/main" val="1698727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新細明體" charset="-120"/>
        <a:cs typeface="+mn-cs"/>
      </a:defRPr>
    </a:lvl1pPr>
    <a:lvl2pPr marL="457200" algn="l" rtl="0" fontAlgn="base">
      <a:spcBef>
        <a:spcPct val="30000"/>
      </a:spcBef>
      <a:spcAft>
        <a:spcPct val="0"/>
      </a:spcAft>
      <a:defRPr kumimoji="1" sz="1200" kern="1200">
        <a:solidFill>
          <a:schemeClr val="tx1"/>
        </a:solidFill>
        <a:latin typeface="Arial" charset="0"/>
        <a:ea typeface="新細明體" charset="-120"/>
        <a:cs typeface="+mn-cs"/>
      </a:defRPr>
    </a:lvl2pPr>
    <a:lvl3pPr marL="914400" algn="l" rtl="0" fontAlgn="base">
      <a:spcBef>
        <a:spcPct val="30000"/>
      </a:spcBef>
      <a:spcAft>
        <a:spcPct val="0"/>
      </a:spcAft>
      <a:defRPr kumimoji="1" sz="1200" kern="1200">
        <a:solidFill>
          <a:schemeClr val="tx1"/>
        </a:solidFill>
        <a:latin typeface="Arial" charset="0"/>
        <a:ea typeface="新細明體" charset="-120"/>
        <a:cs typeface="+mn-cs"/>
      </a:defRPr>
    </a:lvl3pPr>
    <a:lvl4pPr marL="1371600" algn="l" rtl="0" fontAlgn="base">
      <a:spcBef>
        <a:spcPct val="30000"/>
      </a:spcBef>
      <a:spcAft>
        <a:spcPct val="0"/>
      </a:spcAft>
      <a:defRPr kumimoji="1" sz="1200" kern="1200">
        <a:solidFill>
          <a:schemeClr val="tx1"/>
        </a:solidFill>
        <a:latin typeface="Arial" charset="0"/>
        <a:ea typeface="新細明體" charset="-120"/>
        <a:cs typeface="+mn-cs"/>
      </a:defRPr>
    </a:lvl4pPr>
    <a:lvl5pPr marL="1828800" algn="l" rtl="0" fontAlgn="base">
      <a:spcBef>
        <a:spcPct val="30000"/>
      </a:spcBef>
      <a:spcAft>
        <a:spcPct val="0"/>
      </a:spcAft>
      <a:defRPr kumimoji="1" sz="1200" kern="1200">
        <a:solidFill>
          <a:schemeClr val="tx1"/>
        </a:solidFill>
        <a:latin typeface="Arial" charset="0"/>
        <a:ea typeface="新細明體"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5B0D06-D203-47E6-AA0B-0D2C69BD9EB2}" type="slidenum">
              <a:rPr lang="en-US" altLang="zh-TW"/>
              <a:pPr/>
              <a:t>1</a:t>
            </a:fld>
            <a:endParaRPr lang="en-US" altLang="zh-TW"/>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zh-TW" altLang="zh-TW"/>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zh-TW" sz="1200" dirty="0" smtClean="0"/>
              <a:t>a23-53-65-123.deploy.static.akamaitechnologies.com</a:t>
            </a:r>
            <a:endParaRPr lang="zh-TW" altLang="en-US" sz="1200" smtClean="0"/>
          </a:p>
          <a:p>
            <a:endParaRPr lang="zh-TW" altLang="en-US"/>
          </a:p>
        </p:txBody>
      </p:sp>
      <p:sp>
        <p:nvSpPr>
          <p:cNvPr id="4" name="投影片編號版面配置區 3"/>
          <p:cNvSpPr>
            <a:spLocks noGrp="1"/>
          </p:cNvSpPr>
          <p:nvPr>
            <p:ph type="sldNum" sz="quarter" idx="10"/>
          </p:nvPr>
        </p:nvSpPr>
        <p:spPr/>
        <p:txBody>
          <a:bodyPr/>
          <a:lstStyle/>
          <a:p>
            <a:fld id="{B84D073D-74CA-451C-8442-9F96FEA9D4D9}" type="slidenum">
              <a:rPr lang="en-US" altLang="zh-TW" smtClean="0"/>
              <a:pPr/>
              <a:t>26</a:t>
            </a:fld>
            <a:endParaRPr lang="en-US" altLang="zh-TW"/>
          </a:p>
        </p:txBody>
      </p:sp>
    </p:spTree>
    <p:extLst>
      <p:ext uri="{BB962C8B-B14F-4D97-AF65-F5344CB8AC3E}">
        <p14:creationId xmlns:p14="http://schemas.microsoft.com/office/powerpoint/2010/main" val="1695080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altLang="zh-TW" sz="1200" dirty="0" smtClean="0"/>
              <a:t>a23-77-20-199.deploy.static.akamaitechnologies.com</a:t>
            </a:r>
          </a:p>
          <a:p>
            <a:endParaRPr lang="zh-TW" altLang="en-US" dirty="0"/>
          </a:p>
        </p:txBody>
      </p:sp>
      <p:sp>
        <p:nvSpPr>
          <p:cNvPr id="4" name="投影片編號版面配置區 3"/>
          <p:cNvSpPr>
            <a:spLocks noGrp="1"/>
          </p:cNvSpPr>
          <p:nvPr>
            <p:ph type="sldNum" sz="quarter" idx="10"/>
          </p:nvPr>
        </p:nvSpPr>
        <p:spPr/>
        <p:txBody>
          <a:bodyPr/>
          <a:lstStyle/>
          <a:p>
            <a:fld id="{B84D073D-74CA-451C-8442-9F96FEA9D4D9}" type="slidenum">
              <a:rPr lang="en-US" altLang="zh-TW" smtClean="0"/>
              <a:pPr/>
              <a:t>27</a:t>
            </a:fld>
            <a:endParaRPr lang="en-US" altLang="zh-TW"/>
          </a:p>
        </p:txBody>
      </p:sp>
    </p:spTree>
    <p:extLst>
      <p:ext uri="{BB962C8B-B14F-4D97-AF65-F5344CB8AC3E}">
        <p14:creationId xmlns:p14="http://schemas.microsoft.com/office/powerpoint/2010/main" val="2192126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ctrTitle"/>
          </p:nvPr>
        </p:nvSpPr>
        <p:spPr>
          <a:xfrm>
            <a:off x="685800" y="1676401"/>
            <a:ext cx="7772400" cy="1538286"/>
          </a:xfrm>
        </p:spPr>
        <p:txBody>
          <a:bodyPr anchor="b"/>
          <a:lstStyle/>
          <a:p>
            <a:r>
              <a:rPr kumimoji="0" lang="zh-TW" altLang="en-US" smtClean="0"/>
              <a:t>按一下以編輯母片標題樣式</a:t>
            </a:r>
            <a:endParaRPr kumimoji="0" lang="en-US"/>
          </a:p>
        </p:txBody>
      </p:sp>
      <p:sp>
        <p:nvSpPr>
          <p:cNvPr id="3" name="副標題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TW" altLang="en-US" smtClean="0"/>
              <a:t>按一下以編輯母片副標題樣式</a:t>
            </a:r>
            <a:endParaRPr kumimoji="0" lang="en-US"/>
          </a:p>
        </p:txBody>
      </p:sp>
      <p:sp>
        <p:nvSpPr>
          <p:cNvPr id="5" name="頁尾版面配置區 4"/>
          <p:cNvSpPr>
            <a:spLocks noGrp="1"/>
          </p:cNvSpPr>
          <p:nvPr>
            <p:ph type="ftr" sz="quarter" idx="11"/>
          </p:nvPr>
        </p:nvSpPr>
        <p:spPr/>
        <p:txBody>
          <a:bodyPr/>
          <a:lstStyle/>
          <a:p>
            <a:r>
              <a:rPr lang="en-US" altLang="zh-TW" smtClean="0"/>
              <a:t>頁尾文字</a:t>
            </a:r>
            <a:endParaRPr lang="en-US" altLang="zh-TW"/>
          </a:p>
        </p:txBody>
      </p:sp>
      <p:sp>
        <p:nvSpPr>
          <p:cNvPr id="6" name="投影片編號版面配置區 5"/>
          <p:cNvSpPr>
            <a:spLocks noGrp="1"/>
          </p:cNvSpPr>
          <p:nvPr>
            <p:ph type="sldNum" sz="quarter" idx="12"/>
          </p:nvPr>
        </p:nvSpPr>
        <p:spPr/>
        <p:txBody>
          <a:bodyPr/>
          <a:lstStyle/>
          <a:p>
            <a:fld id="{0D0B7195-6C85-4D0D-BE3A-2D64E417E563}"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頁尾版面配置區 4"/>
          <p:cNvSpPr>
            <a:spLocks noGrp="1"/>
          </p:cNvSpPr>
          <p:nvPr>
            <p:ph type="ftr" sz="quarter" idx="11"/>
          </p:nvPr>
        </p:nvSpPr>
        <p:spPr/>
        <p:txBody>
          <a:bodyPr/>
          <a:lstStyle/>
          <a:p>
            <a:r>
              <a:rPr lang="en-US" altLang="zh-TW" smtClean="0"/>
              <a:t>頁尾文字</a:t>
            </a:r>
            <a:endParaRPr lang="en-US" altLang="zh-TW"/>
          </a:p>
        </p:txBody>
      </p:sp>
      <p:sp>
        <p:nvSpPr>
          <p:cNvPr id="6" name="投影片編號版面配置區 5"/>
          <p:cNvSpPr>
            <a:spLocks noGrp="1"/>
          </p:cNvSpPr>
          <p:nvPr>
            <p:ph type="sldNum" sz="quarter" idx="12"/>
          </p:nvPr>
        </p:nvSpPr>
        <p:spPr/>
        <p:txBody>
          <a:bodyPr/>
          <a:lstStyle/>
          <a:p>
            <a:fld id="{B9D8E0F2-BCFA-44F7-A4CA-1B440D39D7F6}" type="slidenum">
              <a:rPr lang="en-US" altLang="zh-TW" smtClean="0"/>
              <a:pPr/>
              <a:t>‹#›</a:t>
            </a:fld>
            <a:endParaRPr lang="en-US" altLang="zh-TW"/>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7215206" y="274638"/>
            <a:ext cx="1471594" cy="6011882"/>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38"/>
            <a:ext cx="6686568" cy="6011882"/>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頁尾版面配置區 4"/>
          <p:cNvSpPr>
            <a:spLocks noGrp="1"/>
          </p:cNvSpPr>
          <p:nvPr>
            <p:ph type="ftr" sz="quarter" idx="11"/>
          </p:nvPr>
        </p:nvSpPr>
        <p:spPr/>
        <p:txBody>
          <a:bodyPr/>
          <a:lstStyle/>
          <a:p>
            <a:r>
              <a:rPr lang="en-US" altLang="zh-TW" smtClean="0"/>
              <a:t>頁尾文字</a:t>
            </a:r>
            <a:endParaRPr lang="en-US" altLang="zh-TW"/>
          </a:p>
        </p:txBody>
      </p:sp>
      <p:sp>
        <p:nvSpPr>
          <p:cNvPr id="6" name="投影片編號版面配置區 5"/>
          <p:cNvSpPr>
            <a:spLocks noGrp="1"/>
          </p:cNvSpPr>
          <p:nvPr>
            <p:ph type="sldNum" sz="quarter" idx="12"/>
          </p:nvPr>
        </p:nvSpPr>
        <p:spPr/>
        <p:txBody>
          <a:bodyPr/>
          <a:lstStyle/>
          <a:p>
            <a:fld id="{244B0BE8-6350-48D8-AC5F-B84C44D7E910}"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a:xfrm>
            <a:off x="457200" y="274638"/>
            <a:ext cx="8229600" cy="994122"/>
          </a:xfrm>
        </p:spPr>
        <p:txBody>
          <a:bodyPr/>
          <a:lstStyle/>
          <a:p>
            <a:r>
              <a:rPr kumimoji="0" lang="zh-TW" altLang="en-US" dirty="0" smtClean="0"/>
              <a:t>按一下以編輯母片標題樣式</a:t>
            </a:r>
            <a:endParaRPr kumimoji="0" lang="en-US" dirty="0"/>
          </a:p>
        </p:txBody>
      </p:sp>
      <p:sp>
        <p:nvSpPr>
          <p:cNvPr id="3" name="內容版面配置區 2"/>
          <p:cNvSpPr>
            <a:spLocks noGrp="1"/>
          </p:cNvSpPr>
          <p:nvPr>
            <p:ph idx="1"/>
          </p:nvPr>
        </p:nvSpPr>
        <p:spPr>
          <a:xfrm>
            <a:off x="457200" y="1428736"/>
            <a:ext cx="8229600" cy="4857784"/>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頁尾版面配置區 4"/>
          <p:cNvSpPr>
            <a:spLocks noGrp="1"/>
          </p:cNvSpPr>
          <p:nvPr>
            <p:ph type="ftr" sz="quarter" idx="11"/>
          </p:nvPr>
        </p:nvSpPr>
        <p:spPr>
          <a:xfrm>
            <a:off x="5330952" y="6400800"/>
            <a:ext cx="3733800" cy="283800"/>
          </a:xfrm>
        </p:spPr>
        <p:txBody>
          <a:bodyPr/>
          <a:lstStyle/>
          <a:p>
            <a:r>
              <a:rPr lang="en-US" altLang="zh-TW" smtClean="0"/>
              <a:t>頁尾文字</a:t>
            </a:r>
            <a:endParaRPr lang="en-US" altLang="zh-TW"/>
          </a:p>
        </p:txBody>
      </p:sp>
      <p:sp>
        <p:nvSpPr>
          <p:cNvPr id="6" name="投影片編號版面配置區 5"/>
          <p:cNvSpPr>
            <a:spLocks noGrp="1"/>
          </p:cNvSpPr>
          <p:nvPr>
            <p:ph type="sldNum" sz="quarter" idx="12"/>
          </p:nvPr>
        </p:nvSpPr>
        <p:spPr/>
        <p:txBody>
          <a:bodyPr/>
          <a:lstStyle/>
          <a:p>
            <a:fld id="{D93790E0-A73F-4A53-83D9-1E4712857E21}"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a:xfrm>
            <a:off x="722313" y="3143248"/>
            <a:ext cx="7772400" cy="1362075"/>
          </a:xfrm>
        </p:spPr>
        <p:txBody>
          <a:bodyPr anchor="t"/>
          <a:lstStyle>
            <a:lvl1pPr algn="ctr">
              <a:defRPr sz="4000" b="0" cap="all"/>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頁尾版面配置區 4"/>
          <p:cNvSpPr>
            <a:spLocks noGrp="1"/>
          </p:cNvSpPr>
          <p:nvPr>
            <p:ph type="ftr" sz="quarter" idx="11"/>
          </p:nvPr>
        </p:nvSpPr>
        <p:spPr/>
        <p:txBody>
          <a:bodyPr/>
          <a:lstStyle/>
          <a:p>
            <a:r>
              <a:rPr lang="en-US" altLang="zh-TW" smtClean="0"/>
              <a:t>頁尾文字</a:t>
            </a:r>
            <a:endParaRPr lang="en-US" altLang="zh-TW"/>
          </a:p>
        </p:txBody>
      </p:sp>
      <p:sp>
        <p:nvSpPr>
          <p:cNvPr id="6" name="投影片編號版面配置區 5"/>
          <p:cNvSpPr>
            <a:spLocks noGrp="1"/>
          </p:cNvSpPr>
          <p:nvPr>
            <p:ph type="sldNum" sz="quarter" idx="12"/>
          </p:nvPr>
        </p:nvSpPr>
        <p:spPr/>
        <p:txBody>
          <a:bodyPr/>
          <a:lstStyle/>
          <a:p>
            <a:fld id="{810D3230-2E77-414D-AA09-26133BECDA3C}"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頁尾版面配置區 5"/>
          <p:cNvSpPr>
            <a:spLocks noGrp="1"/>
          </p:cNvSpPr>
          <p:nvPr>
            <p:ph type="ftr" sz="quarter" idx="11"/>
          </p:nvPr>
        </p:nvSpPr>
        <p:spPr/>
        <p:txBody>
          <a:bodyPr/>
          <a:lstStyle/>
          <a:p>
            <a:r>
              <a:rPr lang="en-US" altLang="zh-TW" smtClean="0"/>
              <a:t>頁尾文字</a:t>
            </a:r>
            <a:endParaRPr lang="en-US" altLang="zh-TW"/>
          </a:p>
        </p:txBody>
      </p:sp>
      <p:sp>
        <p:nvSpPr>
          <p:cNvPr id="7" name="投影片編號版面配置區 6"/>
          <p:cNvSpPr>
            <a:spLocks noGrp="1"/>
          </p:cNvSpPr>
          <p:nvPr>
            <p:ph type="sldNum" sz="quarter" idx="12"/>
          </p:nvPr>
        </p:nvSpPr>
        <p:spPr/>
        <p:txBody>
          <a:bodyPr/>
          <a:lstStyle/>
          <a:p>
            <a:fld id="{C2353CA1-A8E6-456B-B221-81CCDAA75D79}"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p:txBody>
          <a:bodyPr/>
          <a:lstStyle>
            <a:lvl1pPr>
              <a:defRPr/>
            </a:lvl1p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頁尾版面配置區 7"/>
          <p:cNvSpPr>
            <a:spLocks noGrp="1"/>
          </p:cNvSpPr>
          <p:nvPr>
            <p:ph type="ftr" sz="quarter" idx="11"/>
          </p:nvPr>
        </p:nvSpPr>
        <p:spPr/>
        <p:txBody>
          <a:bodyPr/>
          <a:lstStyle/>
          <a:p>
            <a:r>
              <a:rPr lang="en-US" altLang="zh-TW" smtClean="0"/>
              <a:t>頁尾文字</a:t>
            </a:r>
            <a:endParaRPr lang="en-US" altLang="zh-TW"/>
          </a:p>
        </p:txBody>
      </p:sp>
      <p:sp>
        <p:nvSpPr>
          <p:cNvPr id="9" name="投影片編號版面配置區 8"/>
          <p:cNvSpPr>
            <a:spLocks noGrp="1"/>
          </p:cNvSpPr>
          <p:nvPr>
            <p:ph type="sldNum" sz="quarter" idx="12"/>
          </p:nvPr>
        </p:nvSpPr>
        <p:spPr/>
        <p:txBody>
          <a:bodyPr/>
          <a:lstStyle/>
          <a:p>
            <a:fld id="{9245F731-1196-486C-8FA9-C93B6AE8B697}"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4" name="頁尾版面配置區 3"/>
          <p:cNvSpPr>
            <a:spLocks noGrp="1"/>
          </p:cNvSpPr>
          <p:nvPr>
            <p:ph type="ftr" sz="quarter" idx="11"/>
          </p:nvPr>
        </p:nvSpPr>
        <p:spPr/>
        <p:txBody>
          <a:bodyPr/>
          <a:lstStyle/>
          <a:p>
            <a:r>
              <a:rPr lang="en-US" altLang="zh-TW" smtClean="0"/>
              <a:t>頁尾文字</a:t>
            </a:r>
            <a:endParaRPr lang="en-US" altLang="zh-TW"/>
          </a:p>
        </p:txBody>
      </p:sp>
      <p:sp>
        <p:nvSpPr>
          <p:cNvPr id="5" name="投影片編號版面配置區 4"/>
          <p:cNvSpPr>
            <a:spLocks noGrp="1"/>
          </p:cNvSpPr>
          <p:nvPr>
            <p:ph type="sldNum" sz="quarter" idx="12"/>
          </p:nvPr>
        </p:nvSpPr>
        <p:spPr/>
        <p:txBody>
          <a:bodyPr/>
          <a:lstStyle/>
          <a:p>
            <a:fld id="{4F89748D-C33C-4044-A9B0-8D762834392D}"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3" name="頁尾版面配置區 2"/>
          <p:cNvSpPr>
            <a:spLocks noGrp="1"/>
          </p:cNvSpPr>
          <p:nvPr>
            <p:ph type="ftr" sz="quarter" idx="11"/>
          </p:nvPr>
        </p:nvSpPr>
        <p:spPr/>
        <p:txBody>
          <a:bodyPr/>
          <a:lstStyle/>
          <a:p>
            <a:r>
              <a:rPr lang="en-US" altLang="zh-TW" smtClean="0"/>
              <a:t>頁尾文字</a:t>
            </a:r>
            <a:endParaRPr lang="en-US" altLang="zh-TW"/>
          </a:p>
        </p:txBody>
      </p:sp>
      <p:sp>
        <p:nvSpPr>
          <p:cNvPr id="4" name="投影片編號版面配置區 3"/>
          <p:cNvSpPr>
            <a:spLocks noGrp="1"/>
          </p:cNvSpPr>
          <p:nvPr>
            <p:ph type="sldNum" sz="quarter" idx="12"/>
          </p:nvPr>
        </p:nvSpPr>
        <p:spPr/>
        <p:txBody>
          <a:bodyPr/>
          <a:lstStyle/>
          <a:p>
            <a:fld id="{22E9DCC3-50A9-4CDE-BCD0-CADE474CF23B}" type="slidenum">
              <a:rPr lang="en-US" altLang="zh-TW" smtClean="0"/>
              <a:pPr/>
              <a:t>‹#›</a:t>
            </a:fld>
            <a:endParaRPr lang="en-US" altLang="zh-TW"/>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 1"/>
          <p:cNvSpPr>
            <a:spLocks noGrp="1"/>
          </p:cNvSpPr>
          <p:nvPr>
            <p:ph type="title"/>
          </p:nvPr>
        </p:nvSpPr>
        <p:spPr>
          <a:xfrm>
            <a:off x="2786050" y="228600"/>
            <a:ext cx="5900752" cy="842946"/>
          </a:xfrm>
        </p:spPr>
        <p:txBody>
          <a:bodyPr anchor="b"/>
          <a:lstStyle>
            <a:lvl1pPr algn="ctr">
              <a:defRPr sz="2800" b="0"/>
            </a:lvl1pPr>
          </a:lstStyle>
          <a:p>
            <a:r>
              <a:rPr kumimoji="0" lang="zh-TW" altLang="en-US" smtClean="0"/>
              <a:t>按一下以編輯母片標題樣式</a:t>
            </a:r>
            <a:endParaRPr kumimoji="0" lang="en-US"/>
          </a:p>
        </p:txBody>
      </p:sp>
      <p:sp>
        <p:nvSpPr>
          <p:cNvPr id="3" name="內容版面配置區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文字版面配置區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頁尾版面配置區 5"/>
          <p:cNvSpPr>
            <a:spLocks noGrp="1"/>
          </p:cNvSpPr>
          <p:nvPr>
            <p:ph type="ftr" sz="quarter" idx="11"/>
          </p:nvPr>
        </p:nvSpPr>
        <p:spPr/>
        <p:txBody>
          <a:bodyPr/>
          <a:lstStyle/>
          <a:p>
            <a:r>
              <a:rPr lang="en-US" altLang="zh-TW" smtClean="0"/>
              <a:t>頁尾文字</a:t>
            </a:r>
            <a:endParaRPr lang="en-US" altLang="zh-TW"/>
          </a:p>
        </p:txBody>
      </p:sp>
      <p:sp>
        <p:nvSpPr>
          <p:cNvPr id="7" name="投影片編號版面配置區 6"/>
          <p:cNvSpPr>
            <a:spLocks noGrp="1"/>
          </p:cNvSpPr>
          <p:nvPr>
            <p:ph type="sldNum" sz="quarter" idx="12"/>
          </p:nvPr>
        </p:nvSpPr>
        <p:spPr/>
        <p:txBody>
          <a:bodyPr/>
          <a:lstStyle/>
          <a:p>
            <a:fld id="{2C7BA797-A21F-4C3C-94A9-2C2D86FAA496}" type="slidenum">
              <a:rPr lang="en-US" altLang="zh-TW" smtClean="0"/>
              <a:pPr/>
              <a:t>‹#›</a:t>
            </a:fld>
            <a:endParaRPr lang="en-US" altLang="zh-TW"/>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bg>
      <p:bgRef idx="1002">
        <a:schemeClr val="bg2"/>
      </p:bgRef>
    </p:bg>
    <p:spTree>
      <p:nvGrpSpPr>
        <p:cNvPr id="1" name=""/>
        <p:cNvGrpSpPr/>
        <p:nvPr/>
      </p:nvGrpSpPr>
      <p:grpSpPr>
        <a:xfrm>
          <a:off x="0" y="0"/>
          <a:ext cx="0" cy="0"/>
          <a:chOff x="0" y="0"/>
          <a:chExt cx="0" cy="0"/>
        </a:xfrm>
      </p:grpSpPr>
      <p:sp>
        <p:nvSpPr>
          <p:cNvPr id="2" name="標題 1"/>
          <p:cNvSpPr>
            <a:spLocks noGrp="1"/>
          </p:cNvSpPr>
          <p:nvPr>
            <p:ph type="title"/>
          </p:nvPr>
        </p:nvSpPr>
        <p:spPr>
          <a:xfrm>
            <a:off x="533400" y="304800"/>
            <a:ext cx="6400800" cy="685800"/>
          </a:xfrm>
        </p:spPr>
        <p:txBody>
          <a:bodyPr anchor="ctr"/>
          <a:lstStyle>
            <a:lvl1pPr algn="l">
              <a:defRPr sz="2400" b="0"/>
            </a:lvl1pPr>
          </a:lstStyle>
          <a:p>
            <a:r>
              <a:rPr kumimoji="0" lang="zh-TW" altLang="en-US" smtClean="0"/>
              <a:t>按一下以編輯母片標題樣式</a:t>
            </a:r>
            <a:endParaRPr kumimoji="0" lang="en-US"/>
          </a:p>
        </p:txBody>
      </p:sp>
      <p:sp>
        <p:nvSpPr>
          <p:cNvPr id="3" name="圖片版面配置區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TW" altLang="en-US" smtClean="0"/>
              <a:t>按一下圖示以新增圖片</a:t>
            </a:r>
            <a:endParaRPr kumimoji="0" lang="en-US"/>
          </a:p>
        </p:txBody>
      </p:sp>
      <p:sp>
        <p:nvSpPr>
          <p:cNvPr id="4" name="文字版面配置區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頁尾版面配置區 5"/>
          <p:cNvSpPr>
            <a:spLocks noGrp="1"/>
          </p:cNvSpPr>
          <p:nvPr>
            <p:ph type="ftr" sz="quarter" idx="11"/>
          </p:nvPr>
        </p:nvSpPr>
        <p:spPr/>
        <p:txBody>
          <a:bodyPr/>
          <a:lstStyle/>
          <a:p>
            <a:r>
              <a:rPr lang="en-US" altLang="zh-TW" smtClean="0"/>
              <a:t>頁尾文字</a:t>
            </a:r>
            <a:endParaRPr lang="en-US" altLang="zh-TW"/>
          </a:p>
        </p:txBody>
      </p:sp>
      <p:sp>
        <p:nvSpPr>
          <p:cNvPr id="7" name="投影片編號版面配置區 6"/>
          <p:cNvSpPr>
            <a:spLocks noGrp="1"/>
          </p:cNvSpPr>
          <p:nvPr>
            <p:ph type="sldNum" sz="quarter" idx="12"/>
          </p:nvPr>
        </p:nvSpPr>
        <p:spPr/>
        <p:txBody>
          <a:bodyPr/>
          <a:lstStyle/>
          <a:p>
            <a:fld id="{F1F33237-D059-4902-B81C-2B16B6D10558}" type="slidenum">
              <a:rPr lang="en-US" altLang="zh-TW" smtClean="0"/>
              <a:pPr/>
              <a:t>‹#›</a:t>
            </a:fld>
            <a:endParaRPr lang="en-US" altLang="zh-TW"/>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標題版面配置區 1"/>
          <p:cNvSpPr>
            <a:spLocks noGrp="1"/>
          </p:cNvSpPr>
          <p:nvPr>
            <p:ph type="title"/>
          </p:nvPr>
        </p:nvSpPr>
        <p:spPr>
          <a:xfrm>
            <a:off x="457200" y="274638"/>
            <a:ext cx="8229600" cy="1143000"/>
          </a:xfrm>
          <a:prstGeom prst="rect">
            <a:avLst/>
          </a:prstGeom>
        </p:spPr>
        <p:txBody>
          <a:bodyPr vert="horz" rtlCol="0" anchor="ctr">
            <a:normAutofit/>
          </a:bodyPr>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5" name="頁尾版面配置區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r>
              <a:rPr lang="en-US" altLang="zh-TW" smtClean="0"/>
              <a:t>頁尾文字</a:t>
            </a:r>
            <a:endParaRPr lang="en-US" altLang="zh-TW"/>
          </a:p>
        </p:txBody>
      </p:sp>
      <p:sp>
        <p:nvSpPr>
          <p:cNvPr id="6" name="投影片編號版面配置區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810D3230-2E77-414D-AA09-26133BECDA3C}" type="slidenum">
              <a:rPr lang="en-US" altLang="zh-TW" smtClean="0"/>
              <a:pPr/>
              <a:t>‹#›</a:t>
            </a:fld>
            <a:endParaRPr lang="en-US" altLang="zh-TW"/>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3568" y="1772816"/>
            <a:ext cx="7772400" cy="1470025"/>
          </a:xfrm>
        </p:spPr>
        <p:txBody>
          <a:bodyPr/>
          <a:lstStyle/>
          <a:p>
            <a:r>
              <a:rPr lang="en-US" altLang="zh-TW" dirty="0" smtClean="0">
                <a:latin typeface="標楷體" pitchFamily="65" charset="-120"/>
                <a:ea typeface="標楷體" pitchFamily="65" charset="-120"/>
              </a:rPr>
              <a:t>104</a:t>
            </a:r>
            <a:r>
              <a:rPr lang="zh-TW" altLang="en-US" dirty="0" smtClean="0">
                <a:latin typeface="標楷體" pitchFamily="65" charset="-120"/>
                <a:ea typeface="標楷體" pitchFamily="65" charset="-120"/>
              </a:rPr>
              <a:t>年度第二次</a:t>
            </a:r>
            <a:r>
              <a:rPr lang="en-US" altLang="zh-TW" dirty="0" smtClean="0">
                <a:latin typeface="標楷體" pitchFamily="65" charset="-120"/>
                <a:ea typeface="標楷體" pitchFamily="65" charset="-120"/>
              </a:rPr>
              <a:t/>
            </a:r>
            <a:br>
              <a:rPr lang="en-US" altLang="zh-TW" dirty="0" smtClean="0">
                <a:latin typeface="標楷體" pitchFamily="65" charset="-120"/>
                <a:ea typeface="標楷體" pitchFamily="65" charset="-120"/>
              </a:rPr>
            </a:br>
            <a:r>
              <a:rPr lang="zh-TW" altLang="en-US" dirty="0" smtClean="0">
                <a:latin typeface="標楷體" pitchFamily="65" charset="-120"/>
                <a:ea typeface="標楷體" pitchFamily="65" charset="-120"/>
              </a:rPr>
              <a:t>台北區網</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臺大</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網管會議</a:t>
            </a:r>
            <a:endParaRPr lang="zh-TW" altLang="zh-TW" dirty="0">
              <a:latin typeface="標楷體" pitchFamily="65" charset="-120"/>
              <a:ea typeface="標楷體" pitchFamily="65" charset="-120"/>
            </a:endParaRPr>
          </a:p>
        </p:txBody>
      </p:sp>
      <p:sp>
        <p:nvSpPr>
          <p:cNvPr id="7" name="投影片編號版面配置區 5"/>
          <p:cNvSpPr>
            <a:spLocks noGrp="1"/>
          </p:cNvSpPr>
          <p:nvPr>
            <p:ph type="sldNum" sz="quarter" idx="12"/>
          </p:nvPr>
        </p:nvSpPr>
        <p:spPr/>
        <p:txBody>
          <a:bodyPr/>
          <a:lstStyle/>
          <a:p>
            <a:fld id="{25204367-C53E-4420-90D1-CD3132E9144C}" type="slidenum">
              <a:rPr lang="en-US" altLang="zh-TW"/>
              <a:pPr/>
              <a:t>1</a:t>
            </a:fld>
            <a:endParaRPr lang="en-US" altLang="zh-TW"/>
          </a:p>
        </p:txBody>
      </p:sp>
      <p:sp>
        <p:nvSpPr>
          <p:cNvPr id="2054" name="Line 6"/>
          <p:cNvSpPr>
            <a:spLocks noChangeShapeType="1"/>
          </p:cNvSpPr>
          <p:nvPr/>
        </p:nvSpPr>
        <p:spPr bwMode="auto">
          <a:xfrm flipH="1">
            <a:off x="3851275" y="3716338"/>
            <a:ext cx="4968875" cy="0"/>
          </a:xfrm>
          <a:prstGeom prst="line">
            <a:avLst/>
          </a:prstGeom>
          <a:noFill/>
          <a:ln w="22225">
            <a:solidFill>
              <a:schemeClr val="tx1"/>
            </a:solidFill>
            <a:round/>
            <a:headEnd type="oval" w="med" len="med"/>
            <a:tailEnd/>
          </a:ln>
          <a:effectLst/>
        </p:spPr>
        <p:txBody>
          <a:bodyPr/>
          <a:lstStyle/>
          <a:p>
            <a:endParaRPr lang="zh-TW" altLang="en-US"/>
          </a:p>
        </p:txBody>
      </p:sp>
      <p:sp>
        <p:nvSpPr>
          <p:cNvPr id="8" name="Rectangle 3"/>
          <p:cNvSpPr txBox="1">
            <a:spLocks noChangeArrowheads="1"/>
          </p:cNvSpPr>
          <p:nvPr/>
        </p:nvSpPr>
        <p:spPr>
          <a:xfrm>
            <a:off x="3714353" y="4437112"/>
            <a:ext cx="5105400" cy="1752600"/>
          </a:xfrm>
          <a:prstGeom prst="rect">
            <a:avLst/>
          </a:prstGeom>
        </p:spPr>
        <p:txBody>
          <a:bodyPr vert="horz" rtlCol="0">
            <a:normAutofit fontScale="92500" lnSpcReduction="20000"/>
          </a:bodyPr>
          <a:lstStyle>
            <a:lvl1pPr marL="0" indent="0" algn="ctr" rtl="0" eaLnBrk="1" latinLnBrk="0" hangingPunct="1">
              <a:spcBef>
                <a:spcPct val="20000"/>
              </a:spcBef>
              <a:buClr>
                <a:schemeClr val="tx2"/>
              </a:buClr>
              <a:buSzPct val="50000"/>
              <a:buFont typeface="Wingdings 2"/>
              <a:buNone/>
              <a:defRPr kumimoji="0" sz="3200" kern="1200">
                <a:solidFill>
                  <a:schemeClr val="tx1">
                    <a:tint val="75000"/>
                  </a:schemeClr>
                </a:solidFill>
                <a:latin typeface="+mn-lt"/>
                <a:ea typeface="+mn-ea"/>
                <a:cs typeface="+mn-cs"/>
              </a:defRPr>
            </a:lvl1pPr>
            <a:lvl2pPr marL="457200" indent="0" algn="ctr" rtl="0" eaLnBrk="1" latinLnBrk="0" hangingPunct="1">
              <a:spcBef>
                <a:spcPct val="20000"/>
              </a:spcBef>
              <a:buClr>
                <a:schemeClr val="tx2"/>
              </a:buClr>
              <a:buSzPct val="50000"/>
              <a:buFont typeface="Wingdings 2"/>
              <a:buNone/>
              <a:defRPr kumimoji="0" sz="2800" kern="1200">
                <a:solidFill>
                  <a:schemeClr val="tx1">
                    <a:tint val="75000"/>
                  </a:schemeClr>
                </a:solidFill>
                <a:latin typeface="+mn-lt"/>
                <a:ea typeface="+mn-ea"/>
                <a:cs typeface="+mn-cs"/>
              </a:defRPr>
            </a:lvl2pPr>
            <a:lvl3pPr marL="914400" indent="0" algn="ctr" rtl="0" eaLnBrk="1" latinLnBrk="0" hangingPunct="1">
              <a:spcBef>
                <a:spcPct val="20000"/>
              </a:spcBef>
              <a:buClr>
                <a:schemeClr val="tx2"/>
              </a:buClr>
              <a:buSzPct val="50000"/>
              <a:buFont typeface="Wingdings 2"/>
              <a:buNone/>
              <a:defRPr kumimoji="0" sz="2400" kern="1200">
                <a:solidFill>
                  <a:schemeClr val="tx1">
                    <a:tint val="75000"/>
                  </a:schemeClr>
                </a:solidFill>
                <a:latin typeface="+mn-lt"/>
                <a:ea typeface="+mn-ea"/>
                <a:cs typeface="+mn-cs"/>
              </a:defRPr>
            </a:lvl3pPr>
            <a:lvl4pPr marL="1371600" indent="0" algn="ctr" rtl="0" eaLnBrk="1" latinLnBrk="0" hangingPunct="1">
              <a:spcBef>
                <a:spcPct val="20000"/>
              </a:spcBef>
              <a:buClr>
                <a:schemeClr val="tx2"/>
              </a:buClr>
              <a:buSzPct val="50000"/>
              <a:buFont typeface="Wingdings 2"/>
              <a:buNone/>
              <a:defRPr kumimoji="0" sz="2000" kern="1200">
                <a:solidFill>
                  <a:schemeClr val="tx1">
                    <a:tint val="75000"/>
                  </a:schemeClr>
                </a:solidFill>
                <a:latin typeface="+mn-lt"/>
                <a:ea typeface="+mn-ea"/>
                <a:cs typeface="+mn-cs"/>
              </a:defRPr>
            </a:lvl4pPr>
            <a:lvl5pPr marL="1828800" indent="0" algn="ctr" rtl="0" eaLnBrk="1" latinLnBrk="0" hangingPunct="1">
              <a:spcBef>
                <a:spcPct val="20000"/>
              </a:spcBef>
              <a:buClr>
                <a:schemeClr val="tx2"/>
              </a:buClr>
              <a:buSzPct val="50000"/>
              <a:buFont typeface="Wingdings 2"/>
              <a:buNone/>
              <a:defRPr kumimoji="0" sz="2000" kern="1200">
                <a:solidFill>
                  <a:schemeClr val="tx1">
                    <a:tint val="75000"/>
                  </a:schemeClr>
                </a:solidFill>
                <a:latin typeface="+mn-lt"/>
                <a:ea typeface="+mn-ea"/>
                <a:cs typeface="+mn-cs"/>
              </a:defRPr>
            </a:lvl5pPr>
            <a:lvl6pPr marL="2286000" indent="0" algn="ctr" rtl="0" eaLnBrk="1" latinLnBrk="0" hangingPunct="1">
              <a:spcBef>
                <a:spcPct val="20000"/>
              </a:spcBef>
              <a:buFont typeface="Arial"/>
              <a:buNone/>
              <a:defRPr kumimoji="0" sz="2000" kern="1200">
                <a:solidFill>
                  <a:schemeClr val="tx1">
                    <a:tint val="75000"/>
                  </a:schemeClr>
                </a:solidFill>
                <a:latin typeface="+mn-lt"/>
                <a:ea typeface="+mn-ea"/>
                <a:cs typeface="+mn-cs"/>
              </a:defRPr>
            </a:lvl6pPr>
            <a:lvl7pPr marL="2743200" indent="0" algn="ctr" rtl="0" eaLnBrk="1" latinLnBrk="0" hangingPunct="1">
              <a:spcBef>
                <a:spcPct val="20000"/>
              </a:spcBef>
              <a:buFont typeface="Arial"/>
              <a:buNone/>
              <a:defRPr kumimoji="0" sz="2000" kern="1200">
                <a:solidFill>
                  <a:schemeClr val="tx1">
                    <a:tint val="75000"/>
                  </a:schemeClr>
                </a:solidFill>
                <a:latin typeface="+mn-lt"/>
                <a:ea typeface="+mn-ea"/>
                <a:cs typeface="+mn-cs"/>
              </a:defRPr>
            </a:lvl7pPr>
            <a:lvl8pPr marL="3200400" indent="0" algn="ctr" rtl="0" eaLnBrk="1" latinLnBrk="0" hangingPunct="1">
              <a:spcBef>
                <a:spcPct val="20000"/>
              </a:spcBef>
              <a:buFont typeface="Arial"/>
              <a:buNone/>
              <a:defRPr kumimoji="0" sz="2000" kern="1200">
                <a:solidFill>
                  <a:schemeClr val="tx1">
                    <a:tint val="75000"/>
                  </a:schemeClr>
                </a:solidFill>
                <a:latin typeface="+mn-lt"/>
                <a:ea typeface="+mn-ea"/>
                <a:cs typeface="+mn-cs"/>
              </a:defRPr>
            </a:lvl8pPr>
            <a:lvl9pPr marL="3657600" indent="0" algn="ctr" rtl="0" eaLnBrk="1" latinLnBrk="0" hangingPunct="1">
              <a:spcBef>
                <a:spcPct val="20000"/>
              </a:spcBef>
              <a:buFont typeface="Arial"/>
              <a:buNone/>
              <a:defRPr kumimoji="0" sz="2000" kern="1200">
                <a:solidFill>
                  <a:schemeClr val="tx1">
                    <a:tint val="75000"/>
                  </a:schemeClr>
                </a:solidFill>
                <a:latin typeface="+mn-lt"/>
                <a:ea typeface="+mn-ea"/>
                <a:cs typeface="+mn-cs"/>
              </a:defRPr>
            </a:lvl9pPr>
          </a:lstStyle>
          <a:p>
            <a:pPr fontAlgn="auto">
              <a:lnSpc>
                <a:spcPct val="90000"/>
              </a:lnSpc>
              <a:spcAft>
                <a:spcPts val="0"/>
              </a:spcAft>
            </a:pPr>
            <a:r>
              <a:rPr lang="zh-TW" altLang="en-US" dirty="0" smtClean="0">
                <a:solidFill>
                  <a:schemeClr val="tx1"/>
                </a:solidFill>
                <a:latin typeface="標楷體" pitchFamily="65" charset="-120"/>
                <a:ea typeface="標楷體" pitchFamily="65" charset="-120"/>
              </a:rPr>
              <a:t>臺灣大學計資中心</a:t>
            </a:r>
          </a:p>
          <a:p>
            <a:pPr fontAlgn="auto">
              <a:lnSpc>
                <a:spcPct val="90000"/>
              </a:lnSpc>
              <a:spcAft>
                <a:spcPts val="0"/>
              </a:spcAft>
            </a:pPr>
            <a:r>
              <a:rPr lang="zh-TW" altLang="en-US" dirty="0" smtClean="0">
                <a:solidFill>
                  <a:schemeClr val="tx1"/>
                </a:solidFill>
                <a:latin typeface="標楷體" pitchFamily="65" charset="-120"/>
                <a:ea typeface="標楷體" pitchFamily="65" charset="-120"/>
              </a:rPr>
              <a:t>游子興</a:t>
            </a:r>
          </a:p>
          <a:p>
            <a:pPr fontAlgn="auto">
              <a:lnSpc>
                <a:spcPct val="90000"/>
              </a:lnSpc>
              <a:spcAft>
                <a:spcPts val="0"/>
              </a:spcAft>
            </a:pPr>
            <a:r>
              <a:rPr lang="en-US" altLang="zh-TW" dirty="0" smtClean="0">
                <a:solidFill>
                  <a:schemeClr val="tx1"/>
                </a:solidFill>
              </a:rPr>
              <a:t>davisyou@ntu.edu.tw</a:t>
            </a:r>
          </a:p>
          <a:p>
            <a:pPr fontAlgn="auto">
              <a:lnSpc>
                <a:spcPct val="90000"/>
              </a:lnSpc>
              <a:spcAft>
                <a:spcPts val="0"/>
              </a:spcAft>
            </a:pPr>
            <a:r>
              <a:rPr lang="en-US" altLang="zh-TW" dirty="0" smtClean="0">
                <a:solidFill>
                  <a:schemeClr val="tx1"/>
                </a:solidFill>
              </a:rPr>
              <a:t>3366-5008</a:t>
            </a:r>
            <a:endParaRPr lang="zh-TW" altLang="zh-TW"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IPS </a:t>
            </a:r>
            <a:r>
              <a:rPr lang="zh-TW" altLang="en-US" dirty="0"/>
              <a:t>誤擋</a:t>
            </a:r>
          </a:p>
        </p:txBody>
      </p:sp>
      <p:sp>
        <p:nvSpPr>
          <p:cNvPr id="3" name="內容版面配置區 2"/>
          <p:cNvSpPr>
            <a:spLocks noGrp="1"/>
          </p:cNvSpPr>
          <p:nvPr>
            <p:ph idx="1"/>
          </p:nvPr>
        </p:nvSpPr>
        <p:spPr/>
        <p:txBody>
          <a:bodyPr/>
          <a:lstStyle/>
          <a:p>
            <a:r>
              <a:rPr lang="zh-TW" altLang="en-US" dirty="0"/>
              <a:t>國防大學網頁被中央區</a:t>
            </a:r>
            <a:r>
              <a:rPr lang="zh-TW" altLang="en-US" dirty="0" smtClean="0"/>
              <a:t>網 </a:t>
            </a:r>
            <a:r>
              <a:rPr lang="en-US" altLang="zh-TW" dirty="0" smtClean="0"/>
              <a:t>IPS </a:t>
            </a:r>
            <a:r>
              <a:rPr lang="zh-TW" altLang="en-US" dirty="0" smtClean="0"/>
              <a:t>誤擋</a:t>
            </a:r>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10</a:t>
            </a:fld>
            <a:endParaRPr lang="en-US" altLang="zh-TW"/>
          </a:p>
        </p:txBody>
      </p:sp>
      <p:pic>
        <p:nvPicPr>
          <p:cNvPr id="5" name="內容版面配置區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186" y="2132856"/>
            <a:ext cx="8229600" cy="4062593"/>
          </a:xfrm>
          <a:prstGeom prst="rect">
            <a:avLst/>
          </a:prstGeom>
        </p:spPr>
      </p:pic>
    </p:spTree>
    <p:extLst>
      <p:ext uri="{BB962C8B-B14F-4D97-AF65-F5344CB8AC3E}">
        <p14:creationId xmlns:p14="http://schemas.microsoft.com/office/powerpoint/2010/main" val="2683488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IPS </a:t>
            </a:r>
            <a:r>
              <a:rPr lang="zh-TW" altLang="en-US" dirty="0"/>
              <a:t>誤擋</a:t>
            </a:r>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11</a:t>
            </a:fld>
            <a:endParaRPr lang="en-US" altLang="zh-TW"/>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5" y="1514651"/>
            <a:ext cx="379095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圖片 1"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5" y="4201600"/>
            <a:ext cx="3884488" cy="251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內容版面配置區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1560185"/>
            <a:ext cx="3220527" cy="4754915"/>
          </a:xfrm>
          <a:prstGeom prst="rect">
            <a:avLst/>
          </a:prstGeom>
        </p:spPr>
      </p:pic>
      <p:cxnSp>
        <p:nvCxnSpPr>
          <p:cNvPr id="6" name="直線單箭頭接點 5"/>
          <p:cNvCxnSpPr/>
          <p:nvPr/>
        </p:nvCxnSpPr>
        <p:spPr>
          <a:xfrm flipH="1">
            <a:off x="2123728" y="5805264"/>
            <a:ext cx="194421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文字方塊 9"/>
          <p:cNvSpPr txBox="1"/>
          <p:nvPr/>
        </p:nvSpPr>
        <p:spPr>
          <a:xfrm>
            <a:off x="2411760" y="5805264"/>
            <a:ext cx="1800493" cy="369332"/>
          </a:xfrm>
          <a:prstGeom prst="rect">
            <a:avLst/>
          </a:prstGeom>
          <a:noFill/>
        </p:spPr>
        <p:txBody>
          <a:bodyPr wrap="none" rtlCol="0">
            <a:spAutoFit/>
          </a:bodyPr>
          <a:lstStyle/>
          <a:p>
            <a:r>
              <a:rPr lang="zh-TW" altLang="en-US" dirty="0" smtClean="0">
                <a:solidFill>
                  <a:srgbClr val="FF0000"/>
                </a:solidFill>
              </a:rPr>
              <a:t>執行網頁查詢後</a:t>
            </a:r>
            <a:endParaRPr lang="zh-TW" altLang="en-US" dirty="0">
              <a:solidFill>
                <a:srgbClr val="FF0000"/>
              </a:solidFill>
            </a:endParaRPr>
          </a:p>
        </p:txBody>
      </p:sp>
      <p:cxnSp>
        <p:nvCxnSpPr>
          <p:cNvPr id="13" name="直線單箭頭接點 12"/>
          <p:cNvCxnSpPr/>
          <p:nvPr/>
        </p:nvCxnSpPr>
        <p:spPr>
          <a:xfrm flipH="1">
            <a:off x="6208058" y="5090741"/>
            <a:ext cx="194421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文字方塊 13"/>
          <p:cNvSpPr txBox="1"/>
          <p:nvPr/>
        </p:nvSpPr>
        <p:spPr>
          <a:xfrm>
            <a:off x="6496090" y="5090741"/>
            <a:ext cx="1800493" cy="369332"/>
          </a:xfrm>
          <a:prstGeom prst="rect">
            <a:avLst/>
          </a:prstGeom>
          <a:noFill/>
        </p:spPr>
        <p:txBody>
          <a:bodyPr wrap="none" rtlCol="0">
            <a:spAutoFit/>
          </a:bodyPr>
          <a:lstStyle/>
          <a:p>
            <a:r>
              <a:rPr lang="zh-TW" altLang="en-US" dirty="0" smtClean="0">
                <a:solidFill>
                  <a:srgbClr val="FF0000"/>
                </a:solidFill>
              </a:rPr>
              <a:t>執行網頁查詢後</a:t>
            </a:r>
            <a:endParaRPr lang="zh-TW" altLang="en-US" dirty="0">
              <a:solidFill>
                <a:srgbClr val="FF0000"/>
              </a:solidFill>
            </a:endParaRPr>
          </a:p>
        </p:txBody>
      </p:sp>
    </p:spTree>
    <p:extLst>
      <p:ext uri="{BB962C8B-B14F-4D97-AF65-F5344CB8AC3E}">
        <p14:creationId xmlns:p14="http://schemas.microsoft.com/office/powerpoint/2010/main" val="6450400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endParaRPr lang="zh-TW" altLang="en-US" dirty="0"/>
          </a:p>
        </p:txBody>
      </p:sp>
      <p:sp>
        <p:nvSpPr>
          <p:cNvPr id="2" name="標題 1"/>
          <p:cNvSpPr>
            <a:spLocks noGrp="1"/>
          </p:cNvSpPr>
          <p:nvPr>
            <p:ph type="title"/>
          </p:nvPr>
        </p:nvSpPr>
        <p:spPr/>
        <p:txBody>
          <a:bodyPr/>
          <a:lstStyle/>
          <a:p>
            <a:r>
              <a:rPr lang="en-US" altLang="zh-TW" dirty="0"/>
              <a:t>IPS </a:t>
            </a:r>
            <a:r>
              <a:rPr lang="zh-TW" altLang="en-US" dirty="0"/>
              <a:t>誤擋</a:t>
            </a:r>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12</a:t>
            </a:fld>
            <a:endParaRPr lang="en-US" altLang="zh-TW"/>
          </a:p>
        </p:txBody>
      </p:sp>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556792"/>
            <a:ext cx="3943350" cy="3505200"/>
          </a:xfrm>
          <a:prstGeom prst="rect">
            <a:avLst/>
          </a:prstGeom>
        </p:spPr>
      </p:pic>
      <p:cxnSp>
        <p:nvCxnSpPr>
          <p:cNvPr id="7" name="直線單箭頭接點 6"/>
          <p:cNvCxnSpPr/>
          <p:nvPr/>
        </p:nvCxnSpPr>
        <p:spPr>
          <a:xfrm flipH="1">
            <a:off x="2627784" y="2708920"/>
            <a:ext cx="194421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文字方塊 7"/>
          <p:cNvSpPr txBox="1"/>
          <p:nvPr/>
        </p:nvSpPr>
        <p:spPr>
          <a:xfrm>
            <a:off x="2699792" y="2204864"/>
            <a:ext cx="1928733" cy="369332"/>
          </a:xfrm>
          <a:prstGeom prst="rect">
            <a:avLst/>
          </a:prstGeom>
          <a:noFill/>
        </p:spPr>
        <p:txBody>
          <a:bodyPr wrap="none" rtlCol="0">
            <a:spAutoFit/>
          </a:bodyPr>
          <a:lstStyle/>
          <a:p>
            <a:r>
              <a:rPr lang="en-US" altLang="zh-TW" dirty="0" smtClean="0">
                <a:solidFill>
                  <a:srgbClr val="FF0000"/>
                </a:solidFill>
              </a:rPr>
              <a:t>3</a:t>
            </a:r>
            <a:r>
              <a:rPr lang="zh-TW" altLang="en-US" dirty="0" smtClean="0">
                <a:solidFill>
                  <a:srgbClr val="FF0000"/>
                </a:solidFill>
              </a:rPr>
              <a:t>分鐘後恢復連線</a:t>
            </a:r>
            <a:endParaRPr lang="zh-TW" altLang="en-US" dirty="0">
              <a:solidFill>
                <a:srgbClr val="FF0000"/>
              </a:solidFill>
            </a:endParaRPr>
          </a:p>
        </p:txBody>
      </p:sp>
    </p:spTree>
    <p:extLst>
      <p:ext uri="{BB962C8B-B14F-4D97-AF65-F5344CB8AC3E}">
        <p14:creationId xmlns:p14="http://schemas.microsoft.com/office/powerpoint/2010/main" val="221571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中央區網 </a:t>
            </a:r>
            <a:r>
              <a:rPr lang="en-US" altLang="zh-TW" dirty="0" smtClean="0"/>
              <a:t>IPS </a:t>
            </a:r>
            <a:r>
              <a:rPr lang="zh-TW" altLang="en-US" dirty="0" smtClean="0"/>
              <a:t>訊息</a:t>
            </a:r>
            <a:endParaRPr lang="zh-TW" altLang="en-US" dirty="0"/>
          </a:p>
        </p:txBody>
      </p:sp>
      <p:sp>
        <p:nvSpPr>
          <p:cNvPr id="3" name="內容版面配置區 2"/>
          <p:cNvSpPr>
            <a:spLocks noGrp="1"/>
          </p:cNvSpPr>
          <p:nvPr>
            <p:ph idx="1"/>
          </p:nvPr>
        </p:nvSpPr>
        <p:spPr/>
        <p:txBody>
          <a:bodyPr>
            <a:normAutofit fontScale="77500" lnSpcReduction="20000"/>
          </a:bodyPr>
          <a:lstStyle/>
          <a:p>
            <a:r>
              <a:rPr lang="en-US" altLang="zh-TW" dirty="0"/>
              <a:t>Palo Alto 5060</a:t>
            </a:r>
          </a:p>
          <a:p>
            <a:pPr lvl="1"/>
            <a:r>
              <a:rPr lang="en-US" altLang="zh-TW" dirty="0" smtClean="0"/>
              <a:t>HTTP </a:t>
            </a:r>
            <a:r>
              <a:rPr lang="en-US" altLang="zh-TW" dirty="0"/>
              <a:t>SQL Injection Attempt</a:t>
            </a:r>
            <a:endParaRPr lang="zh-TW" altLang="zh-TW" dirty="0"/>
          </a:p>
          <a:p>
            <a:pPr lvl="1"/>
            <a:r>
              <a:rPr lang="en-US" altLang="zh-TW" b="1" dirty="0"/>
              <a:t>ID</a:t>
            </a:r>
            <a:endParaRPr lang="zh-TW" altLang="zh-TW" dirty="0"/>
          </a:p>
          <a:p>
            <a:pPr lvl="1"/>
            <a:r>
              <a:rPr lang="en-US" altLang="zh-TW" dirty="0"/>
              <a:t>30514</a:t>
            </a:r>
            <a:endParaRPr lang="zh-TW" altLang="zh-TW" dirty="0"/>
          </a:p>
          <a:p>
            <a:pPr lvl="1"/>
            <a:r>
              <a:rPr lang="en-US" altLang="zh-TW" b="1" dirty="0"/>
              <a:t>Description</a:t>
            </a:r>
            <a:endParaRPr lang="zh-TW" altLang="zh-TW" dirty="0"/>
          </a:p>
          <a:p>
            <a:pPr lvl="1"/>
            <a:r>
              <a:rPr lang="en-US" altLang="zh-TW" dirty="0"/>
              <a:t>SQL injection is a technique that exploits a security vulnerability occurring in the database layer of an application. The vulnerability is present when user input is either incorrectly filtered for string literal escape characters embedded in SQL statements or user input is not strongly typed and thereby unexpectedly executed. It is in fact an instance of a more general class of vulnerabilities that can occur whenever one programming or scripting language is embedded inside another</a:t>
            </a:r>
            <a:r>
              <a:rPr lang="en-US" altLang="zh-TW" dirty="0" smtClean="0"/>
              <a:t>.</a:t>
            </a:r>
            <a:r>
              <a:rPr lang="en-US" altLang="zh-TW" dirty="0"/>
              <a:t> </a:t>
            </a:r>
            <a:endParaRPr lang="zh-TW" altLang="zh-TW" dirty="0"/>
          </a:p>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13</a:t>
            </a:fld>
            <a:endParaRPr lang="en-US" altLang="zh-TW"/>
          </a:p>
        </p:txBody>
      </p:sp>
    </p:spTree>
    <p:extLst>
      <p:ext uri="{BB962C8B-B14F-4D97-AF65-F5344CB8AC3E}">
        <p14:creationId xmlns:p14="http://schemas.microsoft.com/office/powerpoint/2010/main" val="2033616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Unicast </a:t>
            </a:r>
            <a:r>
              <a:rPr lang="en-US" altLang="zh-TW" dirty="0" smtClean="0"/>
              <a:t>Flooding </a:t>
            </a:r>
            <a:endParaRPr lang="zh-TW" altLang="en-US" dirty="0"/>
          </a:p>
        </p:txBody>
      </p:sp>
      <p:sp>
        <p:nvSpPr>
          <p:cNvPr id="3" name="內容版面配置區 2"/>
          <p:cNvSpPr>
            <a:spLocks noGrp="1"/>
          </p:cNvSpPr>
          <p:nvPr>
            <p:ph idx="1"/>
          </p:nvPr>
        </p:nvSpPr>
        <p:spPr/>
        <p:txBody>
          <a:bodyPr/>
          <a:lstStyle/>
          <a:p>
            <a:pPr marL="342900" lvl="1" indent="-342900">
              <a:buFont typeface="Wingdings 2"/>
              <a:buChar char="ß"/>
            </a:pPr>
            <a:r>
              <a:rPr lang="zh-TW" altLang="en-US" dirty="0"/>
              <a:t>網路設備為 </a:t>
            </a:r>
            <a:r>
              <a:rPr lang="en-US" altLang="zh-TW" dirty="0"/>
              <a:t>Switch </a:t>
            </a:r>
            <a:r>
              <a:rPr lang="zh-TW" altLang="en-US" dirty="0"/>
              <a:t>非 </a:t>
            </a:r>
            <a:r>
              <a:rPr lang="en-US" altLang="zh-TW" dirty="0"/>
              <a:t>Hub </a:t>
            </a:r>
            <a:r>
              <a:rPr lang="zh-TW" altLang="en-US" dirty="0" smtClean="0"/>
              <a:t>之情況下，執行 </a:t>
            </a:r>
            <a:r>
              <a:rPr lang="en-US" altLang="zh-TW" dirty="0" smtClean="0"/>
              <a:t>Wireshark </a:t>
            </a:r>
            <a:r>
              <a:rPr lang="zh-TW" altLang="en-US" dirty="0" smtClean="0"/>
              <a:t>抓取封包</a:t>
            </a:r>
            <a:endParaRPr lang="en-US" altLang="zh-TW" dirty="0" smtClean="0"/>
          </a:p>
          <a:p>
            <a:pPr lvl="1"/>
            <a:r>
              <a:rPr lang="zh-TW" altLang="en-US" dirty="0" smtClean="0"/>
              <a:t>電腦</a:t>
            </a:r>
            <a:r>
              <a:rPr lang="en-US" altLang="zh-TW" dirty="0" smtClean="0"/>
              <a:t> IP</a:t>
            </a:r>
            <a:r>
              <a:rPr lang="zh-TW" altLang="en-US" dirty="0" smtClean="0"/>
              <a:t>位址</a:t>
            </a:r>
            <a:r>
              <a:rPr lang="en-US" altLang="zh-TW" dirty="0" smtClean="0"/>
              <a:t>: 140.112.3.82</a:t>
            </a:r>
          </a:p>
          <a:p>
            <a:pPr lvl="1"/>
            <a:r>
              <a:rPr lang="zh-TW" altLang="en-US" dirty="0" smtClean="0"/>
              <a:t>卻出現非自己 </a:t>
            </a:r>
            <a:r>
              <a:rPr lang="en-US" altLang="zh-TW" dirty="0" smtClean="0"/>
              <a:t>IP </a:t>
            </a:r>
            <a:r>
              <a:rPr lang="zh-TW" altLang="en-US" dirty="0" smtClean="0"/>
              <a:t>之 </a:t>
            </a:r>
            <a:r>
              <a:rPr lang="en-US" altLang="zh-TW" dirty="0" smtClean="0"/>
              <a:t>Unicast </a:t>
            </a:r>
            <a:r>
              <a:rPr lang="zh-TW" altLang="en-US" dirty="0" smtClean="0"/>
              <a:t>封包</a:t>
            </a:r>
            <a:endParaRPr lang="en-US" altLang="zh-TW" dirty="0" smtClean="0"/>
          </a:p>
        </p:txBody>
      </p:sp>
      <p:sp>
        <p:nvSpPr>
          <p:cNvPr id="4" name="投影片編號版面配置區 3"/>
          <p:cNvSpPr>
            <a:spLocks noGrp="1"/>
          </p:cNvSpPr>
          <p:nvPr>
            <p:ph type="sldNum" sz="quarter" idx="12"/>
          </p:nvPr>
        </p:nvSpPr>
        <p:spPr>
          <a:xfrm>
            <a:off x="4114800" y="6529912"/>
            <a:ext cx="914400" cy="283464"/>
          </a:xfrm>
        </p:spPr>
        <p:txBody>
          <a:bodyPr/>
          <a:lstStyle/>
          <a:p>
            <a:fld id="{D93790E0-A73F-4A53-83D9-1E4712857E21}" type="slidenum">
              <a:rPr lang="en-US" altLang="zh-TW" smtClean="0"/>
              <a:pPr/>
              <a:t>14</a:t>
            </a:fld>
            <a:endParaRPr lang="en-US" altLang="zh-TW"/>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414096"/>
            <a:ext cx="8880636"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圓角矩形 4"/>
          <p:cNvSpPr/>
          <p:nvPr/>
        </p:nvSpPr>
        <p:spPr>
          <a:xfrm>
            <a:off x="251520" y="4854256"/>
            <a:ext cx="8880636" cy="17281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2239674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Unicast </a:t>
            </a:r>
            <a:r>
              <a:rPr lang="en-US" altLang="zh-TW" dirty="0" smtClean="0"/>
              <a:t>Flooding</a:t>
            </a:r>
            <a:r>
              <a:rPr lang="zh-TW" altLang="en-US" dirty="0" smtClean="0"/>
              <a:t> </a:t>
            </a:r>
            <a:endParaRPr lang="zh-TW" altLang="en-US" dirty="0"/>
          </a:p>
        </p:txBody>
      </p:sp>
      <p:sp>
        <p:nvSpPr>
          <p:cNvPr id="3" name="內容版面配置區 2"/>
          <p:cNvSpPr>
            <a:spLocks noGrp="1"/>
          </p:cNvSpPr>
          <p:nvPr>
            <p:ph idx="1"/>
          </p:nvPr>
        </p:nvSpPr>
        <p:spPr/>
        <p:txBody>
          <a:bodyPr vert="horz" rtlCol="0">
            <a:noAutofit/>
          </a:bodyPr>
          <a:lstStyle/>
          <a:p>
            <a:r>
              <a:rPr lang="zh-TW" altLang="en-US" sz="2400" dirty="0" smtClean="0"/>
              <a:t>發生原因</a:t>
            </a:r>
            <a:endParaRPr lang="en-US" altLang="zh-TW" sz="2400" dirty="0" smtClean="0"/>
          </a:p>
          <a:p>
            <a:r>
              <a:rPr lang="en-US" altLang="zh-TW" sz="2400" dirty="0" smtClean="0"/>
              <a:t>Case1. </a:t>
            </a:r>
            <a:r>
              <a:rPr lang="zh-TW" altLang="en-US" sz="2400" dirty="0" smtClean="0"/>
              <a:t>綁</a:t>
            </a:r>
            <a:r>
              <a:rPr lang="zh-TW" altLang="en-US" sz="2400" dirty="0"/>
              <a:t>定 </a:t>
            </a:r>
            <a:r>
              <a:rPr lang="en-US" altLang="zh-TW" sz="2400" dirty="0" err="1"/>
              <a:t>ip</a:t>
            </a:r>
            <a:r>
              <a:rPr lang="en-US" altLang="zh-TW" sz="2400" dirty="0"/>
              <a:t> &amp; mac, </a:t>
            </a:r>
            <a:r>
              <a:rPr lang="zh-TW" altLang="en-US" sz="2400" dirty="0"/>
              <a:t>但此 </a:t>
            </a:r>
            <a:r>
              <a:rPr lang="en-US" altLang="zh-TW" sz="2400" dirty="0"/>
              <a:t>mac address </a:t>
            </a:r>
            <a:r>
              <a:rPr lang="zh-TW" altLang="en-US" sz="2400" dirty="0"/>
              <a:t>目前不存在 </a:t>
            </a:r>
            <a:r>
              <a:rPr lang="en-US" altLang="zh-TW" sz="2400" dirty="0"/>
              <a:t>mac address table</a:t>
            </a:r>
          </a:p>
          <a:p>
            <a:pPr marL="457200" lvl="1" indent="0">
              <a:buNone/>
            </a:pPr>
            <a:r>
              <a:rPr lang="en-US" altLang="zh-TW" sz="1800" dirty="0" smtClean="0"/>
              <a:t>(</a:t>
            </a:r>
            <a:r>
              <a:rPr lang="en-US" altLang="zh-TW" sz="1800" dirty="0" err="1" smtClean="0"/>
              <a:t>config</a:t>
            </a:r>
            <a:r>
              <a:rPr lang="en-US" altLang="zh-TW" sz="1800" dirty="0" smtClean="0"/>
              <a:t>)# </a:t>
            </a:r>
            <a:r>
              <a:rPr lang="en-US" altLang="zh-TW" sz="1800" dirty="0" err="1" smtClean="0"/>
              <a:t>arp</a:t>
            </a:r>
            <a:r>
              <a:rPr lang="en-US" altLang="zh-TW" sz="1800" dirty="0" smtClean="0"/>
              <a:t> </a:t>
            </a:r>
            <a:r>
              <a:rPr lang="en-US" altLang="zh-TW" sz="1800" dirty="0"/>
              <a:t>140.112.3.114 14da.e997.1356 </a:t>
            </a:r>
            <a:r>
              <a:rPr lang="en-US" altLang="zh-TW" sz="1800" dirty="0" smtClean="0"/>
              <a:t>ARPA</a:t>
            </a:r>
          </a:p>
          <a:p>
            <a:pPr marL="457200" lvl="1" indent="0">
              <a:buNone/>
            </a:pPr>
            <a:r>
              <a:rPr lang="en-US" altLang="zh-TW" sz="1800" dirty="0" smtClean="0"/>
              <a:t> </a:t>
            </a:r>
          </a:p>
          <a:p>
            <a:pPr marL="457200" lvl="1" indent="0">
              <a:buNone/>
            </a:pPr>
            <a:r>
              <a:rPr lang="en-US" altLang="zh-TW" sz="1800" dirty="0" smtClean="0"/>
              <a:t># </a:t>
            </a:r>
            <a:r>
              <a:rPr lang="en-US" altLang="zh-TW" sz="1800" dirty="0" err="1" smtClean="0"/>
              <a:t>sh</a:t>
            </a:r>
            <a:r>
              <a:rPr lang="en-US" altLang="zh-TW" sz="1800" dirty="0" smtClean="0"/>
              <a:t> </a:t>
            </a:r>
            <a:r>
              <a:rPr lang="en-US" altLang="zh-TW" sz="1800" dirty="0" err="1"/>
              <a:t>ip</a:t>
            </a:r>
            <a:r>
              <a:rPr lang="en-US" altLang="zh-TW" sz="1800" dirty="0"/>
              <a:t> </a:t>
            </a:r>
            <a:r>
              <a:rPr lang="en-US" altLang="zh-TW" sz="1800" dirty="0" err="1"/>
              <a:t>arp</a:t>
            </a:r>
            <a:r>
              <a:rPr lang="en-US" altLang="zh-TW" sz="1800" dirty="0"/>
              <a:t> 140.112.3.114</a:t>
            </a:r>
          </a:p>
          <a:p>
            <a:pPr marL="457200" lvl="1" indent="0">
              <a:buNone/>
            </a:pPr>
            <a:r>
              <a:rPr lang="en-US" altLang="zh-TW" sz="1800" dirty="0"/>
              <a:t>  Protocol  Address          Age (min)  Hardware </a:t>
            </a:r>
            <a:r>
              <a:rPr lang="en-US" altLang="zh-TW" sz="1800" dirty="0" err="1"/>
              <a:t>Addr</a:t>
            </a:r>
            <a:r>
              <a:rPr lang="en-US" altLang="zh-TW" sz="1800" dirty="0"/>
              <a:t>   Type   Interface</a:t>
            </a:r>
          </a:p>
          <a:p>
            <a:pPr marL="457200" lvl="1" indent="0">
              <a:buNone/>
            </a:pPr>
            <a:r>
              <a:rPr lang="en-US" altLang="zh-TW" sz="1800" dirty="0"/>
              <a:t>  Internet  140.112.3.114           -   14da.e997.1356  ARPA  	</a:t>
            </a:r>
          </a:p>
          <a:p>
            <a:pPr marL="457200" lvl="1" indent="0">
              <a:buNone/>
            </a:pPr>
            <a:r>
              <a:rPr lang="en-US" altLang="zh-TW" sz="1800" dirty="0"/>
              <a:t>  </a:t>
            </a:r>
          </a:p>
          <a:p>
            <a:pPr marL="457200" lvl="1" indent="0">
              <a:buNone/>
            </a:pPr>
            <a:r>
              <a:rPr lang="en-US" altLang="zh-TW" sz="1800" dirty="0" smtClean="0"/>
              <a:t># </a:t>
            </a:r>
            <a:r>
              <a:rPr lang="en-US" altLang="zh-TW" sz="1800" dirty="0" err="1" smtClean="0"/>
              <a:t>sh</a:t>
            </a:r>
            <a:r>
              <a:rPr lang="en-US" altLang="zh-TW" sz="1800" dirty="0" smtClean="0"/>
              <a:t> </a:t>
            </a:r>
            <a:r>
              <a:rPr lang="en-US" altLang="zh-TW" sz="1800" dirty="0"/>
              <a:t>mac address-table address 14da.e997.1356</a:t>
            </a:r>
          </a:p>
          <a:p>
            <a:pPr marL="457200" lvl="1" indent="0">
              <a:buNone/>
            </a:pPr>
            <a:r>
              <a:rPr lang="en-US" altLang="zh-TW" sz="1800" dirty="0"/>
              <a:t>  </a:t>
            </a:r>
            <a:r>
              <a:rPr lang="en-US" altLang="zh-TW" sz="1800" dirty="0" smtClean="0"/>
              <a:t>    </a:t>
            </a:r>
            <a:r>
              <a:rPr lang="en-US" altLang="zh-TW" sz="1800" dirty="0" err="1"/>
              <a:t>vlan</a:t>
            </a:r>
            <a:r>
              <a:rPr lang="en-US" altLang="zh-TW" sz="1800" dirty="0"/>
              <a:t>   mac address     type    learn     age              ports</a:t>
            </a:r>
          </a:p>
          <a:p>
            <a:pPr marL="457200" lvl="1" indent="0">
              <a:buNone/>
            </a:pPr>
            <a:r>
              <a:rPr lang="en-US" altLang="zh-TW" sz="1800" dirty="0"/>
              <a:t>  ------+----------------+--------+-----+----------+--------------------------</a:t>
            </a:r>
          </a:p>
          <a:p>
            <a:pPr marL="457200" lvl="1" indent="0">
              <a:buNone/>
            </a:pPr>
            <a:r>
              <a:rPr lang="en-US" altLang="zh-TW" sz="1800" dirty="0"/>
              <a:t>  No entries present.</a:t>
            </a:r>
          </a:p>
          <a:p>
            <a:endParaRPr lang="zh-TW" altLang="en-US" sz="2400"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15</a:t>
            </a:fld>
            <a:endParaRPr lang="en-US" altLang="zh-TW"/>
          </a:p>
        </p:txBody>
      </p:sp>
    </p:spTree>
    <p:extLst>
      <p:ext uri="{BB962C8B-B14F-4D97-AF65-F5344CB8AC3E}">
        <p14:creationId xmlns:p14="http://schemas.microsoft.com/office/powerpoint/2010/main" val="237956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Unicast Flooding</a:t>
            </a:r>
            <a:endParaRPr lang="zh-TW" altLang="en-US" dirty="0"/>
          </a:p>
        </p:txBody>
      </p:sp>
      <p:sp>
        <p:nvSpPr>
          <p:cNvPr id="3" name="內容版面配置區 2"/>
          <p:cNvSpPr>
            <a:spLocks noGrp="1"/>
          </p:cNvSpPr>
          <p:nvPr>
            <p:ph idx="1"/>
          </p:nvPr>
        </p:nvSpPr>
        <p:spPr/>
        <p:txBody>
          <a:bodyPr>
            <a:noAutofit/>
          </a:bodyPr>
          <a:lstStyle/>
          <a:p>
            <a:r>
              <a:rPr lang="en-US" altLang="zh-TW" sz="2400" dirty="0" smtClean="0"/>
              <a:t>Case2</a:t>
            </a:r>
            <a:r>
              <a:rPr lang="en-US" altLang="zh-TW" sz="2400" dirty="0"/>
              <a:t>. </a:t>
            </a:r>
            <a:r>
              <a:rPr lang="en-US" altLang="zh-TW" sz="2400" dirty="0" err="1"/>
              <a:t>arp</a:t>
            </a:r>
            <a:r>
              <a:rPr lang="en-US" altLang="zh-TW" sz="2400" dirty="0"/>
              <a:t> table </a:t>
            </a:r>
            <a:r>
              <a:rPr lang="zh-TW" altLang="en-US" sz="2400" dirty="0"/>
              <a:t>尚未 </a:t>
            </a:r>
            <a:r>
              <a:rPr lang="en-US" altLang="zh-TW" sz="2400" dirty="0"/>
              <a:t>Timeout, </a:t>
            </a:r>
            <a:r>
              <a:rPr lang="zh-TW" altLang="en-US" sz="2400" dirty="0"/>
              <a:t>但 </a:t>
            </a:r>
            <a:r>
              <a:rPr lang="en-US" altLang="zh-TW" sz="2400" dirty="0"/>
              <a:t>mac address table </a:t>
            </a:r>
            <a:r>
              <a:rPr lang="zh-TW" altLang="en-US" sz="2400" dirty="0"/>
              <a:t>已經 </a:t>
            </a:r>
            <a:r>
              <a:rPr lang="en-US" altLang="zh-TW" sz="2400" dirty="0" smtClean="0"/>
              <a:t>timeout</a:t>
            </a:r>
          </a:p>
          <a:p>
            <a:pPr marL="457200" lvl="1" indent="0">
              <a:buNone/>
            </a:pPr>
            <a:r>
              <a:rPr lang="en-US" altLang="zh-TW" sz="1800" dirty="0" smtClean="0"/>
              <a:t># </a:t>
            </a:r>
            <a:r>
              <a:rPr lang="en-US" altLang="zh-TW" sz="1800" dirty="0" err="1" smtClean="0"/>
              <a:t>sh</a:t>
            </a:r>
            <a:r>
              <a:rPr lang="en-US" altLang="zh-TW" sz="1800" dirty="0" smtClean="0"/>
              <a:t> </a:t>
            </a:r>
            <a:r>
              <a:rPr lang="en-US" altLang="zh-TW" sz="1800" dirty="0" err="1"/>
              <a:t>ip</a:t>
            </a:r>
            <a:r>
              <a:rPr lang="en-US" altLang="zh-TW" sz="1800" dirty="0"/>
              <a:t> </a:t>
            </a:r>
            <a:r>
              <a:rPr lang="en-US" altLang="zh-TW" sz="1800" dirty="0" err="1"/>
              <a:t>arp</a:t>
            </a:r>
            <a:r>
              <a:rPr lang="en-US" altLang="zh-TW" sz="1800" dirty="0"/>
              <a:t> 140.112.3.77</a:t>
            </a:r>
          </a:p>
          <a:p>
            <a:pPr marL="457200" lvl="1" indent="0">
              <a:buNone/>
            </a:pPr>
            <a:r>
              <a:rPr lang="en-US" altLang="zh-TW" sz="1800" dirty="0"/>
              <a:t>Protocol  Address          Age (min)  Hardware </a:t>
            </a:r>
            <a:r>
              <a:rPr lang="en-US" altLang="zh-TW" sz="1800" dirty="0" err="1"/>
              <a:t>Addr</a:t>
            </a:r>
            <a:r>
              <a:rPr lang="en-US" altLang="zh-TW" sz="1800" dirty="0"/>
              <a:t>   Type   Interface</a:t>
            </a:r>
          </a:p>
          <a:p>
            <a:pPr marL="457200" lvl="1" indent="0">
              <a:buNone/>
            </a:pPr>
            <a:r>
              <a:rPr lang="en-US" altLang="zh-TW" sz="1800" dirty="0"/>
              <a:t>Internet  140.112.3.77          213   e0cb.4e7a.fb99  ARPA   Vlan304</a:t>
            </a:r>
          </a:p>
          <a:p>
            <a:pPr marL="457200" lvl="1" indent="0">
              <a:buNone/>
            </a:pPr>
            <a:endParaRPr lang="en-US" altLang="zh-TW" sz="1800" dirty="0"/>
          </a:p>
          <a:p>
            <a:pPr marL="457200" lvl="1" indent="0">
              <a:buNone/>
            </a:pPr>
            <a:r>
              <a:rPr lang="en-US" altLang="zh-TW" sz="1800" dirty="0" smtClean="0"/>
              <a:t># </a:t>
            </a:r>
            <a:r>
              <a:rPr lang="en-US" altLang="zh-TW" sz="1800" dirty="0" err="1" smtClean="0"/>
              <a:t>sh</a:t>
            </a:r>
            <a:r>
              <a:rPr lang="en-US" altLang="zh-TW" sz="1800" dirty="0" smtClean="0"/>
              <a:t> </a:t>
            </a:r>
            <a:r>
              <a:rPr lang="en-US" altLang="zh-TW" sz="1800" dirty="0"/>
              <a:t>mac address-table address e0cb.4e7a.fb99</a:t>
            </a:r>
          </a:p>
          <a:p>
            <a:pPr marL="457200" lvl="1" indent="0">
              <a:buNone/>
            </a:pPr>
            <a:r>
              <a:rPr lang="en-US" altLang="zh-TW" sz="1800" dirty="0" smtClean="0"/>
              <a:t>  </a:t>
            </a:r>
            <a:r>
              <a:rPr lang="en-US" altLang="zh-TW" sz="1800" dirty="0" err="1"/>
              <a:t>vlan</a:t>
            </a:r>
            <a:r>
              <a:rPr lang="en-US" altLang="zh-TW" sz="1800" dirty="0"/>
              <a:t>   mac address     type    learn     age              ports</a:t>
            </a:r>
          </a:p>
          <a:p>
            <a:pPr marL="457200" lvl="1" indent="0">
              <a:buNone/>
            </a:pPr>
            <a:r>
              <a:rPr lang="en-US" altLang="zh-TW" sz="1800" dirty="0"/>
              <a:t>------+----------------+--------+-----+----------+--------------------------</a:t>
            </a:r>
          </a:p>
          <a:p>
            <a:pPr marL="457200" lvl="1" indent="0">
              <a:buNone/>
            </a:pPr>
            <a:r>
              <a:rPr lang="en-US" altLang="zh-TW" sz="1800" dirty="0"/>
              <a:t>No entries present</a:t>
            </a:r>
            <a:r>
              <a:rPr lang="en-US" altLang="zh-TW" sz="1800" dirty="0" smtClean="0"/>
              <a:t>.</a:t>
            </a:r>
          </a:p>
          <a:p>
            <a:pPr lvl="1"/>
            <a:endParaRPr lang="en-US" altLang="zh-TW" sz="1800" dirty="0" smtClean="0"/>
          </a:p>
          <a:p>
            <a:r>
              <a:rPr lang="en-US" altLang="zh-TW" sz="2200" dirty="0"/>
              <a:t>The default ARP table aging time is 4 hours while the Content Addressable Memory (CAM) holds the entries for only 5 minutes</a:t>
            </a:r>
          </a:p>
          <a:p>
            <a:pPr lvl="1"/>
            <a:endParaRPr lang="en-US" altLang="zh-TW" sz="1800" dirty="0"/>
          </a:p>
          <a:p>
            <a:endParaRPr lang="en-US" altLang="zh-TW" sz="2400" dirty="0" smtClean="0"/>
          </a:p>
          <a:p>
            <a:endParaRPr lang="zh-TW" altLang="en-US" sz="2400"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16</a:t>
            </a:fld>
            <a:endParaRPr lang="en-US" altLang="zh-TW"/>
          </a:p>
        </p:txBody>
      </p:sp>
    </p:spTree>
    <p:extLst>
      <p:ext uri="{BB962C8B-B14F-4D97-AF65-F5344CB8AC3E}">
        <p14:creationId xmlns:p14="http://schemas.microsoft.com/office/powerpoint/2010/main" val="37690572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Unicast Flooding</a:t>
            </a:r>
            <a:endParaRPr lang="zh-TW" altLang="en-US" dirty="0"/>
          </a:p>
        </p:txBody>
      </p:sp>
      <p:sp>
        <p:nvSpPr>
          <p:cNvPr id="3" name="內容版面配置區 2"/>
          <p:cNvSpPr>
            <a:spLocks noGrp="1"/>
          </p:cNvSpPr>
          <p:nvPr>
            <p:ph idx="1"/>
          </p:nvPr>
        </p:nvSpPr>
        <p:spPr/>
        <p:txBody>
          <a:bodyPr/>
          <a:lstStyle/>
          <a:p>
            <a:r>
              <a:rPr lang="zh-TW" altLang="en-US" dirty="0" smtClean="0"/>
              <a:t>測試從 </a:t>
            </a:r>
            <a:r>
              <a:rPr lang="en-US" altLang="zh-TW" dirty="0" err="1" smtClean="0"/>
              <a:t>Hinet</a:t>
            </a:r>
            <a:r>
              <a:rPr lang="en-US" altLang="zh-TW" dirty="0" smtClean="0"/>
              <a:t> IP: 114.34.121.216</a:t>
            </a:r>
          </a:p>
          <a:p>
            <a:pPr lvl="1"/>
            <a:r>
              <a:rPr lang="en-US" altLang="zh-TW" dirty="0" smtClean="0"/>
              <a:t>ICMP: ping 140.112.3.77</a:t>
            </a:r>
          </a:p>
          <a:p>
            <a:endParaRPr lang="en-US" altLang="zh-TW" dirty="0"/>
          </a:p>
          <a:p>
            <a:endParaRPr lang="en-US" altLang="zh-TW" dirty="0" smtClean="0"/>
          </a:p>
          <a:p>
            <a:endParaRPr lang="en-US" altLang="zh-TW" dirty="0"/>
          </a:p>
          <a:p>
            <a:endParaRPr lang="en-US" altLang="zh-TW" dirty="0" smtClean="0"/>
          </a:p>
          <a:p>
            <a:pPr lvl="1"/>
            <a:r>
              <a:rPr lang="en-US" altLang="zh-TW" dirty="0" smtClean="0"/>
              <a:t>TCP: </a:t>
            </a:r>
            <a:r>
              <a:rPr lang="en-US" altLang="zh-TW" dirty="0"/>
              <a:t>telnet </a:t>
            </a:r>
            <a:r>
              <a:rPr lang="en-US" altLang="zh-TW" dirty="0" smtClean="0"/>
              <a:t>140.112.3.77 80</a:t>
            </a:r>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17</a:t>
            </a:fld>
            <a:endParaRPr lang="en-US" altLang="zh-TW"/>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533" y="2780928"/>
            <a:ext cx="8294349" cy="1666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533" y="5632941"/>
            <a:ext cx="8229600" cy="649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11971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Unicast </a:t>
            </a:r>
            <a:r>
              <a:rPr lang="en-US" altLang="zh-TW" dirty="0" smtClean="0"/>
              <a:t>Flooding </a:t>
            </a:r>
            <a:r>
              <a:rPr lang="zh-TW" altLang="en-US" dirty="0" smtClean="0"/>
              <a:t>解決方法</a:t>
            </a:r>
            <a:endParaRPr lang="zh-TW" altLang="en-US" dirty="0"/>
          </a:p>
        </p:txBody>
      </p:sp>
      <p:sp>
        <p:nvSpPr>
          <p:cNvPr id="3" name="內容版面配置區 2"/>
          <p:cNvSpPr>
            <a:spLocks noGrp="1"/>
          </p:cNvSpPr>
          <p:nvPr>
            <p:ph idx="1"/>
          </p:nvPr>
        </p:nvSpPr>
        <p:spPr/>
        <p:txBody>
          <a:bodyPr>
            <a:normAutofit fontScale="92500" lnSpcReduction="10000"/>
          </a:bodyPr>
          <a:lstStyle/>
          <a:p>
            <a:r>
              <a:rPr lang="zh-TW" altLang="en-US" dirty="0" smtClean="0"/>
              <a:t>方法一</a:t>
            </a:r>
            <a:r>
              <a:rPr lang="en-US" altLang="zh-TW" dirty="0" smtClean="0"/>
              <a:t>:</a:t>
            </a:r>
          </a:p>
          <a:p>
            <a:pPr lvl="1"/>
            <a:r>
              <a:rPr lang="en-US" altLang="zh-TW" dirty="0" smtClean="0"/>
              <a:t>You </a:t>
            </a:r>
            <a:r>
              <a:rPr lang="en-US" altLang="zh-TW" dirty="0"/>
              <a:t>need a CAM aging timer greater or equal to the ARP timeout in order to prevent unicast flooding. </a:t>
            </a:r>
          </a:p>
          <a:p>
            <a:pPr lvl="1"/>
            <a:r>
              <a:rPr lang="en-US" altLang="zh-TW" dirty="0" smtClean="0"/>
              <a:t> </a:t>
            </a:r>
            <a:r>
              <a:rPr lang="en-US" altLang="zh-TW" dirty="0"/>
              <a:t>(</a:t>
            </a:r>
            <a:r>
              <a:rPr lang="en-US" altLang="zh-TW" dirty="0" err="1"/>
              <a:t>config</a:t>
            </a:r>
            <a:r>
              <a:rPr lang="en-US" altLang="zh-TW" dirty="0"/>
              <a:t>)# mac-address-table aging-time </a:t>
            </a:r>
            <a:r>
              <a:rPr lang="en-US" altLang="zh-TW" dirty="0" err="1"/>
              <a:t>xxxx</a:t>
            </a:r>
            <a:endParaRPr lang="en-US" altLang="zh-TW" dirty="0"/>
          </a:p>
          <a:p>
            <a:r>
              <a:rPr lang="zh-TW" altLang="en-US" dirty="0" smtClean="0"/>
              <a:t>方法二</a:t>
            </a:r>
            <a:r>
              <a:rPr lang="en-US" altLang="zh-TW" dirty="0" smtClean="0"/>
              <a:t>:</a:t>
            </a:r>
          </a:p>
          <a:p>
            <a:pPr lvl="1"/>
            <a:r>
              <a:rPr lang="en-US" altLang="zh-TW" dirty="0" smtClean="0"/>
              <a:t>Enables </a:t>
            </a:r>
            <a:r>
              <a:rPr lang="en-US" altLang="zh-TW" dirty="0"/>
              <a:t>unknown unicast or multicast flood blocking on the port. </a:t>
            </a:r>
          </a:p>
          <a:p>
            <a:pPr lvl="1"/>
            <a:r>
              <a:rPr lang="en-US" altLang="zh-TW" dirty="0" smtClean="0"/>
              <a:t>(</a:t>
            </a:r>
            <a:r>
              <a:rPr lang="en-US" altLang="zh-TW" dirty="0" err="1"/>
              <a:t>config</a:t>
            </a:r>
            <a:r>
              <a:rPr lang="en-US" altLang="zh-TW" dirty="0"/>
              <a:t>)#</a:t>
            </a:r>
            <a:r>
              <a:rPr lang="en-US" altLang="zh-TW" dirty="0" err="1"/>
              <a:t>int</a:t>
            </a:r>
            <a:r>
              <a:rPr lang="en-US" altLang="zh-TW" dirty="0"/>
              <a:t> g8/26  </a:t>
            </a:r>
          </a:p>
          <a:p>
            <a:pPr lvl="1"/>
            <a:r>
              <a:rPr lang="en-US" altLang="zh-TW" dirty="0" smtClean="0"/>
              <a:t>(</a:t>
            </a:r>
            <a:r>
              <a:rPr lang="en-US" altLang="zh-TW" dirty="0" err="1"/>
              <a:t>config</a:t>
            </a:r>
            <a:r>
              <a:rPr lang="en-US" altLang="zh-TW" dirty="0"/>
              <a:t>-if)#</a:t>
            </a:r>
            <a:r>
              <a:rPr lang="en-US" altLang="zh-TW" dirty="0" err="1"/>
              <a:t>switchport</a:t>
            </a:r>
            <a:r>
              <a:rPr lang="en-US" altLang="zh-TW" dirty="0"/>
              <a:t> block unicast </a:t>
            </a:r>
            <a:endParaRPr lang="en-US" altLang="zh-TW" dirty="0" smtClean="0"/>
          </a:p>
          <a:p>
            <a:pPr lvl="1"/>
            <a:r>
              <a:rPr lang="zh-TW" altLang="en-US" dirty="0" smtClean="0"/>
              <a:t>若</a:t>
            </a:r>
            <a:r>
              <a:rPr lang="zh-TW" altLang="en-US" dirty="0"/>
              <a:t>一個 </a:t>
            </a:r>
            <a:r>
              <a:rPr lang="en-US" altLang="zh-TW" dirty="0" err="1"/>
              <a:t>Vlan</a:t>
            </a:r>
            <a:r>
              <a:rPr lang="en-US" altLang="zh-TW" dirty="0"/>
              <a:t> </a:t>
            </a:r>
            <a:r>
              <a:rPr lang="zh-TW" altLang="en-US" dirty="0"/>
              <a:t>包含許多 </a:t>
            </a:r>
            <a:r>
              <a:rPr lang="en-US" altLang="zh-TW" dirty="0"/>
              <a:t>Interface, </a:t>
            </a:r>
            <a:r>
              <a:rPr lang="zh-TW" altLang="en-US" dirty="0"/>
              <a:t>則每個 </a:t>
            </a:r>
            <a:r>
              <a:rPr lang="en-US" altLang="zh-TW" dirty="0"/>
              <a:t>Interface </a:t>
            </a:r>
            <a:r>
              <a:rPr lang="zh-TW" altLang="en-US" dirty="0"/>
              <a:t>皆須下此</a:t>
            </a:r>
            <a:r>
              <a:rPr lang="zh-TW" altLang="en-US" dirty="0" smtClean="0"/>
              <a:t>指令</a:t>
            </a:r>
            <a:endParaRPr lang="en-US" altLang="zh-TW" dirty="0"/>
          </a:p>
          <a:p>
            <a:pPr lvl="1"/>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18</a:t>
            </a:fld>
            <a:endParaRPr lang="en-US" altLang="zh-TW"/>
          </a:p>
        </p:txBody>
      </p:sp>
    </p:spTree>
    <p:extLst>
      <p:ext uri="{BB962C8B-B14F-4D97-AF65-F5344CB8AC3E}">
        <p14:creationId xmlns:p14="http://schemas.microsoft.com/office/powerpoint/2010/main" val="40445283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一個 </a:t>
            </a:r>
            <a:r>
              <a:rPr lang="en-US" altLang="zh-TW" dirty="0" err="1" smtClean="0"/>
              <a:t>Vlan</a:t>
            </a:r>
            <a:r>
              <a:rPr lang="en-US" altLang="zh-TW" dirty="0" smtClean="0"/>
              <a:t> </a:t>
            </a:r>
            <a:r>
              <a:rPr lang="zh-TW" altLang="en-US" dirty="0" smtClean="0"/>
              <a:t>中含太多網段</a:t>
            </a:r>
            <a:endParaRPr lang="zh-TW" altLang="en-US" dirty="0"/>
          </a:p>
        </p:txBody>
      </p:sp>
      <p:sp>
        <p:nvSpPr>
          <p:cNvPr id="3" name="內容版面配置區 2"/>
          <p:cNvSpPr>
            <a:spLocks noGrp="1"/>
          </p:cNvSpPr>
          <p:nvPr>
            <p:ph idx="1"/>
          </p:nvPr>
        </p:nvSpPr>
        <p:spPr/>
        <p:txBody>
          <a:bodyPr>
            <a:normAutofit fontScale="70000" lnSpcReduction="20000"/>
          </a:bodyPr>
          <a:lstStyle/>
          <a:p>
            <a:r>
              <a:rPr lang="zh-TW" altLang="en-US" dirty="0" smtClean="0"/>
              <a:t>多個網段同屬相同 </a:t>
            </a:r>
            <a:r>
              <a:rPr lang="en-US" altLang="zh-TW" dirty="0" smtClean="0"/>
              <a:t>Broadcast Domain</a:t>
            </a:r>
          </a:p>
          <a:p>
            <a:pPr lvl="1"/>
            <a:r>
              <a:rPr lang="en-US" altLang="zh-TW" dirty="0" smtClean="0"/>
              <a:t>Broadcast </a:t>
            </a:r>
            <a:r>
              <a:rPr lang="zh-TW" altLang="en-US" dirty="0"/>
              <a:t>所</a:t>
            </a:r>
            <a:r>
              <a:rPr lang="zh-TW" altLang="en-US" dirty="0" smtClean="0"/>
              <a:t>佔頻寬大</a:t>
            </a:r>
            <a:endParaRPr lang="en-US" altLang="zh-TW" dirty="0" smtClean="0"/>
          </a:p>
          <a:p>
            <a:pPr lvl="1"/>
            <a:r>
              <a:rPr lang="zh-TW" altLang="en-US" dirty="0" smtClean="0"/>
              <a:t>容易因 </a:t>
            </a:r>
            <a:r>
              <a:rPr lang="en-US" altLang="zh-TW" dirty="0" err="1" smtClean="0"/>
              <a:t>arp</a:t>
            </a:r>
            <a:r>
              <a:rPr lang="en-US" altLang="zh-TW" dirty="0" smtClean="0"/>
              <a:t> flooding </a:t>
            </a:r>
            <a:r>
              <a:rPr lang="zh-TW" altLang="en-US" dirty="0" smtClean="0"/>
              <a:t>攻擊造成網路癱瘓</a:t>
            </a:r>
            <a:endParaRPr lang="en-US" altLang="zh-TW" dirty="0" smtClean="0"/>
          </a:p>
          <a:p>
            <a:r>
              <a:rPr lang="en-US" altLang="zh-TW" dirty="0" err="1" smtClean="0"/>
              <a:t>Vlan</a:t>
            </a:r>
            <a:r>
              <a:rPr lang="en-US" altLang="zh-TW" dirty="0" smtClean="0"/>
              <a:t> </a:t>
            </a:r>
            <a:r>
              <a:rPr lang="zh-TW" altLang="en-US" dirty="0" smtClean="0"/>
              <a:t>切割前</a:t>
            </a:r>
            <a:endParaRPr lang="en-US" altLang="zh-TW" dirty="0" smtClean="0"/>
          </a:p>
          <a:p>
            <a:pPr lvl="1"/>
            <a:r>
              <a:rPr lang="en-US" altLang="zh-TW" dirty="0" smtClean="0"/>
              <a:t>interface </a:t>
            </a:r>
            <a:r>
              <a:rPr lang="en-US" altLang="zh-TW" dirty="0"/>
              <a:t>Vlan1</a:t>
            </a:r>
            <a:endParaRPr lang="zh-TW" altLang="zh-TW" dirty="0"/>
          </a:p>
          <a:p>
            <a:pPr lvl="2"/>
            <a:r>
              <a:rPr lang="en-US" altLang="zh-TW" dirty="0" err="1"/>
              <a:t>ip</a:t>
            </a:r>
            <a:r>
              <a:rPr lang="en-US" altLang="zh-TW" dirty="0"/>
              <a:t> address 140.112.16.254 255.255.255.0 secondary</a:t>
            </a:r>
            <a:endParaRPr lang="zh-TW" altLang="zh-TW" dirty="0"/>
          </a:p>
          <a:p>
            <a:pPr lvl="2"/>
            <a:r>
              <a:rPr lang="en-US" altLang="zh-TW" dirty="0" err="1"/>
              <a:t>ip</a:t>
            </a:r>
            <a:r>
              <a:rPr lang="en-US" altLang="zh-TW" dirty="0"/>
              <a:t> address 140.112.32.254 255.255.255.0 secondary</a:t>
            </a:r>
            <a:endParaRPr lang="zh-TW" altLang="zh-TW" dirty="0"/>
          </a:p>
          <a:p>
            <a:pPr lvl="2"/>
            <a:r>
              <a:rPr lang="en-US" altLang="zh-TW" dirty="0" err="1"/>
              <a:t>ip</a:t>
            </a:r>
            <a:r>
              <a:rPr lang="en-US" altLang="zh-TW" dirty="0"/>
              <a:t> address 140.112.37.254 255.255.255.0 secondary</a:t>
            </a:r>
            <a:endParaRPr lang="zh-TW" altLang="zh-TW" dirty="0"/>
          </a:p>
          <a:p>
            <a:pPr lvl="2"/>
            <a:r>
              <a:rPr lang="en-US" altLang="zh-TW" dirty="0" err="1"/>
              <a:t>ip</a:t>
            </a:r>
            <a:r>
              <a:rPr lang="en-US" altLang="zh-TW" dirty="0"/>
              <a:t> address 140.112.40.254 255.255.255.0 secondary</a:t>
            </a:r>
            <a:endParaRPr lang="zh-TW" altLang="zh-TW" dirty="0"/>
          </a:p>
          <a:p>
            <a:pPr lvl="2"/>
            <a:r>
              <a:rPr lang="en-US" altLang="zh-TW" dirty="0" err="1"/>
              <a:t>ip</a:t>
            </a:r>
            <a:r>
              <a:rPr lang="en-US" altLang="zh-TW" dirty="0"/>
              <a:t> address 140.112.43.254 255.255.255.0 secondary</a:t>
            </a:r>
            <a:endParaRPr lang="zh-TW" altLang="zh-TW" dirty="0"/>
          </a:p>
          <a:p>
            <a:pPr lvl="2"/>
            <a:r>
              <a:rPr lang="en-US" altLang="zh-TW" dirty="0" err="1"/>
              <a:t>ip</a:t>
            </a:r>
            <a:r>
              <a:rPr lang="en-US" altLang="zh-TW" dirty="0"/>
              <a:t> address 140.112.46.254 255.255.255.0 secondary</a:t>
            </a:r>
            <a:endParaRPr lang="zh-TW" altLang="zh-TW" dirty="0"/>
          </a:p>
          <a:p>
            <a:pPr lvl="2"/>
            <a:r>
              <a:rPr lang="en-US" altLang="zh-TW" dirty="0" err="1"/>
              <a:t>ip</a:t>
            </a:r>
            <a:r>
              <a:rPr lang="en-US" altLang="zh-TW" dirty="0"/>
              <a:t> address 140.112.15.62 255.255.255.192 secondary</a:t>
            </a:r>
            <a:endParaRPr lang="zh-TW" altLang="zh-TW" dirty="0"/>
          </a:p>
          <a:p>
            <a:pPr lvl="2"/>
            <a:r>
              <a:rPr lang="en-US" altLang="zh-TW" dirty="0" err="1"/>
              <a:t>ip</a:t>
            </a:r>
            <a:r>
              <a:rPr lang="en-US" altLang="zh-TW" dirty="0"/>
              <a:t> address 140.112.44.62 255.255.255.192 secondary</a:t>
            </a:r>
            <a:endParaRPr lang="zh-TW" altLang="zh-TW" dirty="0"/>
          </a:p>
          <a:p>
            <a:pPr lvl="2"/>
            <a:r>
              <a:rPr lang="en-US" altLang="zh-TW" dirty="0" err="1"/>
              <a:t>ip</a:t>
            </a:r>
            <a:r>
              <a:rPr lang="en-US" altLang="zh-TW" dirty="0"/>
              <a:t> address 140.112.14.254 255.255.255.0</a:t>
            </a:r>
            <a:endParaRPr lang="zh-TW" altLang="zh-TW" dirty="0"/>
          </a:p>
          <a:p>
            <a:r>
              <a:rPr lang="en-US" altLang="zh-TW" dirty="0" err="1" smtClean="0"/>
              <a:t>Vlan</a:t>
            </a:r>
            <a:r>
              <a:rPr lang="en-US" altLang="zh-TW" dirty="0" smtClean="0"/>
              <a:t> </a:t>
            </a:r>
            <a:r>
              <a:rPr lang="zh-TW" altLang="en-US" dirty="0" smtClean="0"/>
              <a:t>切割後</a:t>
            </a:r>
            <a:endParaRPr lang="en-US" altLang="zh-TW" dirty="0"/>
          </a:p>
          <a:p>
            <a:pPr lvl="1"/>
            <a:r>
              <a:rPr lang="en-US" altLang="zh-TW" dirty="0"/>
              <a:t>interface Vlan37</a:t>
            </a:r>
            <a:endParaRPr lang="zh-TW" altLang="zh-TW" dirty="0"/>
          </a:p>
          <a:p>
            <a:pPr lvl="2"/>
            <a:r>
              <a:rPr lang="en-US" altLang="zh-TW" dirty="0" err="1" smtClean="0"/>
              <a:t>ip</a:t>
            </a:r>
            <a:r>
              <a:rPr lang="en-US" altLang="zh-TW" dirty="0" smtClean="0"/>
              <a:t> </a:t>
            </a:r>
            <a:r>
              <a:rPr lang="en-US" altLang="zh-TW" dirty="0"/>
              <a:t>address 140.112.37.254 255.255.255.0</a:t>
            </a:r>
            <a:endParaRPr lang="zh-TW" altLang="zh-TW" dirty="0"/>
          </a:p>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19</a:t>
            </a:fld>
            <a:endParaRPr lang="en-US" altLang="zh-TW"/>
          </a:p>
        </p:txBody>
      </p:sp>
    </p:spTree>
    <p:extLst>
      <p:ext uri="{BB962C8B-B14F-4D97-AF65-F5344CB8AC3E}">
        <p14:creationId xmlns:p14="http://schemas.microsoft.com/office/powerpoint/2010/main" val="80061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305272"/>
            <a:ext cx="8424936" cy="6318702"/>
          </a:xfrm>
          <a:prstGeom prst="rect">
            <a:avLst/>
          </a:prstGeom>
        </p:spPr>
      </p:pic>
      <p:sp>
        <p:nvSpPr>
          <p:cNvPr id="2" name="標題 1"/>
          <p:cNvSpPr>
            <a:spLocks noGrp="1"/>
          </p:cNvSpPr>
          <p:nvPr>
            <p:ph type="title"/>
          </p:nvPr>
        </p:nvSpPr>
        <p:spPr/>
        <p:txBody>
          <a:bodyPr/>
          <a:lstStyle/>
          <a:p>
            <a:r>
              <a:rPr lang="zh-TW" altLang="en-US" dirty="0" smtClean="0"/>
              <a:t>區網連外</a:t>
            </a:r>
            <a:r>
              <a:rPr lang="zh-TW" altLang="en-US" dirty="0"/>
              <a:t>架構</a:t>
            </a:r>
            <a:r>
              <a:rPr lang="zh-TW" altLang="en-US" dirty="0" smtClean="0"/>
              <a:t>圖</a:t>
            </a:r>
            <a:endParaRPr lang="zh-TW" altLang="en-US" dirty="0"/>
          </a:p>
        </p:txBody>
      </p:sp>
    </p:spTree>
    <p:extLst>
      <p:ext uri="{BB962C8B-B14F-4D97-AF65-F5344CB8AC3E}">
        <p14:creationId xmlns:p14="http://schemas.microsoft.com/office/powerpoint/2010/main" val="17138566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一個 </a:t>
            </a:r>
            <a:r>
              <a:rPr lang="en-US" altLang="zh-TW" dirty="0" err="1"/>
              <a:t>Vlan</a:t>
            </a:r>
            <a:r>
              <a:rPr lang="en-US" altLang="zh-TW" dirty="0"/>
              <a:t> </a:t>
            </a:r>
            <a:r>
              <a:rPr lang="zh-TW" altLang="en-US" dirty="0"/>
              <a:t>中含太多網段</a:t>
            </a:r>
          </a:p>
        </p:txBody>
      </p:sp>
      <p:sp>
        <p:nvSpPr>
          <p:cNvPr id="3" name="內容版面配置區 2"/>
          <p:cNvSpPr>
            <a:spLocks noGrp="1"/>
          </p:cNvSpPr>
          <p:nvPr>
            <p:ph idx="1"/>
          </p:nvPr>
        </p:nvSpPr>
        <p:spPr/>
        <p:txBody>
          <a:bodyPr/>
          <a:lstStyle/>
          <a:p>
            <a:r>
              <a:rPr lang="zh-TW" altLang="en-US" dirty="0"/>
              <a:t>切割 </a:t>
            </a:r>
            <a:r>
              <a:rPr lang="en-US" altLang="zh-TW" dirty="0" err="1"/>
              <a:t>Vlan</a:t>
            </a:r>
            <a:r>
              <a:rPr lang="en-US" altLang="zh-TW" dirty="0"/>
              <a:t> </a:t>
            </a:r>
            <a:r>
              <a:rPr lang="zh-TW" altLang="en-US" dirty="0"/>
              <a:t>前後之網路流量</a:t>
            </a:r>
            <a:r>
              <a:rPr lang="en-US" altLang="zh-TW" dirty="0"/>
              <a:t> </a:t>
            </a:r>
          </a:p>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20</a:t>
            </a:fld>
            <a:endParaRPr lang="en-US" altLang="zh-TW"/>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065982"/>
            <a:ext cx="6192688" cy="4275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線接點 6"/>
          <p:cNvCxnSpPr/>
          <p:nvPr/>
        </p:nvCxnSpPr>
        <p:spPr>
          <a:xfrm>
            <a:off x="6120172" y="2204864"/>
            <a:ext cx="36004" cy="388843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文字方塊 9"/>
          <p:cNvSpPr txBox="1"/>
          <p:nvPr/>
        </p:nvSpPr>
        <p:spPr>
          <a:xfrm>
            <a:off x="3707904" y="2852936"/>
            <a:ext cx="877163" cy="369332"/>
          </a:xfrm>
          <a:prstGeom prst="rect">
            <a:avLst/>
          </a:prstGeom>
          <a:noFill/>
        </p:spPr>
        <p:txBody>
          <a:bodyPr wrap="none" rtlCol="0">
            <a:spAutoFit/>
          </a:bodyPr>
          <a:lstStyle/>
          <a:p>
            <a:r>
              <a:rPr lang="zh-TW" altLang="en-US" dirty="0" smtClean="0">
                <a:solidFill>
                  <a:srgbClr val="FF0000"/>
                </a:solidFill>
              </a:rPr>
              <a:t>切割前</a:t>
            </a:r>
            <a:endParaRPr lang="zh-TW" altLang="en-US" dirty="0">
              <a:solidFill>
                <a:srgbClr val="FF0000"/>
              </a:solidFill>
            </a:endParaRPr>
          </a:p>
        </p:txBody>
      </p:sp>
      <p:sp>
        <p:nvSpPr>
          <p:cNvPr id="11" name="文字方塊 10"/>
          <p:cNvSpPr txBox="1"/>
          <p:nvPr/>
        </p:nvSpPr>
        <p:spPr>
          <a:xfrm>
            <a:off x="6444208" y="2870946"/>
            <a:ext cx="877163" cy="369332"/>
          </a:xfrm>
          <a:prstGeom prst="rect">
            <a:avLst/>
          </a:prstGeom>
          <a:noFill/>
        </p:spPr>
        <p:txBody>
          <a:bodyPr wrap="none" rtlCol="0">
            <a:spAutoFit/>
          </a:bodyPr>
          <a:lstStyle/>
          <a:p>
            <a:r>
              <a:rPr lang="zh-TW" altLang="en-US" dirty="0" smtClean="0">
                <a:solidFill>
                  <a:srgbClr val="FF0000"/>
                </a:solidFill>
              </a:rPr>
              <a:t>切割後</a:t>
            </a:r>
            <a:endParaRPr lang="zh-TW" altLang="en-US" dirty="0">
              <a:solidFill>
                <a:srgbClr val="FF0000"/>
              </a:solidFill>
            </a:endParaRPr>
          </a:p>
        </p:txBody>
      </p:sp>
    </p:spTree>
    <p:extLst>
      <p:ext uri="{BB962C8B-B14F-4D97-AF65-F5344CB8AC3E}">
        <p14:creationId xmlns:p14="http://schemas.microsoft.com/office/powerpoint/2010/main" val="2505699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smtClean="0"/>
              <a:t>IP </a:t>
            </a:r>
            <a:r>
              <a:rPr lang="zh-TW" altLang="en-US" dirty="0" smtClean="0"/>
              <a:t>結尾 </a:t>
            </a:r>
            <a:r>
              <a:rPr lang="en-US" altLang="zh-TW" dirty="0" smtClean="0"/>
              <a:t>.0 </a:t>
            </a:r>
            <a:r>
              <a:rPr lang="zh-TW" altLang="en-US" dirty="0" smtClean="0"/>
              <a:t> </a:t>
            </a:r>
            <a:r>
              <a:rPr lang="en-US" altLang="zh-TW" dirty="0" smtClean="0"/>
              <a:t>.255 </a:t>
            </a:r>
            <a:r>
              <a:rPr lang="zh-TW" altLang="en-US" dirty="0" smtClean="0"/>
              <a:t>是否</a:t>
            </a:r>
            <a:r>
              <a:rPr lang="zh-TW" altLang="en-US" dirty="0"/>
              <a:t>合法</a:t>
            </a:r>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21</a:t>
            </a:fld>
            <a:endParaRPr lang="en-US" altLang="zh-TW"/>
          </a:p>
        </p:txBody>
      </p:sp>
      <p:sp>
        <p:nvSpPr>
          <p:cNvPr id="3" name="內容版面配置區 2"/>
          <p:cNvSpPr>
            <a:spLocks noGrp="1"/>
          </p:cNvSpPr>
          <p:nvPr>
            <p:ph idx="1"/>
          </p:nvPr>
        </p:nvSpPr>
        <p:spPr/>
        <p:txBody>
          <a:bodyPr/>
          <a:lstStyle/>
          <a:p>
            <a:r>
              <a:rPr lang="zh-TW" altLang="en-US" dirty="0"/>
              <a:t>遠傳 </a:t>
            </a:r>
            <a:r>
              <a:rPr lang="en-US" altLang="zh-TW" dirty="0"/>
              <a:t>ADSL </a:t>
            </a:r>
            <a:r>
              <a:rPr lang="zh-TW" altLang="en-US" dirty="0"/>
              <a:t>使用者</a:t>
            </a:r>
            <a:r>
              <a:rPr lang="zh-TW" altLang="en-US" dirty="0" smtClean="0"/>
              <a:t>反應使用 </a:t>
            </a:r>
            <a:r>
              <a:rPr lang="en-US" altLang="zh-TW" dirty="0" smtClean="0"/>
              <a:t>IP:</a:t>
            </a:r>
            <a:r>
              <a:rPr lang="zh-TW" altLang="en-US" dirty="0" smtClean="0"/>
              <a:t> </a:t>
            </a:r>
            <a:r>
              <a:rPr lang="en-US" altLang="zh-TW" dirty="0" smtClean="0"/>
              <a:t>110.28.31.0 </a:t>
            </a:r>
            <a:r>
              <a:rPr lang="zh-TW" altLang="en-US" dirty="0" smtClean="0"/>
              <a:t>無法連上台大網站</a:t>
            </a:r>
            <a:endParaRPr lang="en-US" altLang="zh-TW" dirty="0" smtClean="0"/>
          </a:p>
          <a:p>
            <a:r>
              <a:rPr lang="en-US" altLang="zh-TW" dirty="0" smtClean="0"/>
              <a:t>Traceroute </a:t>
            </a:r>
            <a:r>
              <a:rPr lang="zh-TW" altLang="en-US" dirty="0" smtClean="0"/>
              <a:t>測試</a:t>
            </a:r>
            <a:endParaRPr lang="en-US" altLang="zh-TW" dirty="0" smtClean="0"/>
          </a:p>
          <a:p>
            <a:pPr lvl="1"/>
            <a:r>
              <a:rPr lang="en-US" altLang="zh-TW" dirty="0" smtClean="0"/>
              <a:t>110.28.31.0 </a:t>
            </a:r>
            <a:r>
              <a:rPr lang="en-US" altLang="zh-TW" dirty="0"/>
              <a:t>vs.110.28.31.1</a:t>
            </a:r>
            <a:endParaRPr lang="zh-TW" altLang="en-US" dirty="0"/>
          </a:p>
          <a:p>
            <a:endParaRPr lang="zh-TW" alt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573016"/>
            <a:ext cx="3670843"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573016"/>
            <a:ext cx="3600400" cy="248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矩形 10"/>
          <p:cNvSpPr/>
          <p:nvPr/>
        </p:nvSpPr>
        <p:spPr>
          <a:xfrm>
            <a:off x="4851127" y="5116952"/>
            <a:ext cx="3670843" cy="1922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矩形 11"/>
          <p:cNvSpPr/>
          <p:nvPr/>
        </p:nvSpPr>
        <p:spPr>
          <a:xfrm>
            <a:off x="683568" y="5140698"/>
            <a:ext cx="3670843" cy="1922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5731426"/>
            <a:ext cx="2590800"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文字方塊 12"/>
          <p:cNvSpPr txBox="1"/>
          <p:nvPr/>
        </p:nvSpPr>
        <p:spPr>
          <a:xfrm>
            <a:off x="3274368" y="6400319"/>
            <a:ext cx="2527295" cy="369332"/>
          </a:xfrm>
          <a:prstGeom prst="rect">
            <a:avLst/>
          </a:prstGeom>
          <a:noFill/>
        </p:spPr>
        <p:txBody>
          <a:bodyPr wrap="none" rtlCol="0">
            <a:spAutoFit/>
          </a:bodyPr>
          <a:lstStyle/>
          <a:p>
            <a:r>
              <a:rPr lang="zh-TW" altLang="en-US" dirty="0" smtClean="0">
                <a:solidFill>
                  <a:srgbClr val="FF0000"/>
                </a:solidFill>
              </a:rPr>
              <a:t>教育部對外 </a:t>
            </a:r>
            <a:r>
              <a:rPr lang="en-US" altLang="zh-TW" dirty="0" smtClean="0">
                <a:solidFill>
                  <a:srgbClr val="FF0000"/>
                </a:solidFill>
              </a:rPr>
              <a:t>ISP Router</a:t>
            </a:r>
            <a:endParaRPr lang="zh-TW" altLang="en-US" dirty="0">
              <a:solidFill>
                <a:srgbClr val="FF0000"/>
              </a:solidFill>
            </a:endParaRPr>
          </a:p>
        </p:txBody>
      </p:sp>
    </p:spTree>
    <p:extLst>
      <p:ext uri="{BB962C8B-B14F-4D97-AF65-F5344CB8AC3E}">
        <p14:creationId xmlns:p14="http://schemas.microsoft.com/office/powerpoint/2010/main" val="2260932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a:t>IP </a:t>
            </a:r>
            <a:r>
              <a:rPr lang="zh-TW" altLang="en-US" dirty="0"/>
              <a:t>結尾 </a:t>
            </a:r>
            <a:r>
              <a:rPr lang="en-US" altLang="zh-TW" dirty="0"/>
              <a:t>.0 </a:t>
            </a:r>
            <a:r>
              <a:rPr lang="zh-TW" altLang="en-US" dirty="0"/>
              <a:t> </a:t>
            </a:r>
            <a:r>
              <a:rPr lang="en-US" altLang="zh-TW" dirty="0"/>
              <a:t>.255 </a:t>
            </a:r>
            <a:r>
              <a:rPr lang="zh-TW" altLang="en-US" dirty="0"/>
              <a:t>是否合法</a:t>
            </a:r>
          </a:p>
        </p:txBody>
      </p:sp>
      <p:sp>
        <p:nvSpPr>
          <p:cNvPr id="3" name="內容版面配置區 2"/>
          <p:cNvSpPr>
            <a:spLocks noGrp="1"/>
          </p:cNvSpPr>
          <p:nvPr>
            <p:ph idx="1"/>
          </p:nvPr>
        </p:nvSpPr>
        <p:spPr/>
        <p:txBody>
          <a:bodyPr/>
          <a:lstStyle/>
          <a:p>
            <a:r>
              <a:rPr lang="en-US" altLang="zh-TW" dirty="0"/>
              <a:t>www.amazon.co.jp </a:t>
            </a:r>
            <a:r>
              <a:rPr lang="zh-TW" altLang="en-US" dirty="0"/>
              <a:t>網站結尾也是 </a:t>
            </a:r>
            <a:r>
              <a:rPr lang="en-US" altLang="zh-TW" dirty="0"/>
              <a:t>.</a:t>
            </a:r>
            <a:r>
              <a:rPr lang="en-US" altLang="zh-TW" dirty="0" smtClean="0"/>
              <a:t>0</a:t>
            </a:r>
          </a:p>
          <a:p>
            <a:endParaRPr lang="en-US" altLang="zh-TW" dirty="0"/>
          </a:p>
          <a:p>
            <a:endParaRPr lang="en-US" altLang="zh-TW" dirty="0" smtClean="0"/>
          </a:p>
          <a:p>
            <a:r>
              <a:rPr lang="zh-TW" altLang="en-US" dirty="0" smtClean="0"/>
              <a:t>阻擋</a:t>
            </a:r>
            <a:r>
              <a:rPr lang="zh-TW" altLang="en-US" dirty="0"/>
              <a:t>之 </a:t>
            </a:r>
            <a:r>
              <a:rPr lang="en-US" altLang="zh-TW" dirty="0"/>
              <a:t>ACL:</a:t>
            </a:r>
          </a:p>
          <a:p>
            <a:pPr lvl="1"/>
            <a:r>
              <a:rPr lang="en-US" altLang="zh-TW" dirty="0"/>
              <a:t>deny </a:t>
            </a:r>
            <a:r>
              <a:rPr lang="en-US" altLang="zh-TW" dirty="0" err="1"/>
              <a:t>ip</a:t>
            </a:r>
            <a:r>
              <a:rPr lang="en-US" altLang="zh-TW" dirty="0"/>
              <a:t> any 0.0.0.0 255.255.255.0</a:t>
            </a:r>
          </a:p>
          <a:p>
            <a:pPr lvl="2"/>
            <a:r>
              <a:rPr lang="zh-TW" altLang="en-US" dirty="0"/>
              <a:t>阻擋目的 </a:t>
            </a:r>
            <a:r>
              <a:rPr lang="en-US" altLang="zh-TW" dirty="0"/>
              <a:t>IP: X.X.X.0 (0 </a:t>
            </a:r>
            <a:r>
              <a:rPr lang="zh-TW" altLang="en-US" dirty="0"/>
              <a:t>結尾 </a:t>
            </a:r>
            <a:r>
              <a:rPr lang="en-US" altLang="zh-TW" dirty="0" err="1"/>
              <a:t>ip</a:t>
            </a:r>
            <a:r>
              <a:rPr lang="en-US" altLang="zh-TW" dirty="0"/>
              <a:t>)    </a:t>
            </a:r>
          </a:p>
          <a:p>
            <a:pPr lvl="1"/>
            <a:r>
              <a:rPr lang="en-US" altLang="zh-TW" dirty="0"/>
              <a:t>deny </a:t>
            </a:r>
            <a:r>
              <a:rPr lang="en-US" altLang="zh-TW" dirty="0" err="1"/>
              <a:t>ip</a:t>
            </a:r>
            <a:r>
              <a:rPr lang="en-US" altLang="zh-TW" dirty="0"/>
              <a:t> any 0.0.0.255 255.255.255.0</a:t>
            </a:r>
          </a:p>
          <a:p>
            <a:pPr lvl="2"/>
            <a:r>
              <a:rPr lang="zh-TW" altLang="en-US" dirty="0"/>
              <a:t>阻擋目的 </a:t>
            </a:r>
            <a:r>
              <a:rPr lang="en-US" altLang="zh-TW" dirty="0"/>
              <a:t>IP: X.X.X.255 (255 </a:t>
            </a:r>
            <a:r>
              <a:rPr lang="zh-TW" altLang="en-US" dirty="0"/>
              <a:t>結尾 </a:t>
            </a:r>
            <a:r>
              <a:rPr lang="en-US" altLang="zh-TW" dirty="0" err="1"/>
              <a:t>ip</a:t>
            </a:r>
            <a:r>
              <a:rPr lang="en-US" altLang="zh-TW" dirty="0"/>
              <a:t>)</a:t>
            </a:r>
          </a:p>
          <a:p>
            <a:endParaRPr lang="zh-TW" altLang="en-US" dirty="0"/>
          </a:p>
        </p:txBody>
      </p:sp>
      <p:sp>
        <p:nvSpPr>
          <p:cNvPr id="5" name="投影片編號版面配置區 4"/>
          <p:cNvSpPr>
            <a:spLocks noGrp="1"/>
          </p:cNvSpPr>
          <p:nvPr>
            <p:ph type="sldNum" sz="quarter" idx="12"/>
          </p:nvPr>
        </p:nvSpPr>
        <p:spPr/>
        <p:txBody>
          <a:bodyPr/>
          <a:lstStyle/>
          <a:p>
            <a:fld id="{D93790E0-A73F-4A53-83D9-1E4712857E21}" type="slidenum">
              <a:rPr lang="en-US" altLang="zh-TW" smtClean="0"/>
              <a:pPr/>
              <a:t>22</a:t>
            </a:fld>
            <a:endParaRPr lang="en-US" altLang="zh-TW"/>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04864"/>
            <a:ext cx="7920880" cy="89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55909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a:t>IP </a:t>
            </a:r>
            <a:r>
              <a:rPr lang="zh-TW" altLang="en-US" dirty="0"/>
              <a:t>結尾 </a:t>
            </a:r>
            <a:r>
              <a:rPr lang="en-US" altLang="zh-TW" dirty="0"/>
              <a:t>.0 </a:t>
            </a:r>
            <a:r>
              <a:rPr lang="zh-TW" altLang="en-US" dirty="0"/>
              <a:t> </a:t>
            </a:r>
            <a:r>
              <a:rPr lang="en-US" altLang="zh-TW" dirty="0"/>
              <a:t>.255 </a:t>
            </a:r>
            <a:r>
              <a:rPr lang="zh-TW" altLang="en-US" dirty="0"/>
              <a:t>是否合法</a:t>
            </a:r>
          </a:p>
        </p:txBody>
      </p:sp>
      <p:sp>
        <p:nvSpPr>
          <p:cNvPr id="3" name="內容版面配置區 2"/>
          <p:cNvSpPr>
            <a:spLocks noGrp="1"/>
          </p:cNvSpPr>
          <p:nvPr>
            <p:ph idx="1"/>
          </p:nvPr>
        </p:nvSpPr>
        <p:spPr/>
        <p:txBody>
          <a:bodyPr>
            <a:normAutofit/>
          </a:bodyPr>
          <a:lstStyle/>
          <a:p>
            <a:r>
              <a:rPr lang="zh-TW" altLang="en-US" dirty="0"/>
              <a:t>將台大</a:t>
            </a:r>
            <a:r>
              <a:rPr lang="en-US" altLang="zh-TW" dirty="0"/>
              <a:t>IP: 140.112.0.0/255.255.0.0</a:t>
            </a:r>
            <a:r>
              <a:rPr lang="zh-TW" altLang="en-US" dirty="0"/>
              <a:t> 直接當成一個 </a:t>
            </a:r>
            <a:r>
              <a:rPr lang="en-US" altLang="zh-TW" dirty="0"/>
              <a:t>Class</a:t>
            </a:r>
            <a:r>
              <a:rPr lang="zh-TW" altLang="en-US" dirty="0"/>
              <a:t> </a:t>
            </a:r>
            <a:r>
              <a:rPr lang="en-US" altLang="zh-TW" dirty="0"/>
              <a:t>B </a:t>
            </a:r>
            <a:r>
              <a:rPr lang="zh-TW" altLang="en-US" dirty="0"/>
              <a:t>使用</a:t>
            </a:r>
          </a:p>
          <a:p>
            <a:pPr lvl="1"/>
            <a:r>
              <a:rPr lang="zh-TW" altLang="en-US" dirty="0"/>
              <a:t>網路位址</a:t>
            </a:r>
            <a:r>
              <a:rPr lang="en-US" altLang="zh-TW" dirty="0"/>
              <a:t>: 140.112.0.0</a:t>
            </a:r>
          </a:p>
          <a:p>
            <a:pPr lvl="1"/>
            <a:r>
              <a:rPr lang="zh-TW" altLang="en-US" dirty="0"/>
              <a:t>廣播位址</a:t>
            </a:r>
            <a:r>
              <a:rPr lang="en-US" altLang="zh-TW" dirty="0"/>
              <a:t>: 140.112.255.255</a:t>
            </a:r>
          </a:p>
          <a:p>
            <a:pPr lvl="1"/>
            <a:r>
              <a:rPr lang="zh-TW" altLang="en-US" dirty="0"/>
              <a:t>合法主機位址</a:t>
            </a:r>
            <a:r>
              <a:rPr lang="en-US" altLang="zh-TW" dirty="0"/>
              <a:t>: 140.112.0.1~140.112.255.254</a:t>
            </a:r>
          </a:p>
          <a:p>
            <a:pPr lvl="2"/>
            <a:r>
              <a:rPr lang="zh-TW" altLang="en-US" dirty="0"/>
              <a:t>因此下列位址可以被分配給主機</a:t>
            </a:r>
            <a:endParaRPr lang="en-US" altLang="zh-TW" dirty="0"/>
          </a:p>
          <a:p>
            <a:pPr lvl="2"/>
            <a:r>
              <a:rPr lang="en-US" altLang="zh-TW" dirty="0" smtClean="0"/>
              <a:t>140.112.1.0</a:t>
            </a:r>
            <a:r>
              <a:rPr lang="zh-TW" altLang="en-US" dirty="0" smtClean="0"/>
              <a:t>、</a:t>
            </a:r>
            <a:r>
              <a:rPr lang="en-US" altLang="zh-TW" dirty="0" smtClean="0"/>
              <a:t>140</a:t>
            </a:r>
            <a:r>
              <a:rPr lang="en-US" altLang="zh-TW" dirty="0" smtClean="0"/>
              <a:t>.112.2.0 </a:t>
            </a:r>
            <a:r>
              <a:rPr lang="en-US" altLang="zh-TW" dirty="0"/>
              <a:t>…</a:t>
            </a:r>
          </a:p>
          <a:p>
            <a:pPr lvl="2"/>
            <a:r>
              <a:rPr lang="en-US" altLang="zh-TW" dirty="0" smtClean="0"/>
              <a:t>140.112.1.255</a:t>
            </a:r>
            <a:r>
              <a:rPr lang="zh-TW" altLang="en-US" dirty="0"/>
              <a:t>、</a:t>
            </a:r>
            <a:r>
              <a:rPr lang="en-US" altLang="zh-TW" dirty="0" smtClean="0"/>
              <a:t>140.112.2.255 </a:t>
            </a:r>
            <a:r>
              <a:rPr lang="en-US" altLang="zh-TW" dirty="0"/>
              <a:t>… </a:t>
            </a:r>
            <a:endParaRPr lang="en-US" altLang="zh-TW" dirty="0" smtClean="0"/>
          </a:p>
          <a:p>
            <a:r>
              <a:rPr lang="zh-TW" altLang="en-US" dirty="0" smtClean="0"/>
              <a:t>為何 </a:t>
            </a:r>
            <a:r>
              <a:rPr lang="en-US" altLang="zh-TW" dirty="0" smtClean="0"/>
              <a:t>ISP </a:t>
            </a:r>
            <a:r>
              <a:rPr lang="zh-TW" altLang="en-US" dirty="0" smtClean="0"/>
              <a:t>要使用大於 </a:t>
            </a:r>
            <a:r>
              <a:rPr lang="en-US" altLang="zh-TW" dirty="0" smtClean="0"/>
              <a:t>Class C </a:t>
            </a:r>
            <a:r>
              <a:rPr lang="zh-TW" altLang="en-US" dirty="0" smtClean="0"/>
              <a:t>之網段</a:t>
            </a:r>
            <a:r>
              <a:rPr lang="en-US" altLang="zh-TW" dirty="0" smtClean="0"/>
              <a:t>?</a:t>
            </a:r>
            <a:endParaRPr lang="en-US" altLang="zh-TW" dirty="0"/>
          </a:p>
          <a:p>
            <a:endParaRPr lang="zh-TW" altLang="en-US" dirty="0"/>
          </a:p>
        </p:txBody>
      </p:sp>
      <p:sp>
        <p:nvSpPr>
          <p:cNvPr id="5" name="投影片編號版面配置區 4"/>
          <p:cNvSpPr>
            <a:spLocks noGrp="1"/>
          </p:cNvSpPr>
          <p:nvPr>
            <p:ph type="sldNum" sz="quarter" idx="12"/>
          </p:nvPr>
        </p:nvSpPr>
        <p:spPr/>
        <p:txBody>
          <a:bodyPr/>
          <a:lstStyle/>
          <a:p>
            <a:fld id="{D93790E0-A73F-4A53-83D9-1E4712857E21}" type="slidenum">
              <a:rPr lang="en-US" altLang="zh-TW" smtClean="0"/>
              <a:pPr/>
              <a:t>23</a:t>
            </a:fld>
            <a:endParaRPr lang="en-US" altLang="zh-TW"/>
          </a:p>
        </p:txBody>
      </p:sp>
    </p:spTree>
    <p:extLst>
      <p:ext uri="{BB962C8B-B14F-4D97-AF65-F5344CB8AC3E}">
        <p14:creationId xmlns:p14="http://schemas.microsoft.com/office/powerpoint/2010/main" val="10757802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Traceroute i</a:t>
            </a:r>
            <a:r>
              <a:rPr lang="en-US" altLang="zh-TW" dirty="0" smtClean="0"/>
              <a:t>n</a:t>
            </a:r>
            <a:r>
              <a:rPr lang="zh-TW" altLang="en-US" dirty="0" smtClean="0"/>
              <a:t> </a:t>
            </a:r>
            <a:r>
              <a:rPr lang="en-US" altLang="zh-TW" dirty="0" smtClean="0"/>
              <a:t>Window/Linux</a:t>
            </a:r>
            <a:endParaRPr lang="zh-TW" altLang="en-US" dirty="0"/>
          </a:p>
        </p:txBody>
      </p:sp>
      <p:sp>
        <p:nvSpPr>
          <p:cNvPr id="3" name="內容版面配置區 2"/>
          <p:cNvSpPr>
            <a:spLocks noGrp="1"/>
          </p:cNvSpPr>
          <p:nvPr>
            <p:ph idx="1"/>
          </p:nvPr>
        </p:nvSpPr>
        <p:spPr/>
        <p:txBody>
          <a:bodyPr/>
          <a:lstStyle/>
          <a:p>
            <a:r>
              <a:rPr lang="zh-TW" altLang="en-US" dirty="0"/>
              <a:t>關於 </a:t>
            </a:r>
            <a:r>
              <a:rPr lang="en-US" altLang="zh-TW" dirty="0"/>
              <a:t>Traceroute </a:t>
            </a:r>
            <a:r>
              <a:rPr lang="zh-TW" altLang="en-US" dirty="0"/>
              <a:t>在 </a:t>
            </a:r>
            <a:r>
              <a:rPr lang="en-US" altLang="zh-TW" dirty="0"/>
              <a:t>Window </a:t>
            </a:r>
            <a:r>
              <a:rPr lang="zh-TW" altLang="en-US" dirty="0"/>
              <a:t>與 </a:t>
            </a:r>
            <a:r>
              <a:rPr lang="en-US" altLang="zh-TW" dirty="0"/>
              <a:t>Linux </a:t>
            </a:r>
            <a:r>
              <a:rPr lang="zh-TW" altLang="en-US" dirty="0"/>
              <a:t>結果不同的原因在於兩個作業系統之 </a:t>
            </a:r>
            <a:r>
              <a:rPr lang="en-US" altLang="zh-TW" dirty="0"/>
              <a:t>Traceroute </a:t>
            </a:r>
            <a:r>
              <a:rPr lang="zh-TW" altLang="en-US" dirty="0"/>
              <a:t>使用之偵測封包不同</a:t>
            </a:r>
            <a:r>
              <a:rPr lang="en-US" altLang="zh-TW" dirty="0"/>
              <a:t>.</a:t>
            </a:r>
          </a:p>
          <a:p>
            <a:r>
              <a:rPr lang="en-US" altLang="zh-TW" dirty="0"/>
              <a:t>Window </a:t>
            </a:r>
            <a:r>
              <a:rPr lang="zh-TW" altLang="en-US" dirty="0"/>
              <a:t>預設使用 </a:t>
            </a:r>
            <a:r>
              <a:rPr lang="en-US" altLang="zh-TW" dirty="0"/>
              <a:t>ICMP </a:t>
            </a:r>
            <a:r>
              <a:rPr lang="zh-TW" altLang="en-US" dirty="0"/>
              <a:t>而 </a:t>
            </a:r>
            <a:r>
              <a:rPr lang="en-US" altLang="zh-TW" dirty="0"/>
              <a:t>Linux </a:t>
            </a:r>
            <a:r>
              <a:rPr lang="zh-TW" altLang="en-US" dirty="0"/>
              <a:t>預設使用 </a:t>
            </a:r>
            <a:r>
              <a:rPr lang="en-US" altLang="zh-TW" dirty="0"/>
              <a:t>UDP, </a:t>
            </a:r>
            <a:r>
              <a:rPr lang="zh-TW" altLang="en-US" dirty="0"/>
              <a:t>而 </a:t>
            </a:r>
            <a:r>
              <a:rPr lang="en-US" altLang="zh-TW" dirty="0"/>
              <a:t>UDP </a:t>
            </a:r>
            <a:r>
              <a:rPr lang="zh-TW" altLang="en-US" dirty="0"/>
              <a:t>偵測可能被 </a:t>
            </a:r>
            <a:r>
              <a:rPr lang="en-US" altLang="zh-TW" dirty="0"/>
              <a:t>Router </a:t>
            </a:r>
            <a:r>
              <a:rPr lang="zh-TW" altLang="en-US" dirty="0"/>
              <a:t>阻擋而不回應</a:t>
            </a:r>
            <a:r>
              <a:rPr lang="en-US" altLang="zh-TW" dirty="0"/>
              <a:t>. </a:t>
            </a:r>
          </a:p>
          <a:p>
            <a:r>
              <a:rPr lang="en-US" altLang="zh-TW" dirty="0" smtClean="0"/>
              <a:t>Linux </a:t>
            </a:r>
            <a:r>
              <a:rPr lang="zh-TW" altLang="en-US" dirty="0" smtClean="0"/>
              <a:t>可加 </a:t>
            </a:r>
            <a:r>
              <a:rPr lang="en-US" altLang="zh-TW" dirty="0"/>
              <a:t>-I </a:t>
            </a:r>
            <a:r>
              <a:rPr lang="zh-TW" altLang="en-US" dirty="0"/>
              <a:t>參數 強制使用 </a:t>
            </a:r>
            <a:r>
              <a:rPr lang="en-US" altLang="zh-TW" dirty="0"/>
              <a:t>ICMP  </a:t>
            </a:r>
            <a:r>
              <a:rPr lang="zh-TW" altLang="en-US" dirty="0"/>
              <a:t>封包</a:t>
            </a:r>
            <a:r>
              <a:rPr lang="en-US" altLang="zh-TW" dirty="0"/>
              <a:t>, Traceroute </a:t>
            </a:r>
            <a:r>
              <a:rPr lang="zh-TW" altLang="en-US" dirty="0"/>
              <a:t>路徑即可順利走完</a:t>
            </a:r>
            <a:r>
              <a:rPr lang="en-US" altLang="zh-TW" dirty="0"/>
              <a:t>.</a:t>
            </a:r>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24</a:t>
            </a:fld>
            <a:endParaRPr lang="en-US" altLang="zh-TW"/>
          </a:p>
        </p:txBody>
      </p:sp>
    </p:spTree>
    <p:extLst>
      <p:ext uri="{BB962C8B-B14F-4D97-AF65-F5344CB8AC3E}">
        <p14:creationId xmlns:p14="http://schemas.microsoft.com/office/powerpoint/2010/main" val="1290100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Traceroute in</a:t>
            </a:r>
            <a:r>
              <a:rPr lang="zh-TW" altLang="en-US" dirty="0"/>
              <a:t> </a:t>
            </a:r>
            <a:r>
              <a:rPr lang="en-US" altLang="zh-TW" dirty="0"/>
              <a:t>Window/Linux</a:t>
            </a:r>
            <a:endParaRPr lang="zh-TW" altLang="en-US" dirty="0"/>
          </a:p>
        </p:txBody>
      </p:sp>
      <p:pic>
        <p:nvPicPr>
          <p:cNvPr id="5" name="內容版面配置區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2225" y="3100654"/>
            <a:ext cx="6067425" cy="3743325"/>
          </a:xfrm>
        </p:spPr>
      </p:pic>
      <p:sp>
        <p:nvSpPr>
          <p:cNvPr id="4" name="投影片編號版面配置區 3"/>
          <p:cNvSpPr>
            <a:spLocks noGrp="1"/>
          </p:cNvSpPr>
          <p:nvPr>
            <p:ph type="sldNum" sz="quarter" idx="12"/>
          </p:nvPr>
        </p:nvSpPr>
        <p:spPr/>
        <p:txBody>
          <a:bodyPr/>
          <a:lstStyle/>
          <a:p>
            <a:fld id="{D93790E0-A73F-4A53-83D9-1E4712857E21}" type="slidenum">
              <a:rPr lang="en-US" altLang="zh-TW" smtClean="0"/>
              <a:pPr/>
              <a:t>25</a:t>
            </a:fld>
            <a:endParaRPr lang="en-US" altLang="zh-TW"/>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2" y="1268760"/>
            <a:ext cx="5438775" cy="174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0561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Akamai</a:t>
            </a:r>
            <a:r>
              <a:rPr lang="zh-TW" altLang="en-US" dirty="0" smtClean="0"/>
              <a:t> 下載測試 </a:t>
            </a:r>
            <a:r>
              <a:rPr lang="en-US" altLang="zh-TW" dirty="0" smtClean="0"/>
              <a:t>(</a:t>
            </a:r>
            <a:r>
              <a:rPr lang="en-US" altLang="zh-TW" dirty="0" err="1" smtClean="0"/>
              <a:t>Hinet</a:t>
            </a:r>
            <a:r>
              <a:rPr lang="en-US" altLang="zh-TW" dirty="0" smtClean="0"/>
              <a:t>)</a:t>
            </a:r>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26</a:t>
            </a:fld>
            <a:endParaRPr lang="en-US" altLang="zh-TW"/>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200" y="3814150"/>
            <a:ext cx="7296200" cy="1199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720" y="1372741"/>
            <a:ext cx="3643292" cy="2344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920" y="1196752"/>
            <a:ext cx="620077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5058164"/>
            <a:ext cx="7003210" cy="175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6271304" y="3429000"/>
            <a:ext cx="110900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矩形 9"/>
          <p:cNvSpPr/>
          <p:nvPr/>
        </p:nvSpPr>
        <p:spPr>
          <a:xfrm>
            <a:off x="323528" y="3140968"/>
            <a:ext cx="2346449" cy="2232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5470725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Akamai</a:t>
            </a:r>
            <a:r>
              <a:rPr lang="zh-TW" altLang="en-US" dirty="0"/>
              <a:t> 下載測試 </a:t>
            </a:r>
            <a:r>
              <a:rPr lang="en-US" altLang="zh-TW" dirty="0" smtClean="0"/>
              <a:t>(</a:t>
            </a:r>
            <a:r>
              <a:rPr lang="zh-TW" altLang="en-US" dirty="0"/>
              <a:t>教育部</a:t>
            </a:r>
            <a:r>
              <a:rPr lang="en-US" altLang="zh-TW" dirty="0" smtClean="0"/>
              <a:t>)</a:t>
            </a:r>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27</a:t>
            </a:fld>
            <a:endParaRPr lang="en-US" altLang="zh-TW"/>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754" y="1181497"/>
            <a:ext cx="3486150"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490131"/>
            <a:ext cx="7929414" cy="1379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8867" y="1139391"/>
            <a:ext cx="5343653" cy="2635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1640" y="4755705"/>
            <a:ext cx="6272319" cy="2082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6012160" y="3011583"/>
            <a:ext cx="964992"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2" name="矩形 11"/>
          <p:cNvSpPr/>
          <p:nvPr/>
        </p:nvSpPr>
        <p:spPr>
          <a:xfrm>
            <a:off x="395536" y="2845729"/>
            <a:ext cx="2346449" cy="22323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033407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3</a:t>
            </a:fld>
            <a:endParaRPr lang="en-US" altLang="zh-TW"/>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40"/>
            <a:ext cx="8353425"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2204864"/>
            <a:ext cx="4859136" cy="43166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2704" y="2350937"/>
            <a:ext cx="3428580" cy="4024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327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4</a:t>
            </a:fld>
            <a:endParaRPr lang="en-US" altLang="zh-TW"/>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17285"/>
            <a:ext cx="8712968" cy="1528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1771560"/>
            <a:ext cx="5303912" cy="4682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54129" y="1988840"/>
            <a:ext cx="3682367" cy="43210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2787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5</a:t>
            </a:fld>
            <a:endParaRPr lang="en-US" altLang="zh-TW"/>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65" y="116632"/>
            <a:ext cx="8859341" cy="3170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537445"/>
            <a:ext cx="4991117" cy="4320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5636" y="2348880"/>
            <a:ext cx="3762868" cy="4407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5844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6</a:t>
            </a:fld>
            <a:endParaRPr lang="en-US" altLang="zh-TW"/>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00245"/>
            <a:ext cx="8860879" cy="25722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671" y="2852936"/>
            <a:ext cx="4325220" cy="3706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7928" y="2769610"/>
            <a:ext cx="3426601" cy="4088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0556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7</a:t>
            </a:fld>
            <a:endParaRPr lang="en-US" altLang="zh-TW"/>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7477869" cy="2079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732" y="2340410"/>
            <a:ext cx="4824536" cy="431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2369770"/>
            <a:ext cx="3594004" cy="4270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46530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8</a:t>
            </a:fld>
            <a:endParaRPr lang="en-US" altLang="zh-TW"/>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208912" cy="31112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887010"/>
            <a:ext cx="4435202" cy="3994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2902851"/>
            <a:ext cx="3312368" cy="3941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2543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a:p>
        </p:txBody>
      </p:sp>
      <p:sp>
        <p:nvSpPr>
          <p:cNvPr id="3" name="內容版面配置區 2"/>
          <p:cNvSpPr>
            <a:spLocks noGrp="1"/>
          </p:cNvSpPr>
          <p:nvPr>
            <p:ph idx="1"/>
          </p:nvPr>
        </p:nvSpPr>
        <p:spPr/>
        <p:txBody>
          <a:bodyPr/>
          <a:lstStyle/>
          <a:p>
            <a:endParaRPr lang="zh-TW" altLang="en-US" dirty="0"/>
          </a:p>
        </p:txBody>
      </p:sp>
      <p:sp>
        <p:nvSpPr>
          <p:cNvPr id="4" name="投影片編號版面配置區 3"/>
          <p:cNvSpPr>
            <a:spLocks noGrp="1"/>
          </p:cNvSpPr>
          <p:nvPr>
            <p:ph type="sldNum" sz="quarter" idx="12"/>
          </p:nvPr>
        </p:nvSpPr>
        <p:spPr/>
        <p:txBody>
          <a:bodyPr/>
          <a:lstStyle/>
          <a:p>
            <a:fld id="{D93790E0-A73F-4A53-83D9-1E4712857E21}" type="slidenum">
              <a:rPr lang="en-US" altLang="zh-TW" smtClean="0"/>
              <a:pPr/>
              <a:t>9</a:t>
            </a:fld>
            <a:endParaRPr lang="en-US" altLang="zh-TW"/>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32" y="116632"/>
            <a:ext cx="9033470" cy="235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475282"/>
            <a:ext cx="4536504" cy="398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5173" y="2444787"/>
            <a:ext cx="3685299" cy="4393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09786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撲面">
  <a:themeElements>
    <a:clrScheme name="暗香撲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撲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撲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19372</TotalTime>
  <Words>755</Words>
  <Application>Microsoft Office PowerPoint</Application>
  <PresentationFormat>如螢幕大小 (4:3)</PresentationFormat>
  <Paragraphs>150</Paragraphs>
  <Slides>27</Slides>
  <Notes>3</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暗香撲面</vt:lpstr>
      <vt:lpstr>104年度第二次 台北區網(臺大)網管會議</vt:lpstr>
      <vt:lpstr>區網連外架構圖</vt:lpstr>
      <vt:lpstr>PowerPoint 簡報</vt:lpstr>
      <vt:lpstr>PowerPoint 簡報</vt:lpstr>
      <vt:lpstr>PowerPoint 簡報</vt:lpstr>
      <vt:lpstr>PowerPoint 簡報</vt:lpstr>
      <vt:lpstr>PowerPoint 簡報</vt:lpstr>
      <vt:lpstr>PowerPoint 簡報</vt:lpstr>
      <vt:lpstr>PowerPoint 簡報</vt:lpstr>
      <vt:lpstr>IPS 誤擋</vt:lpstr>
      <vt:lpstr>IPS 誤擋</vt:lpstr>
      <vt:lpstr>IPS 誤擋</vt:lpstr>
      <vt:lpstr>中央區網 IPS 訊息</vt:lpstr>
      <vt:lpstr>Unicast Flooding </vt:lpstr>
      <vt:lpstr>Unicast Flooding </vt:lpstr>
      <vt:lpstr>Unicast Flooding</vt:lpstr>
      <vt:lpstr>Unicast Flooding</vt:lpstr>
      <vt:lpstr>Unicast Flooding 解決方法</vt:lpstr>
      <vt:lpstr>一個 Vlan 中含太多網段</vt:lpstr>
      <vt:lpstr>一個 Vlan 中含太多網段</vt:lpstr>
      <vt:lpstr>IP 結尾 .0  .255 是否合法</vt:lpstr>
      <vt:lpstr>IP 結尾 .0  .255 是否合法</vt:lpstr>
      <vt:lpstr>IP 結尾 .0  .255 是否合法</vt:lpstr>
      <vt:lpstr>Traceroute in Window/Linux</vt:lpstr>
      <vt:lpstr>Traceroute in Window/Linux</vt:lpstr>
      <vt:lpstr>Akamai 下載測試 (Hinet)</vt:lpstr>
      <vt:lpstr>Akamai 下載測試 (教育部)</vt:lpstr>
    </vt:vector>
  </TitlesOfParts>
  <Company>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NAME</dc:creator>
  <cp:lastModifiedBy>davisyou</cp:lastModifiedBy>
  <cp:revision>899</cp:revision>
  <cp:lastPrinted>2015-02-07T05:45:16Z</cp:lastPrinted>
  <dcterms:created xsi:type="dcterms:W3CDTF">2007-03-23T08:00:23Z</dcterms:created>
  <dcterms:modified xsi:type="dcterms:W3CDTF">2015-11-30T02:44:03Z</dcterms:modified>
</cp:coreProperties>
</file>