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0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58" r:id="rId17"/>
  </p:sldIdLst>
  <p:sldSz cx="9144000" cy="6858000" type="screen4x3"/>
  <p:notesSz cx="6797675" cy="987425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13" y="-50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E701ED-6694-40F5-9142-FBE8BA01428D}" type="datetimeFigureOut">
              <a:rPr lang="zh-TW" altLang="en-US" smtClean="0"/>
              <a:t>2015/7/20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AE0617-854A-4111-878B-0B6DFF9C00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5167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0D9187-0B5F-4FD5-9FE2-182797939880}" type="datetimeFigureOut">
              <a:rPr lang="zh-TW" altLang="en-US" smtClean="0"/>
              <a:t>2015/7/20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12E08B-A7ED-46AF-89D3-9EC77BA7CB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7266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57C6-9A16-4797-8D5B-177F42BF3450}" type="datetime1">
              <a:rPr lang="zh-TW" altLang="en-US" smtClean="0"/>
              <a:t>2015/7/20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2CF85-1C5F-463D-95BE-027EBF9C5127}" type="datetime1">
              <a:rPr lang="zh-TW" altLang="en-US" smtClean="0"/>
              <a:t>2015/7/20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F4F0-F20C-4747-9B5B-5A5F802CEE0E}" type="datetime1">
              <a:rPr lang="zh-TW" altLang="en-US" smtClean="0"/>
              <a:t>2015/7/20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F645-A3D1-40B5-B5A1-2F11B5347FE1}" type="datetime1">
              <a:rPr lang="zh-TW" altLang="en-US" smtClean="0"/>
              <a:t>2015/7/20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C85B8-80B6-42E8-9CDB-A9B9E56FF255}" type="datetime1">
              <a:rPr lang="zh-TW" altLang="en-US" smtClean="0"/>
              <a:t>2015/7/20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0BD-C78D-4788-92FF-11282369870E}" type="datetime1">
              <a:rPr lang="zh-TW" altLang="en-US" smtClean="0"/>
              <a:t>2015/7/20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37B4-7B3E-43DC-971A-79180DB69C74}" type="datetime1">
              <a:rPr lang="zh-TW" altLang="en-US" smtClean="0"/>
              <a:t>2015/7/20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9E52-2EBD-4294-A1C1-04FA9252A546}" type="datetime1">
              <a:rPr lang="zh-TW" altLang="en-US" smtClean="0"/>
              <a:t>2015/7/20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AD5B6-7E9C-440D-B1B8-38BAB47425A6}" type="datetime1">
              <a:rPr lang="zh-TW" altLang="en-US" smtClean="0"/>
              <a:t>2015/7/20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D29B-36B7-422A-A560-6B7B5DA2013C}" type="datetime1">
              <a:rPr lang="zh-TW" altLang="en-US" smtClean="0"/>
              <a:t>2015/7/20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D123-E45A-41A6-900B-70F333CAB276}" type="datetime1">
              <a:rPr lang="zh-TW" altLang="en-US" smtClean="0"/>
              <a:t>2015/7/20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206EA-0D2F-4F81-AA42-C1D83485EC7B}" type="datetime1">
              <a:rPr lang="zh-TW" altLang="en-US" smtClean="0"/>
              <a:t>2015/7/20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8BDB8-621E-4A0E-8B13-E4A23163F56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Comparison between </a:t>
            </a:r>
            <a:br>
              <a:rPr lang="en-US" altLang="zh-TW" dirty="0" smtClean="0"/>
            </a:br>
            <a:r>
              <a:rPr lang="en-US" altLang="zh-TW" dirty="0" smtClean="0"/>
              <a:t>C++ &amp; Python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Variable Assignment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In C++, multiple assignments of variables is troublesome.</a:t>
            </a:r>
          </a:p>
          <a:p>
            <a:r>
              <a:rPr lang="en-US" altLang="zh-TW" dirty="0" smtClean="0"/>
              <a:t>In Python, multiple variables can be assigned at a time.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10</a:t>
            </a:fld>
            <a:endParaRPr lang="zh-TW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3910035"/>
            <a:ext cx="332422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714752"/>
            <a:ext cx="3790744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矩形 6"/>
          <p:cNvSpPr/>
          <p:nvPr/>
        </p:nvSpPr>
        <p:spPr>
          <a:xfrm>
            <a:off x="1785918" y="4786322"/>
            <a:ext cx="1143008" cy="4286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8" name="矩形 7"/>
          <p:cNvSpPr/>
          <p:nvPr/>
        </p:nvSpPr>
        <p:spPr>
          <a:xfrm>
            <a:off x="6143636" y="4714884"/>
            <a:ext cx="1214446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9" name="矩形 8"/>
          <p:cNvSpPr/>
          <p:nvPr/>
        </p:nvSpPr>
        <p:spPr>
          <a:xfrm>
            <a:off x="5715008" y="4286256"/>
            <a:ext cx="1214446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714480" y="4286256"/>
            <a:ext cx="785818" cy="357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Python Decorator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C++ has no similar idea like this.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In Python, decorator provide a very useful method to add functionality to existing functions and classes.</a:t>
            </a:r>
          </a:p>
          <a:p>
            <a:r>
              <a:rPr lang="en-US" altLang="zh-TW" dirty="0" smtClean="0"/>
              <a:t>Decorators are functions that wrap other functions or classes.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Python Decorator – Example 1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14882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Decoration of return value.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Output:</a:t>
            </a:r>
          </a:p>
          <a:p>
            <a:pPr lvl="1"/>
            <a:r>
              <a:rPr lang="en-US" altLang="zh-TW" dirty="0" smtClean="0"/>
              <a:t>&lt;head&gt;a sentence&lt;tail&gt;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12</a:t>
            </a:fld>
            <a:endParaRPr lang="zh-TW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6286" y="2285992"/>
            <a:ext cx="6027548" cy="2628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Python Decorator – Example 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92500" lnSpcReduction="20000"/>
          </a:bodyPr>
          <a:lstStyle/>
          <a:p>
            <a:r>
              <a:rPr lang="en-US" altLang="zh-TW" dirty="0" smtClean="0"/>
              <a:t>Do some things before and after executing a function.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Output:</a:t>
            </a:r>
          </a:p>
          <a:p>
            <a:pPr lvl="1"/>
            <a:r>
              <a:rPr lang="en-US" altLang="zh-TW" dirty="0" smtClean="0"/>
              <a:t>---before executing the function---</a:t>
            </a:r>
          </a:p>
          <a:p>
            <a:pPr lvl="1"/>
            <a:r>
              <a:rPr lang="en-US" altLang="zh-TW" dirty="0" smtClean="0"/>
              <a:t>execute f2()</a:t>
            </a:r>
          </a:p>
          <a:p>
            <a:pPr lvl="1"/>
            <a:r>
              <a:rPr lang="en-US" altLang="zh-TW" dirty="0" smtClean="0"/>
              <a:t>---after executing the function---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13</a:t>
            </a:fld>
            <a:endParaRPr lang="zh-TW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379557"/>
            <a:ext cx="5673984" cy="2621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Python Decorator – Example 3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92500" lnSpcReduction="10000"/>
          </a:bodyPr>
          <a:lstStyle/>
          <a:p>
            <a:r>
              <a:rPr lang="en-US" altLang="zh-TW" dirty="0" smtClean="0"/>
              <a:t>Variable check.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Output:</a:t>
            </a:r>
          </a:p>
          <a:p>
            <a:pPr lvl="1"/>
            <a:r>
              <a:rPr lang="en-US" altLang="zh-TW" dirty="0" smtClean="0"/>
              <a:t>error!!</a:t>
            </a:r>
          </a:p>
          <a:p>
            <a:pPr lvl="1"/>
            <a:r>
              <a:rPr lang="en-US" altLang="zh-TW" dirty="0" smtClean="0"/>
              <a:t>5 is a positive number</a:t>
            </a:r>
          </a:p>
          <a:p>
            <a:pPr lvl="1"/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14</a:t>
            </a:fld>
            <a:endParaRPr lang="zh-TW" alt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143116"/>
            <a:ext cx="4686944" cy="320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List Comprehension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Python accepts expression in variable assignment, while C++ does not.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15</a:t>
            </a:fld>
            <a:endParaRPr lang="zh-TW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759913"/>
            <a:ext cx="5643602" cy="66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3500438"/>
            <a:ext cx="4500594" cy="321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Syntax Comparison</a:t>
            </a:r>
            <a:endParaRPr lang="zh-TW" altLang="en-US" dirty="0"/>
          </a:p>
        </p:txBody>
      </p:sp>
      <p:graphicFrame>
        <p:nvGraphicFramePr>
          <p:cNvPr id="12" name="內容版面配置區 1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50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Syntax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Python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C++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Including a module/</a:t>
                      </a:r>
                      <a:r>
                        <a:rPr lang="en-US" altLang="zh-TW" baseline="0" dirty="0" smtClean="0"/>
                        <a:t> library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import * 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#include *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altLang="zh-TW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 statement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altLang="zh-TW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 i in range(10):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n-NO" altLang="zh-TW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or(i = 0; i &lt; 10; i++)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altLang="zh-TW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while statement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altLang="zh-TW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while x != 3: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altLang="zh-TW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while (x != 3)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altLang="zh-TW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if statement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altLang="zh-TW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if x != 3: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altLang="zh-TW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if (x != 3)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altLang="zh-TW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function definition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altLang="zh-TW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 myfunction():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altLang="zh-TW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 myfunction()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and / or / not operator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and / or / not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&amp;&amp; / || / !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altLang="zh-TW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comments - single line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#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//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altLang="zh-TW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code blocks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Indentation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{ }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altLang="zh-TW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statement separator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EOL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;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altLang="zh-TW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constants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None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const </a:t>
                      </a:r>
                      <a:r>
                        <a:rPr lang="en-US" altLang="zh-TW" dirty="0" err="1" smtClean="0"/>
                        <a:t>int</a:t>
                      </a:r>
                      <a:r>
                        <a:rPr lang="en-US" altLang="zh-TW" dirty="0" smtClean="0"/>
                        <a:t> a =</a:t>
                      </a:r>
                      <a:r>
                        <a:rPr lang="en-US" altLang="zh-TW" baseline="0" dirty="0" smtClean="0"/>
                        <a:t> 2.71828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altLang="zh-TW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Input/Output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altLang="zh-TW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raw_input, input, print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err="1" smtClean="0"/>
                        <a:t>cin</a:t>
                      </a:r>
                      <a:r>
                        <a:rPr lang="en-US" altLang="zh-TW" dirty="0" smtClean="0"/>
                        <a:t>, </a:t>
                      </a:r>
                      <a:r>
                        <a:rPr lang="en-US" altLang="zh-TW" dirty="0" err="1" smtClean="0"/>
                        <a:t>cout</a:t>
                      </a:r>
                      <a:r>
                        <a:rPr lang="en-US" altLang="zh-TW" dirty="0" smtClean="0"/>
                        <a:t>,</a:t>
                      </a:r>
                      <a:r>
                        <a:rPr lang="en-US" altLang="zh-TW" baseline="0" dirty="0" smtClean="0"/>
                        <a:t> etc.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Object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smtClean="0"/>
              <a:t>In Python, everything is an object.</a:t>
            </a:r>
          </a:p>
          <a:p>
            <a:r>
              <a:rPr lang="en-US" altLang="zh-TW" dirty="0" smtClean="0"/>
              <a:t>In C++, an </a:t>
            </a:r>
            <a:r>
              <a:rPr lang="en-US" altLang="zh-TW" i="1" dirty="0" smtClean="0"/>
              <a:t>object</a:t>
            </a:r>
            <a:r>
              <a:rPr lang="en-US" altLang="zh-TW" dirty="0" smtClean="0"/>
              <a:t> is an object whose blueprint is a defined class.</a:t>
            </a:r>
          </a:p>
          <a:p>
            <a:endParaRPr lang="en-US" altLang="zh-TW" dirty="0" smtClean="0"/>
          </a:p>
          <a:p>
            <a:r>
              <a:rPr lang="en-US" altLang="zh-TW" sz="2200" dirty="0" smtClean="0"/>
              <a:t>&gt;&gt;&gt; s = ‘swing’ # ‘swing’ is an object of type ‘</a:t>
            </a:r>
            <a:r>
              <a:rPr lang="en-US" altLang="zh-TW" sz="2200" dirty="0" err="1" smtClean="0"/>
              <a:t>str</a:t>
            </a:r>
            <a:r>
              <a:rPr lang="en-US" altLang="zh-TW" sz="2200" dirty="0" smtClean="0"/>
              <a:t>’</a:t>
            </a:r>
          </a:p>
          <a:p>
            <a:r>
              <a:rPr lang="en-US" altLang="zh-TW" sz="2200" dirty="0" smtClean="0"/>
              <a:t>&gt;&gt;&gt;type(s)</a:t>
            </a:r>
          </a:p>
          <a:p>
            <a:pPr lvl="1"/>
            <a:r>
              <a:rPr lang="en-US" altLang="zh-TW" sz="2200" dirty="0" smtClean="0"/>
              <a:t>&lt;type '</a:t>
            </a:r>
            <a:r>
              <a:rPr lang="en-US" altLang="zh-TW" sz="2200" dirty="0" err="1" smtClean="0"/>
              <a:t>str</a:t>
            </a:r>
            <a:r>
              <a:rPr lang="en-US" altLang="zh-TW" sz="2200" dirty="0" smtClean="0"/>
              <a:t>'&gt;</a:t>
            </a:r>
          </a:p>
          <a:p>
            <a:r>
              <a:rPr lang="en-US" altLang="zh-TW" sz="2200" dirty="0" smtClean="0"/>
              <a:t>&gt;&gt;&gt; def hello(): pass # hello() is an object of a function</a:t>
            </a:r>
          </a:p>
          <a:p>
            <a:r>
              <a:rPr lang="en-US" altLang="zh-TW" sz="2200" dirty="0" smtClean="0"/>
              <a:t>&gt;&gt;&gt;type(hello) </a:t>
            </a:r>
          </a:p>
          <a:p>
            <a:pPr lvl="1"/>
            <a:r>
              <a:rPr lang="en-US" altLang="zh-TW" sz="2200" dirty="0" smtClean="0"/>
              <a:t>&lt;type 'function'&gt;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Data type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smtClean="0"/>
              <a:t>C++: (need to declare)</a:t>
            </a:r>
          </a:p>
          <a:p>
            <a:pPr lvl="1"/>
            <a:r>
              <a:rPr lang="en-US" altLang="zh-TW" b="1" dirty="0" smtClean="0"/>
              <a:t>#include &lt;string&gt;</a:t>
            </a:r>
          </a:p>
          <a:p>
            <a:pPr lvl="1"/>
            <a:r>
              <a:rPr lang="en-US" altLang="zh-TW" b="1" dirty="0" err="1" smtClean="0"/>
              <a:t>int</a:t>
            </a:r>
            <a:r>
              <a:rPr lang="en-US" altLang="zh-TW" dirty="0" smtClean="0"/>
              <a:t> a = 5;</a:t>
            </a:r>
          </a:p>
          <a:p>
            <a:pPr lvl="1"/>
            <a:r>
              <a:rPr lang="en-US" altLang="zh-TW" b="1" dirty="0" smtClean="0"/>
              <a:t>string</a:t>
            </a:r>
            <a:r>
              <a:rPr lang="en-US" altLang="zh-TW" dirty="0" smtClean="0"/>
              <a:t> s(“</a:t>
            </a:r>
            <a:r>
              <a:rPr lang="en-US" altLang="zh-TW" dirty="0" err="1" smtClean="0"/>
              <a:t>ababc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abcdefg</a:t>
            </a:r>
            <a:r>
              <a:rPr lang="en-US" altLang="zh-TW" dirty="0" smtClean="0"/>
              <a:t>”);</a:t>
            </a:r>
          </a:p>
          <a:p>
            <a:pPr lvl="1"/>
            <a:r>
              <a:rPr lang="en-US" altLang="zh-TW" b="1" dirty="0" err="1" smtClean="0"/>
              <a:t>bool</a:t>
            </a:r>
            <a:r>
              <a:rPr lang="en-US" altLang="zh-TW" dirty="0" smtClean="0"/>
              <a:t> x = true;</a:t>
            </a:r>
          </a:p>
          <a:p>
            <a:r>
              <a:rPr lang="en-US" altLang="zh-TW" dirty="0" smtClean="0"/>
              <a:t>Python (do not need to declare)</a:t>
            </a:r>
          </a:p>
          <a:p>
            <a:pPr lvl="1"/>
            <a:r>
              <a:rPr lang="en-US" altLang="zh-TW" dirty="0" smtClean="0"/>
              <a:t>a = 5</a:t>
            </a:r>
          </a:p>
          <a:p>
            <a:pPr lvl="1"/>
            <a:r>
              <a:rPr lang="en-US" altLang="zh-TW" dirty="0" smtClean="0"/>
              <a:t>s = ‘</a:t>
            </a:r>
            <a:r>
              <a:rPr lang="en-US" altLang="zh-TW" dirty="0" err="1" smtClean="0"/>
              <a:t>ababc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abcdefg</a:t>
            </a:r>
            <a:r>
              <a:rPr lang="en-US" altLang="zh-TW" dirty="0" smtClean="0"/>
              <a:t>’</a:t>
            </a:r>
          </a:p>
          <a:p>
            <a:pPr lvl="1"/>
            <a:r>
              <a:rPr lang="en-US" altLang="zh-TW" dirty="0"/>
              <a:t>x</a:t>
            </a:r>
            <a:r>
              <a:rPr lang="en-US" altLang="zh-TW" dirty="0" smtClean="0"/>
              <a:t> = True</a:t>
            </a:r>
          </a:p>
          <a:p>
            <a:pPr lvl="1"/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Dynamic Typing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dirty="0" smtClean="0"/>
              <a:t>Python interpreter decides the types of variables in runtime.</a:t>
            </a:r>
          </a:p>
          <a:p>
            <a:r>
              <a:rPr lang="en-US" altLang="zh-TW" dirty="0" smtClean="0"/>
              <a:t>C++ complier decides the types of variables in compilation time.</a:t>
            </a:r>
          </a:p>
          <a:p>
            <a:endParaRPr lang="en-US" altLang="zh-TW" dirty="0" smtClean="0"/>
          </a:p>
          <a:p>
            <a:r>
              <a:rPr lang="en-US" altLang="zh-TW" sz="2600" dirty="0" smtClean="0"/>
              <a:t>&gt;&gt;&gt; s = 'swing'</a:t>
            </a:r>
          </a:p>
          <a:p>
            <a:r>
              <a:rPr lang="en-US" altLang="zh-TW" sz="2600" dirty="0" smtClean="0"/>
              <a:t>&gt;&gt;&gt; type(s)</a:t>
            </a:r>
          </a:p>
          <a:p>
            <a:pPr lvl="1"/>
            <a:r>
              <a:rPr lang="en-US" altLang="zh-TW" sz="2600" dirty="0" smtClean="0"/>
              <a:t>&lt;type '</a:t>
            </a:r>
            <a:r>
              <a:rPr lang="en-US" altLang="zh-TW" sz="2600" dirty="0" err="1" smtClean="0"/>
              <a:t>str</a:t>
            </a:r>
            <a:r>
              <a:rPr lang="en-US" altLang="zh-TW" sz="2600" dirty="0" smtClean="0"/>
              <a:t>'&gt;</a:t>
            </a:r>
          </a:p>
          <a:p>
            <a:r>
              <a:rPr lang="en-US" altLang="zh-TW" sz="2600" dirty="0" smtClean="0"/>
              <a:t>&gt;&gt;&gt; s = 2</a:t>
            </a:r>
          </a:p>
          <a:p>
            <a:r>
              <a:rPr lang="en-US" altLang="zh-TW" sz="2600" dirty="0" smtClean="0"/>
              <a:t>&gt;&gt;&gt; type(s)</a:t>
            </a:r>
          </a:p>
          <a:p>
            <a:pPr lvl="1"/>
            <a:r>
              <a:rPr lang="en-US" altLang="zh-TW" sz="2600" dirty="0" smtClean="0"/>
              <a:t>&lt;type '</a:t>
            </a:r>
            <a:r>
              <a:rPr lang="en-US" altLang="zh-TW" sz="2600" dirty="0" err="1" smtClean="0"/>
              <a:t>int</a:t>
            </a:r>
            <a:r>
              <a:rPr lang="en-US" altLang="zh-TW" sz="2600" dirty="0" smtClean="0"/>
              <a:t>'&gt;</a:t>
            </a:r>
            <a:endParaRPr lang="zh-TW" altLang="en-US" sz="26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Dynamic Typing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900634"/>
          </a:xfrm>
        </p:spPr>
        <p:txBody>
          <a:bodyPr>
            <a:normAutofit fontScale="77500" lnSpcReduction="20000"/>
          </a:bodyPr>
          <a:lstStyle/>
          <a:p>
            <a:r>
              <a:rPr lang="en-US" altLang="zh-TW" dirty="0" smtClean="0"/>
              <a:t>The type of a Python variable is determined by the object to which it corresponds, this is called </a:t>
            </a:r>
            <a:r>
              <a:rPr lang="en-US" altLang="zh-TW" i="1" dirty="0" smtClean="0"/>
              <a:t>reference</a:t>
            </a:r>
            <a:r>
              <a:rPr lang="en-US" altLang="zh-TW" dirty="0" smtClean="0"/>
              <a:t>.</a:t>
            </a:r>
          </a:p>
          <a:p>
            <a:r>
              <a:rPr lang="en-US" altLang="zh-TW" dirty="0" smtClean="0"/>
              <a:t>In C++, this corresponds to the term </a:t>
            </a:r>
            <a:r>
              <a:rPr lang="en-US" altLang="zh-TW" i="1" dirty="0" smtClean="0"/>
              <a:t>pointer</a:t>
            </a:r>
            <a:r>
              <a:rPr lang="en-US" altLang="zh-TW" dirty="0" smtClean="0"/>
              <a:t>.</a:t>
            </a:r>
          </a:p>
          <a:p>
            <a:r>
              <a:rPr lang="en-US" altLang="zh-TW" dirty="0" smtClean="0"/>
              <a:t>In C++ words, Python is always call by reference.</a:t>
            </a:r>
          </a:p>
          <a:p>
            <a:endParaRPr lang="en-US" altLang="zh-TW" dirty="0" smtClean="0"/>
          </a:p>
          <a:p>
            <a:r>
              <a:rPr lang="pt-BR" altLang="zh-TW" sz="2600" dirty="0" smtClean="0"/>
              <a:t>&gt;&gt;&gt; a = [1,2,3]</a:t>
            </a:r>
          </a:p>
          <a:p>
            <a:r>
              <a:rPr lang="pt-BR" altLang="zh-TW" sz="2600" dirty="0" smtClean="0"/>
              <a:t>&gt;&gt;&gt; b = a</a:t>
            </a:r>
          </a:p>
          <a:p>
            <a:r>
              <a:rPr lang="pt-BR" altLang="zh-TW" sz="2600" dirty="0" smtClean="0"/>
              <a:t>&gt;&gt;&gt; a</a:t>
            </a:r>
          </a:p>
          <a:p>
            <a:pPr lvl="1"/>
            <a:r>
              <a:rPr lang="pt-BR" altLang="zh-TW" sz="2600" dirty="0" smtClean="0"/>
              <a:t>[1,  2, 3]</a:t>
            </a:r>
          </a:p>
          <a:p>
            <a:r>
              <a:rPr lang="pt-BR" altLang="zh-TW" sz="2600" dirty="0" smtClean="0"/>
              <a:t>&gt;&gt;&gt; b</a:t>
            </a:r>
          </a:p>
          <a:p>
            <a:pPr lvl="1"/>
            <a:r>
              <a:rPr lang="pt-BR" altLang="zh-TW" sz="2600" dirty="0" smtClean="0"/>
              <a:t>[1,  2, 3]</a:t>
            </a:r>
          </a:p>
          <a:p>
            <a:r>
              <a:rPr lang="pt-BR" altLang="zh-TW" sz="2600" dirty="0" smtClean="0"/>
              <a:t>&gt;&gt;&gt; b[0] = 4</a:t>
            </a:r>
          </a:p>
          <a:p>
            <a:r>
              <a:rPr lang="pt-BR" altLang="zh-TW" sz="2600" dirty="0" smtClean="0"/>
              <a:t>&gt;&gt;&gt; a</a:t>
            </a:r>
          </a:p>
          <a:p>
            <a:pPr lvl="1"/>
            <a:r>
              <a:rPr lang="pt-BR" altLang="zh-TW" sz="2600" dirty="0" smtClean="0"/>
              <a:t>[4,  2, 3]</a:t>
            </a:r>
          </a:p>
          <a:p>
            <a:endParaRPr lang="zh-TW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3786190"/>
            <a:ext cx="4643470" cy="2293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Dynamic Typing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85000" lnSpcReduction="20000"/>
          </a:bodyPr>
          <a:lstStyle/>
          <a:p>
            <a:r>
              <a:rPr lang="en-US" altLang="zh-TW" dirty="0" smtClean="0"/>
              <a:t>When immutable objects are revised, new objects will be automatically created.</a:t>
            </a:r>
          </a:p>
          <a:p>
            <a:r>
              <a:rPr lang="en-US" altLang="zh-TW" sz="2400" dirty="0" smtClean="0"/>
              <a:t>&gt;&gt;&gt; a = 2</a:t>
            </a:r>
          </a:p>
          <a:p>
            <a:r>
              <a:rPr lang="en-US" altLang="zh-TW" sz="2400" dirty="0" smtClean="0"/>
              <a:t>&gt;&gt;&gt; b = a</a:t>
            </a:r>
          </a:p>
          <a:p>
            <a:r>
              <a:rPr lang="en-US" altLang="zh-TW" sz="2400" dirty="0" smtClean="0"/>
              <a:t>&gt;&gt;&gt; b</a:t>
            </a:r>
          </a:p>
          <a:p>
            <a:pPr lvl="1"/>
            <a:r>
              <a:rPr lang="en-US" altLang="zh-TW" sz="2400" dirty="0" smtClean="0"/>
              <a:t>2</a:t>
            </a:r>
          </a:p>
          <a:p>
            <a:r>
              <a:rPr lang="en-US" altLang="zh-TW" sz="2400" dirty="0" smtClean="0"/>
              <a:t>&gt;&gt;&gt; id(a)		# id returns the address of the object in memory.</a:t>
            </a:r>
          </a:p>
          <a:p>
            <a:pPr lvl="1"/>
            <a:r>
              <a:rPr lang="en-US" altLang="zh-TW" sz="2400" b="1" dirty="0" smtClean="0"/>
              <a:t>10834240</a:t>
            </a:r>
          </a:p>
          <a:p>
            <a:r>
              <a:rPr lang="en-US" altLang="zh-TW" sz="2400" dirty="0" smtClean="0"/>
              <a:t>&gt;&gt;&gt; id(b)</a:t>
            </a:r>
          </a:p>
          <a:p>
            <a:pPr lvl="1"/>
            <a:r>
              <a:rPr lang="en-US" altLang="zh-TW" sz="2400" b="1" dirty="0" smtClean="0"/>
              <a:t>10834240</a:t>
            </a:r>
          </a:p>
          <a:p>
            <a:r>
              <a:rPr lang="en-US" altLang="zh-TW" sz="2400" dirty="0" smtClean="0"/>
              <a:t>&gt;&gt;&gt; b = 3</a:t>
            </a:r>
          </a:p>
          <a:p>
            <a:r>
              <a:rPr lang="en-US" altLang="zh-TW" sz="2400" dirty="0" smtClean="0"/>
              <a:t>&gt;&gt;&gt; a</a:t>
            </a:r>
          </a:p>
          <a:p>
            <a:pPr lvl="1"/>
            <a:r>
              <a:rPr lang="en-US" altLang="zh-TW" sz="2400" dirty="0" smtClean="0"/>
              <a:t>2</a:t>
            </a:r>
          </a:p>
          <a:p>
            <a:r>
              <a:rPr lang="en-US" altLang="zh-TW" sz="2400" dirty="0" smtClean="0"/>
              <a:t>&gt;&gt;&gt; id(b)</a:t>
            </a:r>
          </a:p>
          <a:p>
            <a:pPr lvl="1"/>
            <a:r>
              <a:rPr lang="en-US" altLang="zh-TW" sz="2400" b="1" dirty="0" smtClean="0"/>
              <a:t>10834216</a:t>
            </a:r>
          </a:p>
          <a:p>
            <a:endParaRPr lang="zh-TW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214554"/>
            <a:ext cx="2789925" cy="131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4000504"/>
            <a:ext cx="3693296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Code Blocks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lnSpcReduction="10000"/>
          </a:bodyPr>
          <a:lstStyle/>
          <a:p>
            <a:r>
              <a:rPr lang="en-US" altLang="zh-TW" dirty="0" smtClean="0"/>
              <a:t>C++ distinguishes code blocks by {} only, does not care about indentation.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Python distinguish code blocks by indentation only, no {} is needed.</a:t>
            </a:r>
          </a:p>
          <a:p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7</a:t>
            </a:fld>
            <a:endParaRPr lang="zh-TW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571744"/>
            <a:ext cx="3439808" cy="2681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214686"/>
            <a:ext cx="328612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橢圓 6"/>
          <p:cNvSpPr/>
          <p:nvPr/>
        </p:nvSpPr>
        <p:spPr>
          <a:xfrm>
            <a:off x="3786182" y="3214686"/>
            <a:ext cx="285752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橢圓 7"/>
          <p:cNvSpPr/>
          <p:nvPr/>
        </p:nvSpPr>
        <p:spPr>
          <a:xfrm>
            <a:off x="1428728" y="3929066"/>
            <a:ext cx="285752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橢圓 8"/>
          <p:cNvSpPr/>
          <p:nvPr/>
        </p:nvSpPr>
        <p:spPr>
          <a:xfrm>
            <a:off x="2357422" y="4214818"/>
            <a:ext cx="285752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橢圓 9"/>
          <p:cNvSpPr/>
          <p:nvPr/>
        </p:nvSpPr>
        <p:spPr>
          <a:xfrm>
            <a:off x="1428728" y="5000636"/>
            <a:ext cx="285752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橢圓 10"/>
          <p:cNvSpPr/>
          <p:nvPr/>
        </p:nvSpPr>
        <p:spPr>
          <a:xfrm>
            <a:off x="5286380" y="3571876"/>
            <a:ext cx="428628" cy="7143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Higher-Order Function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In Python, a function can be an input argument of another function.</a:t>
            </a:r>
          </a:p>
          <a:p>
            <a:r>
              <a:rPr lang="en-US" altLang="zh-TW" dirty="0" smtClean="0"/>
              <a:t>In C++, this should be done by reference.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8</a:t>
            </a:fld>
            <a:endParaRPr lang="zh-TW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214686"/>
            <a:ext cx="5013897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Module Import Scope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799"/>
          </a:xfrm>
        </p:spPr>
        <p:txBody>
          <a:bodyPr>
            <a:normAutofit fontScale="77500" lnSpcReduction="20000"/>
          </a:bodyPr>
          <a:lstStyle/>
          <a:p>
            <a:r>
              <a:rPr lang="en-US" altLang="zh-TW" sz="2000" dirty="0" smtClean="0"/>
              <a:t>&gt;&gt;&gt; import random</a:t>
            </a:r>
          </a:p>
          <a:p>
            <a:r>
              <a:rPr lang="en-US" altLang="zh-TW" sz="2000" dirty="0" smtClean="0"/>
              <a:t>&gt;&gt;&gt; </a:t>
            </a:r>
            <a:r>
              <a:rPr lang="en-US" altLang="zh-TW" sz="2000" dirty="0" err="1" smtClean="0"/>
              <a:t>random.random</a:t>
            </a:r>
            <a:r>
              <a:rPr lang="en-US" altLang="zh-TW" sz="2000" dirty="0" smtClean="0"/>
              <a:t>()</a:t>
            </a:r>
          </a:p>
          <a:p>
            <a:pPr lvl="1"/>
            <a:r>
              <a:rPr lang="en-US" altLang="zh-TW" sz="2000" dirty="0" smtClean="0"/>
              <a:t>0.9609252011074219</a:t>
            </a:r>
          </a:p>
          <a:p>
            <a:r>
              <a:rPr lang="en-US" altLang="zh-TW" sz="2000" dirty="0" smtClean="0"/>
              <a:t>&gt;&gt;&gt; </a:t>
            </a:r>
            <a:r>
              <a:rPr lang="en-US" altLang="zh-TW" sz="2000" dirty="0" err="1" smtClean="0"/>
              <a:t>random.randint</a:t>
            </a:r>
            <a:r>
              <a:rPr lang="en-US" altLang="zh-TW" sz="2000" dirty="0" smtClean="0"/>
              <a:t>(1,10)</a:t>
            </a:r>
          </a:p>
          <a:p>
            <a:pPr lvl="1"/>
            <a:r>
              <a:rPr lang="en-US" altLang="zh-TW" sz="2000" dirty="0" smtClean="0"/>
              <a:t>4</a:t>
            </a:r>
          </a:p>
          <a:p>
            <a:r>
              <a:rPr lang="en-US" altLang="zh-TW" sz="2000" dirty="0" smtClean="0"/>
              <a:t>&gt;&gt;&gt; dir()</a:t>
            </a:r>
          </a:p>
          <a:p>
            <a:pPr lvl="1"/>
            <a:r>
              <a:rPr lang="en-US" altLang="zh-TW" sz="2000" dirty="0" smtClean="0"/>
              <a:t>['__</a:t>
            </a:r>
            <a:r>
              <a:rPr lang="en-US" altLang="zh-TW" sz="2000" dirty="0" err="1" smtClean="0"/>
              <a:t>builtins</a:t>
            </a:r>
            <a:r>
              <a:rPr lang="en-US" altLang="zh-TW" sz="2000" dirty="0" smtClean="0"/>
              <a:t>__', '__doc__', '__name__', '__package__', 'random']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BDB8-621E-4A0E-8B13-E4A23163F566}" type="slidenum">
              <a:rPr lang="zh-TW" altLang="en-US" smtClean="0"/>
              <a:pPr/>
              <a:t>9</a:t>
            </a:fld>
            <a:endParaRPr lang="zh-TW" altLang="en-US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428596" y="3643314"/>
            <a:ext cx="8229600" cy="2857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zh-TW" sz="1600" dirty="0" smtClean="0"/>
              <a:t>&gt;&gt;&gt; from random import *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zh-TW" sz="1600" dirty="0" smtClean="0"/>
              <a:t>&gt;&gt;&gt; random()</a:t>
            </a:r>
          </a:p>
          <a:p>
            <a:pPr marL="800100" lvl="1" indent="-342900">
              <a:spcBef>
                <a:spcPct val="20000"/>
              </a:spcBef>
            </a:pPr>
            <a:r>
              <a:rPr lang="en-US" altLang="zh-TW" sz="1600" dirty="0" smtClean="0"/>
              <a:t>-     0.5035802953796077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zh-TW" sz="1600" dirty="0" smtClean="0"/>
              <a:t>&gt;&gt;&gt; </a:t>
            </a:r>
            <a:r>
              <a:rPr lang="en-US" altLang="zh-TW" sz="1600" dirty="0" err="1" smtClean="0"/>
              <a:t>randint</a:t>
            </a:r>
            <a:r>
              <a:rPr lang="en-US" altLang="zh-TW" sz="1600" dirty="0" smtClean="0"/>
              <a:t>(1,10)</a:t>
            </a:r>
          </a:p>
          <a:p>
            <a:pPr marL="800100" lvl="1" indent="-342900">
              <a:spcBef>
                <a:spcPct val="20000"/>
              </a:spcBef>
            </a:pPr>
            <a:r>
              <a:rPr lang="en-US" altLang="zh-TW" sz="1600" dirty="0" smtClean="0"/>
              <a:t>-     9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zh-TW" sz="1600" dirty="0" smtClean="0"/>
              <a:t>&gt;&gt;&gt; dir()</a:t>
            </a:r>
          </a:p>
          <a:p>
            <a:pPr marL="800100" lvl="1" indent="-342900">
              <a:spcBef>
                <a:spcPct val="20000"/>
              </a:spcBef>
            </a:pPr>
            <a:r>
              <a:rPr lang="en-US" altLang="zh-TW" sz="1600" dirty="0" smtClean="0"/>
              <a:t>-     ['Random', '</a:t>
            </a:r>
            <a:r>
              <a:rPr lang="en-US" altLang="zh-TW" sz="1600" dirty="0" err="1" smtClean="0"/>
              <a:t>SystemRandom</a:t>
            </a:r>
            <a:r>
              <a:rPr lang="en-US" altLang="zh-TW" sz="1600" dirty="0" smtClean="0"/>
              <a:t>', '</a:t>
            </a:r>
            <a:r>
              <a:rPr lang="en-US" altLang="zh-TW" sz="1600" dirty="0" err="1" smtClean="0"/>
              <a:t>WichmannHill</a:t>
            </a:r>
            <a:r>
              <a:rPr lang="en-US" altLang="zh-TW" sz="1600" dirty="0" smtClean="0"/>
              <a:t>', '__</a:t>
            </a:r>
            <a:r>
              <a:rPr lang="en-US" altLang="zh-TW" sz="1600" dirty="0" err="1" smtClean="0"/>
              <a:t>builtins</a:t>
            </a:r>
            <a:r>
              <a:rPr lang="en-US" altLang="zh-TW" sz="1600" dirty="0" smtClean="0"/>
              <a:t>__', '__doc__', '__name__', '__package__', '</a:t>
            </a:r>
            <a:r>
              <a:rPr lang="en-US" altLang="zh-TW" sz="1600" dirty="0" err="1" smtClean="0"/>
              <a:t>betavariate</a:t>
            </a:r>
            <a:r>
              <a:rPr lang="en-US" altLang="zh-TW" sz="1600" dirty="0" smtClean="0"/>
              <a:t>', 'choice', '</a:t>
            </a:r>
            <a:r>
              <a:rPr lang="en-US" altLang="zh-TW" sz="1600" dirty="0" err="1" smtClean="0"/>
              <a:t>expovariate</a:t>
            </a:r>
            <a:r>
              <a:rPr lang="en-US" altLang="zh-TW" sz="1600" dirty="0" smtClean="0"/>
              <a:t>', '</a:t>
            </a:r>
            <a:r>
              <a:rPr lang="en-US" altLang="zh-TW" sz="1600" dirty="0" err="1" smtClean="0"/>
              <a:t>gammavariate</a:t>
            </a:r>
            <a:r>
              <a:rPr lang="en-US" altLang="zh-TW" sz="1600" dirty="0" smtClean="0"/>
              <a:t>', 'gauss', '</a:t>
            </a:r>
            <a:r>
              <a:rPr lang="en-US" altLang="zh-TW" sz="1600" dirty="0" err="1" smtClean="0"/>
              <a:t>getrandbits</a:t>
            </a:r>
            <a:r>
              <a:rPr lang="en-US" altLang="zh-TW" sz="1600" dirty="0" smtClean="0"/>
              <a:t>', '</a:t>
            </a:r>
            <a:r>
              <a:rPr lang="en-US" altLang="zh-TW" sz="1600" dirty="0" err="1" smtClean="0"/>
              <a:t>getstate</a:t>
            </a:r>
            <a:r>
              <a:rPr lang="en-US" altLang="zh-TW" sz="1600" dirty="0" smtClean="0"/>
              <a:t>', '</a:t>
            </a:r>
            <a:r>
              <a:rPr lang="en-US" altLang="zh-TW" sz="1600" dirty="0" err="1" smtClean="0"/>
              <a:t>jumpahead</a:t>
            </a:r>
            <a:r>
              <a:rPr lang="en-US" altLang="zh-TW" sz="1600" dirty="0" smtClean="0"/>
              <a:t>', '</a:t>
            </a:r>
            <a:r>
              <a:rPr lang="en-US" altLang="zh-TW" sz="1600" dirty="0" err="1" smtClean="0"/>
              <a:t>lognormvariate</a:t>
            </a:r>
            <a:r>
              <a:rPr lang="en-US" altLang="zh-TW" sz="1600" dirty="0" smtClean="0"/>
              <a:t>', '</a:t>
            </a:r>
            <a:r>
              <a:rPr lang="en-US" altLang="zh-TW" sz="1600" dirty="0" err="1" smtClean="0"/>
              <a:t>normalvariate</a:t>
            </a:r>
            <a:r>
              <a:rPr lang="en-US" altLang="zh-TW" sz="1600" dirty="0" smtClean="0"/>
              <a:t>', '</a:t>
            </a:r>
            <a:r>
              <a:rPr lang="en-US" altLang="zh-TW" sz="1600" dirty="0" err="1" smtClean="0"/>
              <a:t>paretovariate</a:t>
            </a:r>
            <a:r>
              <a:rPr lang="en-US" altLang="zh-TW" sz="1600" dirty="0" smtClean="0"/>
              <a:t>', '</a:t>
            </a:r>
            <a:r>
              <a:rPr lang="en-US" altLang="zh-TW" sz="1600" dirty="0" err="1" smtClean="0"/>
              <a:t>randint</a:t>
            </a:r>
            <a:r>
              <a:rPr lang="en-US" altLang="zh-TW" sz="1600" dirty="0" smtClean="0"/>
              <a:t>', 'random', '</a:t>
            </a:r>
            <a:r>
              <a:rPr lang="en-US" altLang="zh-TW" sz="1600" dirty="0" err="1" smtClean="0"/>
              <a:t>randrange</a:t>
            </a:r>
            <a:r>
              <a:rPr lang="en-US" altLang="zh-TW" sz="1600" dirty="0" smtClean="0"/>
              <a:t>', 'sample', 'seed', '</a:t>
            </a:r>
            <a:r>
              <a:rPr lang="en-US" altLang="zh-TW" sz="1600" dirty="0" err="1" smtClean="0"/>
              <a:t>setstate</a:t>
            </a:r>
            <a:r>
              <a:rPr lang="en-US" altLang="zh-TW" sz="1600" dirty="0" smtClean="0"/>
              <a:t>', 'shuffle', 'triangular', 'uniform', '</a:t>
            </a:r>
            <a:r>
              <a:rPr lang="en-US" altLang="zh-TW" sz="1600" dirty="0" err="1" smtClean="0"/>
              <a:t>vonmisesvariate</a:t>
            </a:r>
            <a:r>
              <a:rPr lang="en-US" altLang="zh-TW" sz="1600" dirty="0" smtClean="0"/>
              <a:t>', '</a:t>
            </a:r>
            <a:r>
              <a:rPr lang="en-US" altLang="zh-TW" sz="1600" dirty="0" err="1" smtClean="0"/>
              <a:t>weibullvariate</a:t>
            </a:r>
            <a:r>
              <a:rPr lang="en-US" altLang="zh-TW" sz="1600" dirty="0" smtClean="0"/>
              <a:t>']</a:t>
            </a:r>
            <a:endParaRPr kumimoji="0" lang="zh-TW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857752" y="2071678"/>
            <a:ext cx="364333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i="1" dirty="0" smtClean="0"/>
              <a:t>Import a module, remain the methods and variables in it.</a:t>
            </a:r>
            <a:endParaRPr lang="zh-TW" altLang="en-US" i="1" dirty="0"/>
          </a:p>
        </p:txBody>
      </p:sp>
      <p:sp>
        <p:nvSpPr>
          <p:cNvPr id="7" name="文字方塊 6"/>
          <p:cNvSpPr txBox="1"/>
          <p:nvPr/>
        </p:nvSpPr>
        <p:spPr>
          <a:xfrm>
            <a:off x="4572000" y="4143380"/>
            <a:ext cx="414340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i="1" dirty="0" smtClean="0"/>
              <a:t>Import all methods and variables of a module, copy them into the current object.</a:t>
            </a:r>
            <a:endParaRPr lang="zh-TW" altLang="en-US" i="1" dirty="0"/>
          </a:p>
        </p:txBody>
      </p:sp>
      <p:cxnSp>
        <p:nvCxnSpPr>
          <p:cNvPr id="9" name="直線接點 8"/>
          <p:cNvCxnSpPr/>
          <p:nvPr/>
        </p:nvCxnSpPr>
        <p:spPr>
          <a:xfrm>
            <a:off x="357158" y="3571876"/>
            <a:ext cx="8429684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753</Words>
  <Application>Microsoft Office PowerPoint</Application>
  <PresentationFormat>如螢幕大小 (4:3)</PresentationFormat>
  <Paragraphs>181</Paragraphs>
  <Slides>16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16</vt:i4>
      </vt:variant>
    </vt:vector>
  </HeadingPairs>
  <TitlesOfParts>
    <vt:vector size="17" baseType="lpstr">
      <vt:lpstr>Office 佈景主題</vt:lpstr>
      <vt:lpstr>Comparison between  C++ &amp; Python</vt:lpstr>
      <vt:lpstr>Object</vt:lpstr>
      <vt:lpstr>Data type</vt:lpstr>
      <vt:lpstr>Dynamic Typing</vt:lpstr>
      <vt:lpstr>Dynamic Typing</vt:lpstr>
      <vt:lpstr>Dynamic Typing</vt:lpstr>
      <vt:lpstr>Code Blocks</vt:lpstr>
      <vt:lpstr>Higher-Order Function</vt:lpstr>
      <vt:lpstr>Module Import Scope</vt:lpstr>
      <vt:lpstr>Variable Assignment</vt:lpstr>
      <vt:lpstr>Python Decorator</vt:lpstr>
      <vt:lpstr>Python Decorator – Example 1</vt:lpstr>
      <vt:lpstr>Python Decorator – Example 2</vt:lpstr>
      <vt:lpstr>Python Decorator – Example 3</vt:lpstr>
      <vt:lpstr>List Comprehension</vt:lpstr>
      <vt:lpstr>Syntax Comparison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TCD</dc:creator>
  <cp:lastModifiedBy>Mailbox</cp:lastModifiedBy>
  <cp:revision>46</cp:revision>
  <cp:lastPrinted>2015-07-20T08:27:43Z</cp:lastPrinted>
  <dcterms:created xsi:type="dcterms:W3CDTF">2015-07-19T23:24:28Z</dcterms:created>
  <dcterms:modified xsi:type="dcterms:W3CDTF">2015-07-20T08:28:27Z</dcterms:modified>
</cp:coreProperties>
</file>