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95"/>
  </p:notesMasterIdLst>
  <p:handoutMasterIdLst>
    <p:handoutMasterId r:id="rId96"/>
  </p:handoutMasterIdLst>
  <p:sldIdLst>
    <p:sldId id="256" r:id="rId2"/>
    <p:sldId id="33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335" r:id="rId15"/>
    <p:sldId id="320" r:id="rId16"/>
    <p:sldId id="321" r:id="rId17"/>
    <p:sldId id="268" r:id="rId18"/>
    <p:sldId id="269" r:id="rId19"/>
    <p:sldId id="270" r:id="rId20"/>
    <p:sldId id="336" r:id="rId21"/>
    <p:sldId id="271" r:id="rId22"/>
    <p:sldId id="272" r:id="rId23"/>
    <p:sldId id="273" r:id="rId24"/>
    <p:sldId id="274" r:id="rId25"/>
    <p:sldId id="275" r:id="rId26"/>
    <p:sldId id="276" r:id="rId27"/>
    <p:sldId id="337" r:id="rId28"/>
    <p:sldId id="277" r:id="rId29"/>
    <p:sldId id="334" r:id="rId30"/>
    <p:sldId id="278" r:id="rId31"/>
    <p:sldId id="338" r:id="rId32"/>
    <p:sldId id="279" r:id="rId33"/>
    <p:sldId id="280" r:id="rId34"/>
    <p:sldId id="339" r:id="rId35"/>
    <p:sldId id="281" r:id="rId36"/>
    <p:sldId id="282" r:id="rId37"/>
    <p:sldId id="283" r:id="rId38"/>
    <p:sldId id="284" r:id="rId39"/>
    <p:sldId id="285" r:id="rId40"/>
    <p:sldId id="286" r:id="rId41"/>
    <p:sldId id="314" r:id="rId42"/>
    <p:sldId id="289" r:id="rId43"/>
    <p:sldId id="290" r:id="rId44"/>
    <p:sldId id="291" r:id="rId45"/>
    <p:sldId id="292" r:id="rId46"/>
    <p:sldId id="294" r:id="rId47"/>
    <p:sldId id="300" r:id="rId48"/>
    <p:sldId id="295" r:id="rId49"/>
    <p:sldId id="296" r:id="rId50"/>
    <p:sldId id="297" r:id="rId51"/>
    <p:sldId id="298" r:id="rId52"/>
    <p:sldId id="299" r:id="rId53"/>
    <p:sldId id="340" r:id="rId54"/>
    <p:sldId id="304" r:id="rId55"/>
    <p:sldId id="307" r:id="rId56"/>
    <p:sldId id="308" r:id="rId57"/>
    <p:sldId id="305" r:id="rId58"/>
    <p:sldId id="301" r:id="rId59"/>
    <p:sldId id="302" r:id="rId60"/>
    <p:sldId id="303" r:id="rId61"/>
    <p:sldId id="306" r:id="rId62"/>
    <p:sldId id="309" r:id="rId63"/>
    <p:sldId id="310" r:id="rId64"/>
    <p:sldId id="312" r:id="rId65"/>
    <p:sldId id="311" r:id="rId66"/>
    <p:sldId id="341" r:id="rId67"/>
    <p:sldId id="315" r:id="rId68"/>
    <p:sldId id="313" r:id="rId69"/>
    <p:sldId id="346" r:id="rId70"/>
    <p:sldId id="347" r:id="rId71"/>
    <p:sldId id="342" r:id="rId72"/>
    <p:sldId id="318" r:id="rId73"/>
    <p:sldId id="287" r:id="rId74"/>
    <p:sldId id="316" r:id="rId75"/>
    <p:sldId id="317" r:id="rId76"/>
    <p:sldId id="324" r:id="rId77"/>
    <p:sldId id="348" r:id="rId78"/>
    <p:sldId id="349" r:id="rId79"/>
    <p:sldId id="343" r:id="rId80"/>
    <p:sldId id="288" r:id="rId81"/>
    <p:sldId id="319" r:id="rId82"/>
    <p:sldId id="322" r:id="rId83"/>
    <p:sldId id="325" r:id="rId84"/>
    <p:sldId id="344" r:id="rId85"/>
    <p:sldId id="323" r:id="rId86"/>
    <p:sldId id="326" r:id="rId87"/>
    <p:sldId id="327" r:id="rId88"/>
    <p:sldId id="328" r:id="rId89"/>
    <p:sldId id="345" r:id="rId90"/>
    <p:sldId id="329" r:id="rId91"/>
    <p:sldId id="330" r:id="rId92"/>
    <p:sldId id="331" r:id="rId93"/>
    <p:sldId id="332" r:id="rId94"/>
  </p:sldIdLst>
  <p:sldSz cx="9144000" cy="6858000" type="screen4x3"/>
  <p:notesSz cx="6797675" cy="98742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01" y="-7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5854F-3D83-4AB5-874B-1C3F4ECB579B}" type="datetimeFigureOut">
              <a:rPr lang="zh-TW" altLang="en-US" smtClean="0"/>
              <a:t>2015/7/20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A14FF-ED2A-4E2F-A1E6-2D5D208A124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6337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FBDFA-8D4C-43B9-ACE4-CCA9166C5384}" type="datetimeFigureOut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701F5-E8E1-45C5-9DBF-385F425F051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7940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76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77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80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82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zh-TW" altLang="en-US" b="0" i="0" u="none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85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92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Operator intercept p.465,</a:t>
            </a:r>
            <a:r>
              <a:rPr lang="en-US" altLang="zh-TW" baseline="0" dirty="0" smtClean="0"/>
              <a:t> operator overloading</a:t>
            </a:r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701F5-E8E1-45C5-9DBF-385F425F0511}" type="slidenum">
              <a:rPr lang="zh-TW" altLang="en-US" smtClean="0"/>
              <a:pPr/>
              <a:t>93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71CE3-3964-40AB-9A6C-CDB2EC3986BB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CA9F7-F9B7-4B4D-BBA7-C2E56E933025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4675D2-D7C4-4D26-92F8-ABA88808CCA4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C3BD23-B168-4ED7-97BF-2551FB028192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3F05B-C7E3-4DF0-AEE3-7A30A6443741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CD251-741A-493A-8714-84D39D8F2A0F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B4C37-E5DC-4B3C-8726-31C266700D01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54A51-8F00-4DDA-8BAE-E72B4A387702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4F30B-DBBF-4142-A857-C7A77F192471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E87323-3B74-4CCC-BFDD-26DDEDFBD62F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A6A666A-F451-48E5-A54D-D8CA9FD87910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6CE40E4-5C19-4102-8E09-CD8DE2E1E2AD}" type="datetime1">
              <a:rPr lang="zh-TW" altLang="en-US" smtClean="0"/>
              <a:pPr/>
              <a:t>2015/7/20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567678D-9E7A-4A44-B627-C8ECBEE4CE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2/py-modindex.html" TargetMode="External"/><Relationship Id="rId2" Type="http://schemas.openxmlformats.org/officeDocument/2006/relationships/hyperlink" Target="https://docs.python.org/2/library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4500" dirty="0" smtClean="0"/>
              <a:t>Python Basics</a:t>
            </a:r>
            <a:endParaRPr lang="zh-TW" altLang="en-US" sz="45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3000" dirty="0" smtClean="0"/>
              <a:t>Hello Spam!</a:t>
            </a:r>
            <a:endParaRPr lang="zh-TW" altLang="en-US" sz="3000" dirty="0"/>
          </a:p>
        </p:txBody>
      </p:sp>
      <p:sp>
        <p:nvSpPr>
          <p:cNvPr id="4" name="文字方塊 3"/>
          <p:cNvSpPr txBox="1"/>
          <p:nvPr/>
        </p:nvSpPr>
        <p:spPr>
          <a:xfrm>
            <a:off x="7358082" y="5929330"/>
            <a:ext cx="19798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500" dirty="0" err="1" smtClean="0"/>
              <a:t>Jui</a:t>
            </a:r>
            <a:r>
              <a:rPr lang="en-US" altLang="zh-TW" sz="2500" dirty="0" smtClean="0"/>
              <a:t> </a:t>
            </a:r>
            <a:r>
              <a:rPr lang="en-US" altLang="zh-TW" sz="2500" dirty="0" err="1" smtClean="0"/>
              <a:t>Pann</a:t>
            </a:r>
            <a:endParaRPr lang="zh-TW" altLang="en-US" sz="2500" dirty="0"/>
          </a:p>
        </p:txBody>
      </p:sp>
      <p:pic>
        <p:nvPicPr>
          <p:cNvPr id="102402" name="Picture 2" descr="https://encrypted-tbn1.gstatic.com/images?q=tbn:ANd9GcTQvpPwUOo0IbZXdAYCD1NzMxrX_8iySB1bA0GZt30dEm0f-W6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92867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Delete lines to the tail: </a:t>
            </a:r>
            <a:r>
              <a:rPr lang="en-US" altLang="zh-TW" dirty="0" err="1" smtClean="0"/>
              <a:t>dG</a:t>
            </a:r>
            <a:endParaRPr lang="en-US" altLang="zh-TW" dirty="0" smtClean="0"/>
          </a:p>
          <a:p>
            <a:r>
              <a:rPr lang="en-US" altLang="zh-TW" dirty="0" smtClean="0"/>
              <a:t>Delete lines to the head: </a:t>
            </a:r>
            <a:r>
              <a:rPr lang="en-US" altLang="zh-TW" dirty="0" err="1" smtClean="0"/>
              <a:t>dgg</a:t>
            </a:r>
            <a:endParaRPr lang="en-US" altLang="zh-TW" dirty="0" smtClean="0"/>
          </a:p>
          <a:p>
            <a:r>
              <a:rPr lang="en-US" altLang="zh-TW" dirty="0" smtClean="0"/>
              <a:t>Delete letters to the head of line: d0</a:t>
            </a:r>
          </a:p>
          <a:p>
            <a:r>
              <a:rPr lang="en-US" altLang="zh-TW" dirty="0" smtClean="0"/>
              <a:t>Delete letters to the tail of line: d$</a:t>
            </a:r>
          </a:p>
          <a:p>
            <a:r>
              <a:rPr lang="en-US" altLang="zh-TW" dirty="0" smtClean="0"/>
              <a:t>Copy the line: </a:t>
            </a:r>
            <a:r>
              <a:rPr lang="en-US" altLang="zh-TW" dirty="0" err="1" smtClean="0"/>
              <a:t>yy</a:t>
            </a:r>
            <a:endParaRPr lang="en-US" altLang="zh-TW" dirty="0" smtClean="0"/>
          </a:p>
          <a:p>
            <a:r>
              <a:rPr lang="en-US" altLang="zh-TW" dirty="0" smtClean="0"/>
              <a:t>Copy n lines: </a:t>
            </a:r>
            <a:r>
              <a:rPr lang="en-US" altLang="zh-TW" dirty="0" err="1" smtClean="0"/>
              <a:t>nyy</a:t>
            </a:r>
            <a:endParaRPr lang="en-US" altLang="zh-TW" dirty="0" smtClean="0"/>
          </a:p>
          <a:p>
            <a:r>
              <a:rPr lang="en-US" altLang="zh-TW" dirty="0" smtClean="0"/>
              <a:t>Copy lines to the tail: </a:t>
            </a:r>
            <a:r>
              <a:rPr lang="en-US" altLang="zh-TW" dirty="0" err="1" smtClean="0"/>
              <a:t>yG</a:t>
            </a:r>
            <a:endParaRPr lang="en-US" altLang="zh-TW" dirty="0" smtClean="0"/>
          </a:p>
          <a:p>
            <a:r>
              <a:rPr lang="en-US" altLang="zh-TW" dirty="0" smtClean="0"/>
              <a:t>Copy lines to the head: </a:t>
            </a:r>
            <a:r>
              <a:rPr lang="en-US" altLang="zh-TW" dirty="0" err="1" smtClean="0"/>
              <a:t>ygg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Copy letters to the head of line: y0</a:t>
            </a:r>
          </a:p>
          <a:p>
            <a:r>
              <a:rPr lang="en-US" altLang="zh-TW" dirty="0" smtClean="0"/>
              <a:t>Copy letters to the tail of line: y$</a:t>
            </a:r>
          </a:p>
          <a:p>
            <a:r>
              <a:rPr lang="en-US" altLang="zh-TW" dirty="0" smtClean="0"/>
              <a:t>Paste on the next/last line: p/P</a:t>
            </a:r>
          </a:p>
          <a:p>
            <a:r>
              <a:rPr lang="en-US" altLang="zh-TW" dirty="0" smtClean="0"/>
              <a:t>Merge two lines: J</a:t>
            </a:r>
          </a:p>
          <a:p>
            <a:r>
              <a:rPr lang="en-US" altLang="zh-TW" dirty="0" smtClean="0"/>
              <a:t>Undo: u</a:t>
            </a:r>
          </a:p>
          <a:p>
            <a:r>
              <a:rPr lang="en-US" altLang="zh-TW" dirty="0" smtClean="0"/>
              <a:t>Redo: [ctrl]+r</a:t>
            </a:r>
          </a:p>
          <a:p>
            <a:r>
              <a:rPr lang="en-US" altLang="zh-TW" dirty="0" smtClean="0"/>
              <a:t>Repeat the last action: 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i</a:t>
            </a:r>
            <a:r>
              <a:rPr lang="en-US" altLang="zh-TW" dirty="0" smtClean="0"/>
              <a:t>: enter INSERT mode at the cursor position</a:t>
            </a:r>
          </a:p>
          <a:p>
            <a:r>
              <a:rPr lang="en-US" altLang="zh-TW" dirty="0" smtClean="0"/>
              <a:t>a: enter INSERT mode at the next position of the cursor</a:t>
            </a:r>
          </a:p>
          <a:p>
            <a:r>
              <a:rPr lang="en-US" altLang="zh-TW" dirty="0" smtClean="0"/>
              <a:t>o: enter INSERT mode at the next newline of cursor position</a:t>
            </a:r>
          </a:p>
          <a:p>
            <a:r>
              <a:rPr lang="en-US" altLang="zh-TW" dirty="0" smtClean="0"/>
              <a:t>O: enter INSERT mode at the last newline of cursor position</a:t>
            </a:r>
          </a:p>
          <a:p>
            <a:r>
              <a:rPr lang="en-US" altLang="zh-TW" dirty="0" smtClean="0"/>
              <a:t>Esc: enter VIEW mode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:w		write the file</a:t>
            </a:r>
          </a:p>
          <a:p>
            <a:r>
              <a:rPr lang="en-US" altLang="zh-TW" dirty="0" smtClean="0"/>
              <a:t>:q		simply quit vim</a:t>
            </a:r>
          </a:p>
          <a:p>
            <a:r>
              <a:rPr lang="en-US" altLang="zh-TW" dirty="0" smtClean="0"/>
              <a:t>:q!		quit vim without saving</a:t>
            </a:r>
          </a:p>
          <a:p>
            <a:r>
              <a:rPr lang="en-US" altLang="zh-TW" dirty="0" smtClean="0"/>
              <a:t>:</a:t>
            </a:r>
            <a:r>
              <a:rPr lang="en-US" altLang="zh-TW" dirty="0" err="1" smtClean="0"/>
              <a:t>wq</a:t>
            </a:r>
            <a:r>
              <a:rPr lang="en-US" altLang="zh-TW" dirty="0" smtClean="0"/>
              <a:t>	save and quit vim</a:t>
            </a:r>
          </a:p>
          <a:p>
            <a:r>
              <a:rPr lang="en-US" altLang="zh-TW" dirty="0" smtClean="0"/>
              <a:t>:n1,n2s/word1/word2/g</a:t>
            </a:r>
          </a:p>
          <a:p>
            <a:pPr lvl="1"/>
            <a:r>
              <a:rPr lang="en-US" altLang="zh-TW" dirty="0" smtClean="0"/>
              <a:t>Replace word1 with word2 from line n1 to line n2</a:t>
            </a:r>
          </a:p>
          <a:p>
            <a:r>
              <a:rPr lang="en-US" altLang="zh-TW" dirty="0" smtClean="0"/>
              <a:t>:1,$s/word1/word2/g</a:t>
            </a:r>
          </a:p>
          <a:p>
            <a:pPr lvl="1"/>
            <a:r>
              <a:rPr lang="en-US" altLang="zh-TW" dirty="0" smtClean="0"/>
              <a:t>Replace word1 with word2 from head to tail of file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Proposed by Guido van </a:t>
            </a:r>
            <a:r>
              <a:rPr lang="en-US" altLang="zh-TW" dirty="0" err="1" smtClean="0"/>
              <a:t>Rossum</a:t>
            </a:r>
            <a:r>
              <a:rPr lang="en-US" altLang="zh-TW" dirty="0" smtClean="0"/>
              <a:t> at 1989.</a:t>
            </a:r>
          </a:p>
          <a:p>
            <a:r>
              <a:rPr lang="en-US" altLang="zh-TW" dirty="0" smtClean="0"/>
              <a:t>Python originally means: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1026" name="Picture 2" descr="http://i.telegraph.co.uk/multimedia/archive/02444/python_244455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83184"/>
            <a:ext cx="5905500" cy="3686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Philosophy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Beautiful is better than ugly.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Explicit is better than implicit.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Simple is better than complex.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Complex is better than complicated.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Readability counts!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Why Python?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872442" cy="4572000"/>
          </a:xfrm>
        </p:spPr>
        <p:txBody>
          <a:bodyPr>
            <a:normAutofit/>
          </a:bodyPr>
          <a:lstStyle/>
          <a:p>
            <a:r>
              <a:rPr lang="en-US" altLang="zh-TW" sz="2600" dirty="0" smtClean="0">
                <a:ea typeface="新細明體" charset="-120"/>
              </a:rPr>
              <a:t>Not hard to read, write and maintain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No compiling or linking: short development cycle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No type declarations: simpler, shorter, flexible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Automatic memory management: 3R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OOP: code structuring and reusability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Interactive shell interface: in-time execution results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Classes, modules: programming-in-the-large support</a:t>
            </a:r>
          </a:p>
          <a:p>
            <a:pPr lvl="0"/>
            <a:r>
              <a:rPr lang="en-US" altLang="zh-TW" sz="2600" dirty="0" smtClean="0">
                <a:ea typeface="新細明體" charset="-120"/>
              </a:rPr>
              <a:t>Famous: Google, YouTube, NASA, NSA, Pixar, etc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Hello Spam!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Enter Python Shell</a:t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Hello Spam!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476501"/>
            <a:ext cx="7234241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9" y="4357694"/>
            <a:ext cx="2442439" cy="40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.</a:t>
            </a:r>
            <a:r>
              <a:rPr lang="en-US" altLang="zh-TW" dirty="0" err="1" smtClean="0"/>
              <a:t>py</a:t>
            </a:r>
            <a:r>
              <a:rPr lang="en-US" altLang="zh-TW" dirty="0" smtClean="0"/>
              <a:t> script(file)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Create a .</a:t>
            </a:r>
            <a:r>
              <a:rPr lang="en-US" altLang="zh-TW" dirty="0" err="1" smtClean="0"/>
              <a:t>py</a:t>
            </a:r>
            <a:r>
              <a:rPr lang="en-US" altLang="zh-TW" dirty="0" smtClean="0"/>
              <a:t> file</a:t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Edit the file</a:t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Execute it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19</a:t>
            </a:fld>
            <a:endParaRPr lang="zh-TW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357430"/>
            <a:ext cx="3405226" cy="3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276" y="3357562"/>
            <a:ext cx="32766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7327" y="5672160"/>
            <a:ext cx="34004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Components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21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7172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Type: </a:t>
            </a:r>
            <a:r>
              <a:rPr lang="en-US" altLang="zh-TW" dirty="0" err="1" smtClean="0"/>
              <a:t>int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Values: -100, 0, 123, 1048576, etc.</a:t>
            </a:r>
          </a:p>
          <a:p>
            <a:r>
              <a:rPr lang="en-US" altLang="zh-TW" dirty="0" smtClean="0"/>
              <a:t>Operations: +, -, *, /, **(power), %(modulo)</a:t>
            </a:r>
          </a:p>
          <a:p>
            <a:r>
              <a:rPr lang="en-US" altLang="zh-TW" dirty="0" smtClean="0"/>
              <a:t>Operations on </a:t>
            </a:r>
            <a:r>
              <a:rPr lang="en-US" altLang="zh-TW" b="1" dirty="0" err="1" smtClean="0"/>
              <a:t>int</a:t>
            </a:r>
            <a:r>
              <a:rPr lang="en-US" altLang="zh-TW" dirty="0" smtClean="0"/>
              <a:t> values yield an </a:t>
            </a:r>
            <a:r>
              <a:rPr lang="en-US" altLang="zh-TW" b="1" dirty="0" err="1" smtClean="0"/>
              <a:t>int</a:t>
            </a:r>
            <a:endParaRPr lang="en-US" altLang="zh-TW" b="1" dirty="0" smtClean="0"/>
          </a:p>
          <a:p>
            <a:pPr lvl="1"/>
            <a:r>
              <a:rPr lang="en-US" altLang="zh-TW" dirty="0" smtClean="0"/>
              <a:t>1 / 2 = 0</a:t>
            </a:r>
          </a:p>
          <a:p>
            <a:pPr lvl="1"/>
            <a:r>
              <a:rPr lang="en-US" altLang="zh-TW" dirty="0" smtClean="0"/>
              <a:t>3 / 2 = 1</a:t>
            </a:r>
          </a:p>
          <a:p>
            <a:r>
              <a:rPr lang="en-US" altLang="zh-TW" dirty="0" smtClean="0"/>
              <a:t>To obtain 1.5 for 3 / 2 ?!</a:t>
            </a:r>
          </a:p>
          <a:p>
            <a:pPr lvl="1"/>
            <a:r>
              <a:rPr lang="en-US" altLang="zh-TW" dirty="0" smtClean="0"/>
              <a:t>float(3) / 2</a:t>
            </a:r>
          </a:p>
          <a:p>
            <a:pPr lvl="1"/>
            <a:r>
              <a:rPr lang="en-US" altLang="zh-TW" dirty="0" smtClean="0"/>
              <a:t>3.0 / 2</a:t>
            </a:r>
          </a:p>
          <a:p>
            <a:pPr lvl="1"/>
            <a:r>
              <a:rPr lang="en-US" altLang="zh-TW" dirty="0" smtClean="0"/>
              <a:t>3. / 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Type: float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Values: -10.23, 0.0, 123.456, etc.</a:t>
            </a:r>
          </a:p>
          <a:p>
            <a:r>
              <a:rPr lang="en-US" altLang="zh-TW" dirty="0" smtClean="0"/>
              <a:t>Operations: +, -, *, /, **, %</a:t>
            </a:r>
          </a:p>
          <a:p>
            <a:r>
              <a:rPr lang="en-US" altLang="zh-TW" dirty="0" smtClean="0"/>
              <a:t>Exponent notation:</a:t>
            </a:r>
          </a:p>
          <a:p>
            <a:pPr lvl="1"/>
            <a:r>
              <a:rPr lang="en-US" altLang="zh-TW" dirty="0" smtClean="0"/>
              <a:t>A day has 8.64e4 (86400) seconds</a:t>
            </a:r>
          </a:p>
          <a:p>
            <a:pPr lvl="1"/>
            <a:r>
              <a:rPr lang="en-US" altLang="zh-TW" dirty="0" smtClean="0"/>
              <a:t>Boltzmann constant: 1.38e-23  joule/K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Type: </a:t>
            </a:r>
            <a:r>
              <a:rPr lang="en-US" altLang="zh-TW" dirty="0" err="1" smtClean="0"/>
              <a:t>str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Values: sequence of characters</a:t>
            </a:r>
          </a:p>
          <a:p>
            <a:pPr lvl="1"/>
            <a:r>
              <a:rPr lang="en-US" altLang="zh-TW" dirty="0" smtClean="0"/>
              <a:t>‘Hello Spam!’</a:t>
            </a:r>
          </a:p>
          <a:p>
            <a:pPr lvl="1"/>
            <a:r>
              <a:rPr lang="en-US" altLang="zh-TW" dirty="0" smtClean="0"/>
              <a:t>‘a # b &amp; </a:t>
            </a:r>
            <a:r>
              <a:rPr lang="en-US" altLang="zh-TW" dirty="0" err="1" smtClean="0"/>
              <a:t>abc</a:t>
            </a:r>
            <a:r>
              <a:rPr lang="en-US" altLang="zh-TW" dirty="0" smtClean="0"/>
              <a:t> $ </a:t>
            </a:r>
            <a:r>
              <a:rPr lang="en-US" altLang="zh-TW" dirty="0" err="1" smtClean="0"/>
              <a:t>abcdefg</a:t>
            </a:r>
            <a:r>
              <a:rPr lang="en-US" altLang="zh-TW" dirty="0" smtClean="0"/>
              <a:t>’</a:t>
            </a:r>
          </a:p>
          <a:p>
            <a:r>
              <a:rPr lang="en-US" altLang="zh-TW" dirty="0" smtClean="0"/>
              <a:t>Operation: + for catenation</a:t>
            </a:r>
          </a:p>
          <a:p>
            <a:pPr lvl="1"/>
            <a:r>
              <a:rPr lang="en-US" altLang="zh-TW" dirty="0" smtClean="0"/>
              <a:t>‘He’ + ‘</a:t>
            </a:r>
            <a:r>
              <a:rPr lang="en-US" altLang="zh-TW" dirty="0" err="1" smtClean="0"/>
              <a:t>llo</a:t>
            </a:r>
            <a:r>
              <a:rPr lang="en-US" altLang="zh-TW" dirty="0" smtClean="0"/>
              <a:t>’ = ‘Hello’</a:t>
            </a:r>
          </a:p>
          <a:p>
            <a:pPr lvl="1"/>
            <a:r>
              <a:rPr lang="en-US" altLang="zh-TW" dirty="0" smtClean="0"/>
              <a:t>‘join’ + 4 + ‘free’ results in an error message</a:t>
            </a:r>
          </a:p>
          <a:p>
            <a:pPr lvl="1"/>
            <a:r>
              <a:rPr lang="en-US" altLang="zh-TW" dirty="0" smtClean="0"/>
              <a:t>‘join’ + ‘4’ + ‘free’ = ‘join4free’</a:t>
            </a:r>
          </a:p>
          <a:p>
            <a:r>
              <a:rPr lang="en-US" altLang="zh-TW" dirty="0" smtClean="0"/>
              <a:t>Operation: * for repeating</a:t>
            </a:r>
          </a:p>
          <a:p>
            <a:pPr lvl="1"/>
            <a:r>
              <a:rPr lang="en-US" altLang="zh-TW" dirty="0" smtClean="0"/>
              <a:t>‘TANET’ * 3 = ‘TANETTANETTANET’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Type: </a:t>
            </a:r>
            <a:r>
              <a:rPr lang="en-US" altLang="zh-TW" dirty="0" err="1" smtClean="0"/>
              <a:t>bool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Values: True, False</a:t>
            </a:r>
          </a:p>
          <a:p>
            <a:r>
              <a:rPr lang="en-US" altLang="zh-TW" dirty="0" smtClean="0"/>
              <a:t>Operations: and, or, not, ^ (</a:t>
            </a:r>
            <a:r>
              <a:rPr lang="en-US" altLang="zh-TW" dirty="0" err="1" smtClean="0"/>
              <a:t>xor</a:t>
            </a:r>
            <a:r>
              <a:rPr lang="en-US" altLang="zh-TW" dirty="0" smtClean="0"/>
              <a:t>; exclusive or)</a:t>
            </a:r>
          </a:p>
          <a:p>
            <a:r>
              <a:rPr lang="en-US" altLang="zh-TW" dirty="0" smtClean="0"/>
              <a:t>Often come from comparisons:</a:t>
            </a:r>
          </a:p>
          <a:p>
            <a:pPr lvl="1"/>
            <a:r>
              <a:rPr lang="en-US" altLang="zh-TW" dirty="0" smtClean="0"/>
              <a:t>Order comparison: &lt;, &lt;=, &gt;, &gt;=</a:t>
            </a:r>
          </a:p>
          <a:p>
            <a:pPr lvl="1"/>
            <a:r>
              <a:rPr lang="en-US" altLang="zh-TW" dirty="0" smtClean="0"/>
              <a:t>Equality: ==, !=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 Query and Conversion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type(2.5) </a:t>
            </a:r>
          </a:p>
          <a:p>
            <a:pPr lvl="1"/>
            <a:r>
              <a:rPr lang="en-US" altLang="zh-TW" dirty="0" smtClean="0"/>
              <a:t>&lt;type ‘float’&gt;</a:t>
            </a:r>
          </a:p>
          <a:p>
            <a:r>
              <a:rPr lang="en-US" altLang="zh-TW" dirty="0" smtClean="0"/>
              <a:t>&gt;&gt;&gt; type(True)</a:t>
            </a:r>
          </a:p>
          <a:p>
            <a:pPr lvl="1"/>
            <a:r>
              <a:rPr lang="en-US" altLang="zh-TW" dirty="0" smtClean="0"/>
              <a:t>&lt;type ‘</a:t>
            </a:r>
            <a:r>
              <a:rPr lang="en-US" altLang="zh-TW" dirty="0" err="1" smtClean="0"/>
              <a:t>bool</a:t>
            </a:r>
            <a:r>
              <a:rPr lang="en-US" altLang="zh-TW" dirty="0" smtClean="0"/>
              <a:t>’&gt;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(3.14)</a:t>
            </a:r>
          </a:p>
          <a:p>
            <a:pPr lvl="1"/>
            <a:r>
              <a:rPr lang="en-US" altLang="zh-TW" dirty="0" smtClean="0"/>
              <a:t>3</a:t>
            </a:r>
          </a:p>
          <a:p>
            <a:r>
              <a:rPr lang="en-US" altLang="zh-TW" dirty="0" smtClean="0"/>
              <a:t>&gt;&gt;&gt; float(2)</a:t>
            </a:r>
          </a:p>
          <a:p>
            <a:pPr lvl="1"/>
            <a:r>
              <a:rPr lang="en-US" altLang="zh-TW" dirty="0" smtClean="0"/>
              <a:t>2.0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Precedence of Operators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Exponentiation: **</a:t>
            </a:r>
          </a:p>
          <a:p>
            <a:r>
              <a:rPr lang="en-US" altLang="zh-TW" dirty="0" smtClean="0"/>
              <a:t>Unary operators: +, -</a:t>
            </a:r>
          </a:p>
          <a:p>
            <a:r>
              <a:rPr lang="en-US" altLang="zh-TW" dirty="0" smtClean="0"/>
              <a:t>Binary arithmetic: *, /, %</a:t>
            </a:r>
          </a:p>
          <a:p>
            <a:r>
              <a:rPr lang="en-US" altLang="zh-TW" dirty="0" smtClean="0"/>
              <a:t>Binary arithmetic: +, -</a:t>
            </a:r>
          </a:p>
          <a:p>
            <a:r>
              <a:rPr lang="en-US" altLang="zh-TW" dirty="0" smtClean="0"/>
              <a:t>Comparisons: &gt;, &gt;=, &lt;, &lt;=</a:t>
            </a:r>
          </a:p>
          <a:p>
            <a:r>
              <a:rPr lang="en-US" altLang="zh-TW" dirty="0" smtClean="0"/>
              <a:t>Equality: ==, !=</a:t>
            </a:r>
          </a:p>
          <a:p>
            <a:r>
              <a:rPr lang="en-US" altLang="zh-TW" dirty="0" smtClean="0"/>
              <a:t>Logical not</a:t>
            </a:r>
          </a:p>
          <a:p>
            <a:r>
              <a:rPr lang="en-US" altLang="zh-TW" dirty="0" smtClean="0"/>
              <a:t>Logical and</a:t>
            </a:r>
          </a:p>
          <a:p>
            <a:r>
              <a:rPr lang="en-US" altLang="zh-TW" dirty="0" smtClean="0"/>
              <a:t>Logical or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Enhanced &amp; Bitwise Operators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07444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Enhanced operators: +=, -=, *=, /=, %=, **=</a:t>
            </a:r>
          </a:p>
          <a:p>
            <a:pPr lvl="1"/>
            <a:r>
              <a:rPr lang="en-US" altLang="zh-TW" dirty="0" smtClean="0"/>
              <a:t>x += y means x = x + y</a:t>
            </a:r>
          </a:p>
          <a:p>
            <a:pPr lvl="1"/>
            <a:r>
              <a:rPr lang="en-US" altLang="zh-TW" dirty="0" smtClean="0"/>
              <a:t>x **= y means x = x ** y</a:t>
            </a:r>
          </a:p>
          <a:p>
            <a:pPr lvl="1"/>
            <a:r>
              <a:rPr lang="en-US" altLang="zh-TW" dirty="0" smtClean="0"/>
              <a:t>No x++ expression in Python!</a:t>
            </a:r>
          </a:p>
          <a:p>
            <a:r>
              <a:rPr lang="en-US" altLang="zh-TW" dirty="0" smtClean="0"/>
              <a:t>Bitwise operators: &amp;(and), |(or), ^(</a:t>
            </a:r>
            <a:r>
              <a:rPr lang="en-US" altLang="zh-TW" dirty="0" err="1" smtClean="0"/>
              <a:t>xor</a:t>
            </a:r>
            <a:r>
              <a:rPr lang="en-US" altLang="zh-TW" dirty="0" smtClean="0"/>
              <a:t>), ~(not), &lt;&lt;(left shift), &gt;&gt;(right shift)</a:t>
            </a:r>
          </a:p>
          <a:p>
            <a:pPr lvl="1"/>
            <a:r>
              <a:rPr lang="en-US" altLang="zh-TW" dirty="0" smtClean="0"/>
              <a:t>&gt;&gt;&gt; x = 4 </a:t>
            </a:r>
          </a:p>
          <a:p>
            <a:pPr lvl="1"/>
            <a:r>
              <a:rPr lang="en-US" altLang="zh-TW" dirty="0" smtClean="0"/>
              <a:t>&gt;&gt;&gt; x &lt;&lt; 1</a:t>
            </a:r>
          </a:p>
          <a:p>
            <a:pPr lvl="1"/>
            <a:r>
              <a:rPr lang="en-US" altLang="zh-TW" dirty="0" smtClean="0"/>
              <a:t>&gt;&gt;&gt; x | 1</a:t>
            </a:r>
          </a:p>
          <a:p>
            <a:pPr lvl="1"/>
            <a:r>
              <a:rPr lang="en-US" altLang="zh-TW" dirty="0" smtClean="0"/>
              <a:t>&gt;&gt;&gt; x &amp; 1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Prerequisites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Download </a:t>
            </a:r>
            <a:r>
              <a:rPr lang="en-US" altLang="zh-TW" dirty="0" err="1" smtClean="0"/>
              <a:t>pietty</a:t>
            </a:r>
            <a:r>
              <a:rPr lang="en-US" altLang="zh-TW" dirty="0" smtClean="0"/>
              <a:t> for establishing </a:t>
            </a:r>
            <a:r>
              <a:rPr lang="en-US" altLang="zh-TW" dirty="0" err="1" smtClean="0"/>
              <a:t>ssh</a:t>
            </a:r>
            <a:r>
              <a:rPr lang="en-US" altLang="zh-TW" dirty="0" smtClean="0"/>
              <a:t> connections.</a:t>
            </a:r>
          </a:p>
          <a:p>
            <a:r>
              <a:rPr lang="en-US" altLang="zh-TW" dirty="0" smtClean="0"/>
              <a:t>http://ntu.csie.org/~piaip/pietty/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357562"/>
            <a:ext cx="4286248" cy="342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Variables &amp; Value Assignment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&gt;&gt;&gt; x = 3</a:t>
            </a:r>
          </a:p>
          <a:p>
            <a:r>
              <a:rPr lang="en-US" altLang="zh-TW" dirty="0" smtClean="0"/>
              <a:t>&gt;&gt;&gt; x</a:t>
            </a:r>
          </a:p>
          <a:p>
            <a:pPr lvl="1"/>
            <a:r>
              <a:rPr lang="en-US" altLang="zh-TW" dirty="0" smtClean="0"/>
              <a:t>3</a:t>
            </a:r>
          </a:p>
          <a:p>
            <a:r>
              <a:rPr lang="en-US" altLang="zh-TW" dirty="0" smtClean="0"/>
              <a:t>&gt;&gt;&gt; x = x+2</a:t>
            </a:r>
          </a:p>
          <a:p>
            <a:r>
              <a:rPr lang="en-US" altLang="zh-TW" dirty="0" smtClean="0"/>
              <a:t>&gt;&gt;&gt; x</a:t>
            </a:r>
          </a:p>
          <a:p>
            <a:pPr lvl="1"/>
            <a:r>
              <a:rPr lang="en-US" altLang="zh-TW" dirty="0" smtClean="0"/>
              <a:t>5</a:t>
            </a:r>
          </a:p>
          <a:p>
            <a:r>
              <a:rPr lang="en-US" altLang="zh-TW" dirty="0" smtClean="0"/>
              <a:t>&gt;&gt;&gt; x = x*2 + 2</a:t>
            </a:r>
          </a:p>
          <a:p>
            <a:r>
              <a:rPr lang="en-US" altLang="zh-TW" dirty="0" smtClean="0"/>
              <a:t>&gt;&gt;&gt; x</a:t>
            </a:r>
          </a:p>
          <a:p>
            <a:pPr lvl="1"/>
            <a:r>
              <a:rPr lang="en-US" altLang="zh-TW" dirty="0" smtClean="0"/>
              <a:t>12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Typing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500174"/>
            <a:ext cx="7943880" cy="5072098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Python is a dynamically typed language</a:t>
            </a:r>
          </a:p>
          <a:p>
            <a:pPr lvl="1"/>
            <a:r>
              <a:rPr lang="en-US" altLang="zh-TW" dirty="0" smtClean="0"/>
              <a:t>Variables can hold values of any type</a:t>
            </a:r>
          </a:p>
          <a:p>
            <a:pPr lvl="1"/>
            <a:r>
              <a:rPr lang="en-US" altLang="zh-TW" dirty="0" smtClean="0"/>
              <a:t>Variables can hold different types at different times</a:t>
            </a:r>
          </a:p>
          <a:p>
            <a:pPr lvl="1"/>
            <a:r>
              <a:rPr lang="en-US" altLang="zh-TW" dirty="0" smtClean="0"/>
              <a:t>Use type(x)to find out the type of the value in x</a:t>
            </a:r>
          </a:p>
          <a:p>
            <a:pPr lvl="1"/>
            <a:r>
              <a:rPr lang="en-US" altLang="zh-TW" dirty="0" smtClean="0"/>
              <a:t>Use names of types for conversion, comparison</a:t>
            </a:r>
          </a:p>
          <a:p>
            <a:r>
              <a:rPr lang="en-US" altLang="zh-TW" dirty="0" smtClean="0"/>
              <a:t>&gt;&gt;&gt; x = 5</a:t>
            </a:r>
          </a:p>
          <a:p>
            <a:r>
              <a:rPr lang="en-US" altLang="zh-TW" dirty="0" smtClean="0"/>
              <a:t>&gt;&gt;&gt; type(x)</a:t>
            </a:r>
          </a:p>
          <a:p>
            <a:pPr lvl="1"/>
            <a:r>
              <a:rPr lang="en-US" altLang="zh-TW" dirty="0" smtClean="0"/>
              <a:t>&lt;type '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'&gt;</a:t>
            </a:r>
          </a:p>
          <a:p>
            <a:r>
              <a:rPr lang="en-US" altLang="zh-TW" dirty="0" smtClean="0"/>
              <a:t>&gt;&gt;&gt;x = x / 2.</a:t>
            </a:r>
          </a:p>
          <a:p>
            <a:r>
              <a:rPr lang="en-US" altLang="zh-TW" dirty="0" smtClean="0"/>
              <a:t>&gt;&gt;&gt; type(x)</a:t>
            </a:r>
          </a:p>
          <a:p>
            <a:pPr lvl="1"/>
            <a:r>
              <a:rPr lang="en-US" altLang="zh-TW" dirty="0" smtClean="0"/>
              <a:t>&lt;type 'float'&gt;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Type Confirmation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x = 5</a:t>
            </a:r>
          </a:p>
          <a:p>
            <a:r>
              <a:rPr lang="en-US" altLang="zh-TW" dirty="0" smtClean="0"/>
              <a:t>&gt;&gt;&gt; type(x)</a:t>
            </a:r>
          </a:p>
          <a:p>
            <a:pPr lvl="1"/>
            <a:r>
              <a:rPr lang="en-US" altLang="zh-TW" dirty="0" smtClean="0"/>
              <a:t>&lt;type '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'&gt;</a:t>
            </a:r>
          </a:p>
          <a:p>
            <a:r>
              <a:rPr lang="en-US" altLang="zh-TW" dirty="0" smtClean="0"/>
              <a:t>&gt;&gt;&gt; type(x) == float</a:t>
            </a:r>
          </a:p>
          <a:p>
            <a:pPr lvl="1"/>
            <a:r>
              <a:rPr lang="en-US" altLang="zh-TW" dirty="0" smtClean="0"/>
              <a:t>False</a:t>
            </a:r>
          </a:p>
          <a:p>
            <a:r>
              <a:rPr lang="en-US" altLang="zh-TW" dirty="0" smtClean="0"/>
              <a:t>&gt;&gt;&gt;  type(‘</a:t>
            </a:r>
            <a:r>
              <a:rPr lang="en-US" altLang="zh-TW" dirty="0" err="1" smtClean="0"/>
              <a:t>abcd</a:t>
            </a:r>
            <a:r>
              <a:rPr lang="en-US" altLang="zh-TW" dirty="0" smtClean="0"/>
              <a:t>’) == </a:t>
            </a:r>
            <a:r>
              <a:rPr lang="en-US" altLang="zh-TW" dirty="0" err="1" smtClean="0"/>
              <a:t>str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True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String, List, Dictionary, </a:t>
            </a:r>
            <a:r>
              <a:rPr lang="en-US" altLang="zh-TW" dirty="0" err="1" smtClean="0">
                <a:solidFill>
                  <a:srgbClr val="FF0000"/>
                </a:solidFill>
              </a:rPr>
              <a:t>Tuple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34</a:t>
            </a:fld>
            <a:endParaRPr lang="zh-TW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String: Text-Valued Variable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 ‘’ (preferred) or “” to quote characters.</a:t>
            </a:r>
          </a:p>
          <a:p>
            <a:r>
              <a:rPr lang="en-US" altLang="zh-TW" dirty="0" smtClean="0"/>
              <a:t>When quotation marks are needed in the string, use another one.</a:t>
            </a:r>
          </a:p>
          <a:p>
            <a:pPr lvl="1"/>
            <a:r>
              <a:rPr lang="en-US" altLang="zh-TW" dirty="0" smtClean="0"/>
              <a:t>‘Happy “</a:t>
            </a:r>
            <a:r>
              <a:rPr lang="en-US" altLang="zh-TW" dirty="0" err="1" smtClean="0"/>
              <a:t>B”irthday</a:t>
            </a:r>
            <a:r>
              <a:rPr lang="en-US" altLang="zh-TW" dirty="0" smtClean="0"/>
              <a:t>’</a:t>
            </a:r>
          </a:p>
          <a:p>
            <a:pPr lvl="1"/>
            <a:r>
              <a:rPr lang="en-US" altLang="zh-TW" dirty="0" smtClean="0"/>
              <a:t>“</a:t>
            </a:r>
            <a:r>
              <a:rPr lang="en-US" altLang="zh-TW" dirty="0" err="1" smtClean="0"/>
              <a:t>Alles</a:t>
            </a:r>
            <a:r>
              <a:rPr lang="en-US" altLang="zh-TW" dirty="0" smtClean="0"/>
              <a:t> ‘</a:t>
            </a:r>
            <a:r>
              <a:rPr lang="en-US" altLang="zh-TW" dirty="0" err="1" smtClean="0"/>
              <a:t>G’ute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zum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Geburtstag</a:t>
            </a:r>
            <a:r>
              <a:rPr lang="en-US" altLang="zh-TW" dirty="0" smtClean="0"/>
              <a:t>”</a:t>
            </a:r>
          </a:p>
          <a:p>
            <a:r>
              <a:rPr lang="en-US" altLang="zh-TW" dirty="0" smtClean="0"/>
              <a:t>Escape characters: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35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429132"/>
            <a:ext cx="25812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Indices of a String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&gt;&gt;&gt; x = ‘Robin van </a:t>
            </a:r>
            <a:r>
              <a:rPr lang="en-US" altLang="zh-TW" dirty="0" err="1" smtClean="0"/>
              <a:t>Persie</a:t>
            </a:r>
            <a:r>
              <a:rPr lang="en-US" altLang="zh-TW" dirty="0" smtClean="0"/>
              <a:t>’</a:t>
            </a:r>
          </a:p>
          <a:p>
            <a:r>
              <a:rPr lang="en-US" altLang="zh-TW" dirty="0" smtClean="0"/>
              <a:t>&gt;&gt;&gt; x[0]</a:t>
            </a:r>
          </a:p>
          <a:p>
            <a:pPr lvl="1"/>
            <a:r>
              <a:rPr lang="en-US" altLang="zh-TW" dirty="0" smtClean="0"/>
              <a:t>R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(x)</a:t>
            </a:r>
          </a:p>
          <a:p>
            <a:pPr lvl="1"/>
            <a:r>
              <a:rPr lang="en-US" altLang="zh-TW" dirty="0" smtClean="0"/>
              <a:t>16</a:t>
            </a:r>
          </a:p>
          <a:p>
            <a:r>
              <a:rPr lang="en-US" altLang="zh-TW" dirty="0" smtClean="0"/>
              <a:t>&gt;&gt;&gt; x[6:9]</a:t>
            </a:r>
          </a:p>
          <a:p>
            <a:pPr lvl="1"/>
            <a:r>
              <a:rPr lang="en-US" altLang="zh-TW" dirty="0" smtClean="0"/>
              <a:t>‘van’</a:t>
            </a:r>
          </a:p>
          <a:p>
            <a:r>
              <a:rPr lang="en-US" altLang="zh-TW" dirty="0" smtClean="0"/>
              <a:t>&gt;&gt;&gt; x[6:]</a:t>
            </a:r>
          </a:p>
          <a:p>
            <a:pPr lvl="1"/>
            <a:r>
              <a:rPr lang="en-US" altLang="zh-TW" dirty="0" smtClean="0"/>
              <a:t>‘van </a:t>
            </a:r>
            <a:r>
              <a:rPr lang="en-US" altLang="zh-TW" dirty="0" err="1" smtClean="0"/>
              <a:t>Persie</a:t>
            </a:r>
            <a:r>
              <a:rPr lang="en-US" altLang="zh-TW" dirty="0" smtClean="0"/>
              <a:t>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Other String Methods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‘x’ in x</a:t>
            </a:r>
          </a:p>
          <a:p>
            <a:pPr lvl="1"/>
            <a:r>
              <a:rPr lang="en-US" altLang="zh-TW" dirty="0" smtClean="0"/>
              <a:t>False</a:t>
            </a:r>
          </a:p>
          <a:p>
            <a:r>
              <a:rPr lang="en-US" altLang="zh-TW" dirty="0" smtClean="0"/>
              <a:t>&gt;&gt;&gt; ‘Per’ in x</a:t>
            </a:r>
          </a:p>
          <a:p>
            <a:pPr lvl="1"/>
            <a:r>
              <a:rPr lang="en-US" altLang="zh-TW" dirty="0" smtClean="0"/>
              <a:t>True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x.index</a:t>
            </a:r>
            <a:r>
              <a:rPr lang="en-US" altLang="zh-TW" dirty="0" smtClean="0"/>
              <a:t>(‘v’)</a:t>
            </a:r>
          </a:p>
          <a:p>
            <a:pPr lvl="1"/>
            <a:r>
              <a:rPr lang="en-US" altLang="zh-TW" dirty="0" smtClean="0"/>
              <a:t>6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x.count</a:t>
            </a:r>
            <a:r>
              <a:rPr lang="en-US" altLang="zh-TW" dirty="0" smtClean="0"/>
              <a:t>(‘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’)</a:t>
            </a:r>
          </a:p>
          <a:p>
            <a:pPr lvl="1"/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Even More String Methods?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dirty="0" smtClean="0"/>
              <a:t>&gt;&gt;&gt; from string import *</a:t>
            </a:r>
          </a:p>
          <a:p>
            <a:r>
              <a:rPr lang="en-US" altLang="zh-TW" dirty="0" smtClean="0"/>
              <a:t>&gt;&gt;&gt; dir()</a:t>
            </a:r>
          </a:p>
          <a:p>
            <a:pPr lvl="1"/>
            <a:r>
              <a:rPr lang="en-US" altLang="zh-TW" dirty="0" smtClean="0"/>
              <a:t>['Formatter', 'Template', '__</a:t>
            </a:r>
            <a:r>
              <a:rPr lang="en-US" altLang="zh-TW" dirty="0" err="1" smtClean="0"/>
              <a:t>builtins</a:t>
            </a:r>
            <a:r>
              <a:rPr lang="en-US" altLang="zh-TW" dirty="0" smtClean="0"/>
              <a:t>__', '__doc__', '__name__', '__package__', '</a:t>
            </a:r>
            <a:r>
              <a:rPr lang="en-US" altLang="zh-TW" dirty="0" err="1" smtClean="0"/>
              <a:t>ascii_letters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ascii_lowercase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ascii_uppercase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atof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atof_error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atoi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atoi_error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atol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atol_error</a:t>
            </a:r>
            <a:r>
              <a:rPr lang="en-US" altLang="zh-TW" dirty="0" smtClean="0"/>
              <a:t>', 'capitalize', '</a:t>
            </a:r>
            <a:r>
              <a:rPr lang="en-US" altLang="zh-TW" dirty="0" err="1" smtClean="0"/>
              <a:t>capwords</a:t>
            </a:r>
            <a:r>
              <a:rPr lang="en-US" altLang="zh-TW" dirty="0" smtClean="0"/>
              <a:t>', 'center', 'count', 'digits', '</a:t>
            </a:r>
            <a:r>
              <a:rPr lang="en-US" altLang="zh-TW" dirty="0" err="1" smtClean="0"/>
              <a:t>expandtabs</a:t>
            </a:r>
            <a:r>
              <a:rPr lang="en-US" altLang="zh-TW" dirty="0" smtClean="0"/>
              <a:t>', 'find', '</a:t>
            </a:r>
            <a:r>
              <a:rPr lang="en-US" altLang="zh-TW" dirty="0" err="1" smtClean="0"/>
              <a:t>hexdigits</a:t>
            </a:r>
            <a:r>
              <a:rPr lang="en-US" altLang="zh-TW" dirty="0" smtClean="0"/>
              <a:t>', 'index', '</a:t>
            </a:r>
            <a:r>
              <a:rPr lang="en-US" altLang="zh-TW" dirty="0" err="1" smtClean="0"/>
              <a:t>index_error</a:t>
            </a:r>
            <a:r>
              <a:rPr lang="en-US" altLang="zh-TW" dirty="0" smtClean="0"/>
              <a:t>', 'join', '</a:t>
            </a:r>
            <a:r>
              <a:rPr lang="en-US" altLang="zh-TW" dirty="0" err="1" smtClean="0"/>
              <a:t>joinfields</a:t>
            </a:r>
            <a:r>
              <a:rPr lang="en-US" altLang="zh-TW" dirty="0" smtClean="0"/>
              <a:t>', 'letters', '</a:t>
            </a:r>
            <a:r>
              <a:rPr lang="en-US" altLang="zh-TW" dirty="0" err="1" smtClean="0"/>
              <a:t>ljust</a:t>
            </a:r>
            <a:r>
              <a:rPr lang="en-US" altLang="zh-TW" dirty="0" smtClean="0"/>
              <a:t>', 'lower', 'lowercase', '</a:t>
            </a:r>
            <a:r>
              <a:rPr lang="en-US" altLang="zh-TW" dirty="0" err="1" smtClean="0"/>
              <a:t>lstrip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maketrans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octdigits</a:t>
            </a:r>
            <a:r>
              <a:rPr lang="en-US" altLang="zh-TW" dirty="0" smtClean="0"/>
              <a:t>', 'printable', 'punctuation', 'replace', '</a:t>
            </a:r>
            <a:r>
              <a:rPr lang="en-US" altLang="zh-TW" dirty="0" err="1" smtClean="0"/>
              <a:t>rfind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rindex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rjust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rsplit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rstrip</a:t>
            </a:r>
            <a:r>
              <a:rPr lang="en-US" altLang="zh-TW" dirty="0" smtClean="0"/>
              <a:t>', 'split', '</a:t>
            </a:r>
            <a:r>
              <a:rPr lang="en-US" altLang="zh-TW" dirty="0" err="1" smtClean="0"/>
              <a:t>splitfields</a:t>
            </a:r>
            <a:r>
              <a:rPr lang="en-US" altLang="zh-TW" dirty="0" smtClean="0"/>
              <a:t>', 'strip', '</a:t>
            </a:r>
            <a:r>
              <a:rPr lang="en-US" altLang="zh-TW" dirty="0" err="1" smtClean="0"/>
              <a:t>swapcase</a:t>
            </a:r>
            <a:r>
              <a:rPr lang="en-US" altLang="zh-TW" dirty="0" smtClean="0"/>
              <a:t>', 'translate', 'upper', 'uppercase', 'whitespace', '</a:t>
            </a:r>
            <a:r>
              <a:rPr lang="en-US" altLang="zh-TW" dirty="0" err="1" smtClean="0"/>
              <a:t>zfill</a:t>
            </a:r>
            <a:r>
              <a:rPr lang="en-US" altLang="zh-TW" dirty="0" smtClean="0"/>
              <a:t>']</a:t>
            </a:r>
          </a:p>
          <a:p>
            <a:r>
              <a:rPr lang="en-US" altLang="zh-TW" dirty="0" smtClean="0"/>
              <a:t>Refer to https://docs.python.org/2/library/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Modules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39</a:t>
            </a:fld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80200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UNIX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Basic instructions</a:t>
            </a:r>
          </a:p>
          <a:p>
            <a:pPr lvl="1"/>
            <a:r>
              <a:rPr lang="en-US" altLang="zh-TW" b="1" dirty="0" err="1" smtClean="0"/>
              <a:t>passwd</a:t>
            </a:r>
            <a:r>
              <a:rPr lang="en-US" altLang="zh-TW" dirty="0" smtClean="0"/>
              <a:t>: change password</a:t>
            </a:r>
          </a:p>
          <a:p>
            <a:pPr lvl="1"/>
            <a:r>
              <a:rPr lang="en-US" altLang="zh-TW" b="1" dirty="0" smtClean="0"/>
              <a:t>exit</a:t>
            </a:r>
            <a:r>
              <a:rPr lang="en-US" altLang="zh-TW" dirty="0" smtClean="0"/>
              <a:t>: logout</a:t>
            </a:r>
          </a:p>
          <a:p>
            <a:pPr lvl="1"/>
            <a:r>
              <a:rPr lang="en-US" altLang="zh-TW" b="1" dirty="0" err="1" smtClean="0"/>
              <a:t>ps</a:t>
            </a:r>
            <a:r>
              <a:rPr lang="en-US" altLang="zh-TW" dirty="0" smtClean="0"/>
              <a:t>: show processes</a:t>
            </a:r>
          </a:p>
          <a:p>
            <a:pPr lvl="1"/>
            <a:r>
              <a:rPr lang="en-US" altLang="zh-TW" dirty="0" err="1" smtClean="0"/>
              <a:t>ps</a:t>
            </a:r>
            <a:r>
              <a:rPr lang="en-US" altLang="zh-TW" dirty="0" smtClean="0"/>
              <a:t> aux | </a:t>
            </a:r>
            <a:r>
              <a:rPr lang="en-US" altLang="zh-TW" dirty="0" err="1" smtClean="0"/>
              <a:t>grep</a:t>
            </a:r>
            <a:r>
              <a:rPr lang="en-US" altLang="zh-TW" dirty="0" smtClean="0"/>
              <a:t> xxx: show processes with keyword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Modules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Frequently used modules:</a:t>
            </a:r>
          </a:p>
          <a:p>
            <a:pPr lvl="1"/>
            <a:r>
              <a:rPr lang="en-US" altLang="zh-TW" dirty="0" err="1" smtClean="0"/>
              <a:t>io</a:t>
            </a:r>
            <a:r>
              <a:rPr lang="en-US" altLang="zh-TW" dirty="0" smtClean="0"/>
              <a:t>: Read/write from files</a:t>
            </a:r>
          </a:p>
          <a:p>
            <a:pPr lvl="1"/>
            <a:r>
              <a:rPr lang="en-US" altLang="zh-TW" dirty="0" smtClean="0"/>
              <a:t>math: Mathematical functions</a:t>
            </a:r>
          </a:p>
          <a:p>
            <a:pPr lvl="1"/>
            <a:r>
              <a:rPr lang="en-US" altLang="zh-TW" dirty="0" smtClean="0"/>
              <a:t>random: Generate random numbers</a:t>
            </a:r>
          </a:p>
          <a:p>
            <a:pPr lvl="2"/>
            <a:r>
              <a:rPr lang="en-US" altLang="zh-TW" dirty="0" smtClean="0"/>
              <a:t>Distribution selectable</a:t>
            </a:r>
          </a:p>
          <a:p>
            <a:pPr lvl="1"/>
            <a:r>
              <a:rPr lang="en-US" altLang="zh-TW" dirty="0" smtClean="0"/>
              <a:t>string: Useful string functions</a:t>
            </a:r>
          </a:p>
          <a:p>
            <a:pPr lvl="1"/>
            <a:r>
              <a:rPr lang="en-US" altLang="zh-TW" dirty="0" smtClean="0"/>
              <a:t>sys: Information about your OS</a:t>
            </a:r>
          </a:p>
          <a:p>
            <a:r>
              <a:rPr lang="en-US" altLang="zh-TW" dirty="0" smtClean="0"/>
              <a:t>Refer to:</a:t>
            </a:r>
          </a:p>
          <a:p>
            <a:pPr lvl="1"/>
            <a:r>
              <a:rPr lang="en-US" altLang="zh-TW" dirty="0" smtClean="0">
                <a:hlinkClick r:id="rId2"/>
              </a:rPr>
              <a:t>https://docs.python.org/2/library/</a:t>
            </a:r>
            <a:endParaRPr lang="en-US" altLang="zh-TW" dirty="0" smtClean="0"/>
          </a:p>
          <a:p>
            <a:pPr lvl="1"/>
            <a:r>
              <a:rPr lang="en-US" altLang="zh-TW" dirty="0" smtClean="0">
                <a:hlinkClick r:id="rId3"/>
              </a:rPr>
              <a:t>https://docs.python.org/2/py-modindex.html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Import a Python Module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8871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import math </a:t>
            </a:r>
          </a:p>
          <a:p>
            <a:r>
              <a:rPr lang="en-US" altLang="zh-TW" dirty="0" smtClean="0"/>
              <a:t>&gt;&gt;&gt; import random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math.pi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3.141592653589793</a:t>
            </a:r>
          </a:p>
          <a:p>
            <a:r>
              <a:rPr lang="en-US" altLang="zh-TW" dirty="0" smtClean="0"/>
              <a:t>&gt;&gt;&gt; print math.sin(</a:t>
            </a:r>
            <a:r>
              <a:rPr lang="en-US" altLang="zh-TW" dirty="0" err="1" smtClean="0"/>
              <a:t>math.pi</a:t>
            </a:r>
            <a:r>
              <a:rPr lang="en-US" altLang="zh-TW" dirty="0" smtClean="0"/>
              <a:t>/6)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random.random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random.random</a:t>
            </a:r>
            <a:r>
              <a:rPr lang="en-US" altLang="zh-TW" dirty="0" smtClean="0"/>
              <a:t>()*10)+1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random.randint</a:t>
            </a:r>
            <a:r>
              <a:rPr lang="en-US" altLang="zh-TW" dirty="0" smtClean="0"/>
              <a:t>(1,10)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A list is a series of data inside [ ](brackets).</a:t>
            </a:r>
          </a:p>
          <a:p>
            <a:r>
              <a:rPr lang="en-US" altLang="zh-TW" dirty="0" smtClean="0"/>
              <a:t>Items are separated by “,”(comma).</a:t>
            </a:r>
          </a:p>
          <a:p>
            <a:r>
              <a:rPr lang="en-US" altLang="zh-TW" dirty="0" smtClean="0"/>
              <a:t>Items are not necessarily of the same type.</a:t>
            </a:r>
          </a:p>
          <a:p>
            <a:r>
              <a:rPr lang="en-US" altLang="zh-TW" dirty="0" smtClean="0"/>
              <a:t>Items are editable.</a:t>
            </a:r>
          </a:p>
          <a:p>
            <a:r>
              <a:rPr lang="en-US" altLang="zh-TW" dirty="0" smtClean="0"/>
              <a:t>A list can contain another list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x = [2,5,'abc',10.1,'!!',True]</a:t>
            </a:r>
          </a:p>
          <a:p>
            <a:r>
              <a:rPr lang="en-US" altLang="zh-TW" dirty="0" smtClean="0"/>
              <a:t>&gt;&gt;&gt; type(x[2])</a:t>
            </a:r>
          </a:p>
          <a:p>
            <a:pPr lvl="1"/>
            <a:r>
              <a:rPr lang="en-US" altLang="zh-TW" dirty="0" smtClean="0"/>
              <a:t>&lt;type '</a:t>
            </a:r>
            <a:r>
              <a:rPr lang="en-US" altLang="zh-TW" dirty="0" err="1" smtClean="0"/>
              <a:t>str</a:t>
            </a:r>
            <a:r>
              <a:rPr lang="en-US" altLang="zh-TW" dirty="0" smtClean="0"/>
              <a:t>'&gt;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8871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type(x)</a:t>
            </a:r>
          </a:p>
          <a:p>
            <a:pPr lvl="1"/>
            <a:r>
              <a:rPr lang="en-US" altLang="zh-TW" dirty="0" smtClean="0"/>
              <a:t>&lt;type 'list'&gt;</a:t>
            </a:r>
          </a:p>
          <a:p>
            <a:r>
              <a:rPr lang="en-US" altLang="zh-TW" dirty="0" smtClean="0"/>
              <a:t>&gt;&gt;&gt; x[2:5]</a:t>
            </a:r>
          </a:p>
          <a:p>
            <a:pPr lvl="1"/>
            <a:r>
              <a:rPr lang="en-US" altLang="zh-TW" dirty="0" smtClean="0"/>
              <a:t>['</a:t>
            </a:r>
            <a:r>
              <a:rPr lang="en-US" altLang="zh-TW" dirty="0" err="1" smtClean="0"/>
              <a:t>abc</a:t>
            </a:r>
            <a:r>
              <a:rPr lang="en-US" altLang="zh-TW" dirty="0" smtClean="0"/>
              <a:t>', 10.1, '!!']</a:t>
            </a:r>
          </a:p>
          <a:p>
            <a:r>
              <a:rPr lang="en-US" altLang="zh-TW" dirty="0" smtClean="0"/>
              <a:t>&gt;&gt;&gt; x[1] = ‘hello’</a:t>
            </a:r>
          </a:p>
          <a:p>
            <a:r>
              <a:rPr lang="en-US" altLang="zh-TW" dirty="0" smtClean="0"/>
              <a:t>&gt;&gt;&gt; x</a:t>
            </a:r>
          </a:p>
          <a:p>
            <a:pPr lvl="1"/>
            <a:r>
              <a:rPr lang="da-DK" altLang="zh-TW" dirty="0" smtClean="0"/>
              <a:t>[2, 'hello', 'abc', 10.1, '!!', True]</a:t>
            </a:r>
          </a:p>
          <a:p>
            <a:r>
              <a:rPr lang="da-DK" altLang="zh-TW" dirty="0" smtClean="0"/>
              <a:t>&gt;&gt;&gt; x[2]=[4,5]</a:t>
            </a:r>
          </a:p>
          <a:p>
            <a:pPr lvl="1"/>
            <a:r>
              <a:rPr lang="en-US" altLang="zh-TW" dirty="0" smtClean="0"/>
              <a:t>[2, 'hello', [4, 5], 10.1, '!!', True]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931588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x.append</a:t>
            </a:r>
            <a:r>
              <a:rPr lang="en-US" altLang="zh-TW" dirty="0" smtClean="0"/>
              <a:t>(55)</a:t>
            </a:r>
          </a:p>
          <a:p>
            <a:r>
              <a:rPr lang="en-US" altLang="zh-TW" dirty="0" smtClean="0"/>
              <a:t>&gt;&gt;&gt; x</a:t>
            </a:r>
          </a:p>
          <a:p>
            <a:pPr lvl="1"/>
            <a:r>
              <a:rPr lang="en-US" altLang="zh-TW" dirty="0" smtClean="0"/>
              <a:t>[2, 'hello', [4, 5], 10.1, '!!', True, 55]</a:t>
            </a:r>
          </a:p>
          <a:p>
            <a:r>
              <a:rPr lang="en-US" altLang="zh-TW" dirty="0" smtClean="0"/>
              <a:t>&gt;&gt;&gt; y = [2,8,5,7,1,4]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y.sort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smtClean="0"/>
              <a:t>[1, 2, 4, 5, 7, 8]</a:t>
            </a:r>
          </a:p>
          <a:p>
            <a:r>
              <a:rPr lang="en-US" altLang="zh-TW" dirty="0" smtClean="0"/>
              <a:t>&gt;&gt;&gt; y.pop()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[2, 4, 5, 7, 8]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8871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y.reverse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[8, 7, 5, 4, 2]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y.insert</a:t>
            </a:r>
            <a:r>
              <a:rPr lang="en-US" altLang="zh-TW" dirty="0" smtClean="0"/>
              <a:t>(2,'hi')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[8, 7, 'hi', 5, 4, 2]</a:t>
            </a:r>
          </a:p>
          <a:p>
            <a:r>
              <a:rPr lang="en-US" altLang="zh-TW" dirty="0" smtClean="0"/>
              <a:t>&gt;&gt;&gt; del y[3]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[8, 7, 'hi', 4, 2]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6015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y+[6,5,4]</a:t>
            </a:r>
          </a:p>
          <a:p>
            <a:pPr lvl="1"/>
            <a:r>
              <a:rPr lang="en-US" altLang="zh-TW" dirty="0" smtClean="0"/>
              <a:t>[8, 7, 'hi', 4, 2, 6, 5, 4]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[8, 7, 'hi', 4, 2]</a:t>
            </a:r>
          </a:p>
          <a:p>
            <a:r>
              <a:rPr lang="en-US" altLang="zh-TW" dirty="0" smtClean="0"/>
              <a:t>&gt;&gt;&gt; y += [6,5,4]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dirty="0" smtClean="0"/>
              <a:t>[8, 7, 'hi', 4, 2, 6, 5, 4]</a:t>
            </a:r>
          </a:p>
          <a:p>
            <a:r>
              <a:rPr lang="en-US" altLang="zh-TW" dirty="0" smtClean="0"/>
              <a:t>&gt;&gt; matrix = [[1,2,3],[4,5,6],[7,8,9]]</a:t>
            </a:r>
          </a:p>
          <a:p>
            <a:r>
              <a:rPr lang="en-US" altLang="zh-TW" dirty="0" smtClean="0"/>
              <a:t>&gt;&gt; matrix[2][1]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628800"/>
            <a:ext cx="7772400" cy="504056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z = [6, 5, 0, 1, 2]</a:t>
            </a:r>
          </a:p>
          <a:p>
            <a:r>
              <a:rPr lang="en-US" altLang="zh-TW" dirty="0" smtClean="0"/>
              <a:t>&gt;&gt;&gt; sum(z)</a:t>
            </a:r>
          </a:p>
          <a:p>
            <a:r>
              <a:rPr lang="en-US" altLang="zh-TW" dirty="0" smtClean="0"/>
              <a:t>&gt;&gt;&gt; [min(z), max(z)]</a:t>
            </a:r>
          </a:p>
          <a:p>
            <a:r>
              <a:rPr lang="en-US" altLang="zh-TW" dirty="0" smtClean="0"/>
              <a:t>&gt;&gt;&gt; range(5)</a:t>
            </a:r>
          </a:p>
          <a:p>
            <a:pPr lvl="1"/>
            <a:r>
              <a:rPr lang="en-US" altLang="zh-TW" dirty="0" smtClean="0"/>
              <a:t>[0, 1, 2, 3, 4]</a:t>
            </a:r>
          </a:p>
          <a:p>
            <a:r>
              <a:rPr lang="en-US" altLang="zh-TW" dirty="0" smtClean="0"/>
              <a:t>&gt;&gt;&gt; range(2,7)</a:t>
            </a:r>
          </a:p>
          <a:p>
            <a:pPr lvl="1"/>
            <a:r>
              <a:rPr lang="en-US" altLang="zh-TW" dirty="0" smtClean="0"/>
              <a:t>[2, 3, 4, 5, 6]</a:t>
            </a:r>
          </a:p>
          <a:p>
            <a:r>
              <a:rPr lang="en-US" altLang="zh-TW" dirty="0" smtClean="0"/>
              <a:t>&gt;&gt;&gt; range(2,7,2)</a:t>
            </a:r>
          </a:p>
          <a:p>
            <a:pPr lvl="1"/>
            <a:r>
              <a:rPr lang="en-US" altLang="zh-TW" dirty="0" smtClean="0"/>
              <a:t>[2, 4, 6]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Dictionary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r>
              <a:rPr lang="en-US" altLang="zh-TW" dirty="0" smtClean="0"/>
              <a:t> = {‘Robben’:11, ‘Sneijder’:10, ‘Kuyt’:15}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r>
              <a:rPr lang="en-US" altLang="zh-TW" dirty="0" smtClean="0"/>
              <a:t>[‘</a:t>
            </a:r>
            <a:r>
              <a:rPr lang="en-US" altLang="zh-TW" dirty="0" err="1" smtClean="0"/>
              <a:t>Sneijder</a:t>
            </a:r>
            <a:r>
              <a:rPr lang="en-US" altLang="zh-TW" dirty="0" smtClean="0"/>
              <a:t>’]</a:t>
            </a:r>
          </a:p>
          <a:p>
            <a:pPr lvl="1"/>
            <a:r>
              <a:rPr lang="en-US" altLang="zh-TW" dirty="0" smtClean="0"/>
              <a:t>10</a:t>
            </a:r>
          </a:p>
          <a:p>
            <a:r>
              <a:rPr lang="en-US" altLang="zh-TW" dirty="0" smtClean="0"/>
              <a:t>&gt;&gt;&gt; ‘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’ in </a:t>
            </a:r>
            <a:r>
              <a:rPr lang="en-US" altLang="zh-TW" dirty="0" err="1" smtClean="0"/>
              <a:t>dic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True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dic.keys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smtClean="0"/>
              <a:t>['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Sneijder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']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r>
              <a:rPr lang="en-US" altLang="zh-TW" dirty="0" smtClean="0"/>
              <a:t>['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'] = ['</a:t>
            </a:r>
            <a:r>
              <a:rPr lang="en-US" altLang="zh-TW" dirty="0" err="1" smtClean="0"/>
              <a:t>goal','miss</a:t>
            </a:r>
            <a:r>
              <a:rPr lang="en-US" altLang="zh-TW" dirty="0" smtClean="0"/>
              <a:t>']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Dictionary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{'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': 11, '</a:t>
            </a:r>
            <a:r>
              <a:rPr lang="en-US" altLang="zh-TW" dirty="0" err="1" smtClean="0"/>
              <a:t>Sneijder</a:t>
            </a:r>
            <a:r>
              <a:rPr lang="en-US" altLang="zh-TW" dirty="0" smtClean="0"/>
              <a:t>': 10, '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': ['goal', 'miss']}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r>
              <a:rPr lang="en-US" altLang="zh-TW" dirty="0" smtClean="0"/>
              <a:t>['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'][0]</a:t>
            </a:r>
          </a:p>
          <a:p>
            <a:pPr lvl="1"/>
            <a:r>
              <a:rPr lang="en-US" altLang="zh-TW" dirty="0" smtClean="0"/>
              <a:t>‘goal’</a:t>
            </a:r>
          </a:p>
          <a:p>
            <a:r>
              <a:rPr lang="en-US" altLang="zh-TW" dirty="0" smtClean="0"/>
              <a:t>&gt;&gt;&gt; dic.pop('</a:t>
            </a:r>
            <a:r>
              <a:rPr lang="en-US" altLang="zh-TW" dirty="0" err="1" smtClean="0"/>
              <a:t>Sneijder</a:t>
            </a:r>
            <a:r>
              <a:rPr lang="en-US" altLang="zh-TW" dirty="0" smtClean="0"/>
              <a:t>')</a:t>
            </a:r>
          </a:p>
          <a:p>
            <a:pPr lvl="1"/>
            <a:r>
              <a:rPr lang="en-US" altLang="zh-TW" dirty="0" smtClean="0"/>
              <a:t>10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dic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{'</a:t>
            </a:r>
            <a:r>
              <a:rPr lang="en-US" altLang="zh-TW" dirty="0" err="1" smtClean="0"/>
              <a:t>Robben</a:t>
            </a:r>
            <a:r>
              <a:rPr lang="en-US" altLang="zh-TW" dirty="0" smtClean="0"/>
              <a:t>': 11, '</a:t>
            </a:r>
            <a:r>
              <a:rPr lang="en-US" altLang="zh-TW" dirty="0" err="1" smtClean="0"/>
              <a:t>Kuyt</a:t>
            </a:r>
            <a:r>
              <a:rPr lang="en-US" altLang="zh-TW" dirty="0" smtClean="0"/>
              <a:t>': ['goal', 'miss']}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49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UNIX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Useful commands</a:t>
            </a:r>
          </a:p>
          <a:p>
            <a:pPr lvl="1"/>
            <a:r>
              <a:rPr lang="en-US" altLang="zh-TW" b="1" dirty="0" smtClean="0"/>
              <a:t>man</a:t>
            </a:r>
            <a:r>
              <a:rPr lang="en-US" altLang="zh-TW" dirty="0" smtClean="0"/>
              <a:t>: manual page</a:t>
            </a:r>
          </a:p>
          <a:p>
            <a:pPr lvl="1"/>
            <a:r>
              <a:rPr lang="en-US" altLang="zh-TW" b="1" dirty="0" err="1" smtClean="0"/>
              <a:t>ls</a:t>
            </a:r>
            <a:r>
              <a:rPr lang="en-US" altLang="zh-TW" dirty="0" smtClean="0"/>
              <a:t>: list the contents of current folder</a:t>
            </a:r>
          </a:p>
          <a:p>
            <a:pPr lvl="1"/>
            <a:r>
              <a:rPr lang="en-US" altLang="zh-TW" b="1" dirty="0" err="1" smtClean="0"/>
              <a:t>ls</a:t>
            </a:r>
            <a:r>
              <a:rPr lang="en-US" altLang="zh-TW" b="1" dirty="0" smtClean="0"/>
              <a:t> -a</a:t>
            </a:r>
            <a:r>
              <a:rPr lang="en-US" altLang="zh-TW" dirty="0" smtClean="0"/>
              <a:t>: list all (including the hidden files)</a:t>
            </a:r>
          </a:p>
          <a:p>
            <a:pPr lvl="1"/>
            <a:r>
              <a:rPr lang="en-US" altLang="zh-TW" b="1" dirty="0" err="1" smtClean="0"/>
              <a:t>ls</a:t>
            </a:r>
            <a:r>
              <a:rPr lang="en-US" altLang="zh-TW" b="1" dirty="0" smtClean="0"/>
              <a:t> –aux</a:t>
            </a:r>
            <a:r>
              <a:rPr lang="en-US" altLang="zh-TW" dirty="0" smtClean="0"/>
              <a:t> : list all files with detailed information</a:t>
            </a:r>
          </a:p>
          <a:p>
            <a:pPr lvl="1"/>
            <a:r>
              <a:rPr lang="en-US" altLang="zh-TW" b="1" dirty="0" smtClean="0"/>
              <a:t>cp</a:t>
            </a:r>
            <a:r>
              <a:rPr lang="en-US" altLang="zh-TW" dirty="0" smtClean="0"/>
              <a:t> : copy files from one folder/directory to another</a:t>
            </a:r>
          </a:p>
          <a:p>
            <a:pPr lvl="1"/>
            <a:r>
              <a:rPr lang="en-US" altLang="zh-TW" b="1" dirty="0" smtClean="0"/>
              <a:t>cp –r</a:t>
            </a:r>
            <a:r>
              <a:rPr lang="en-US" altLang="zh-TW" dirty="0" smtClean="0"/>
              <a:t> : copy the whole folder to another</a:t>
            </a:r>
          </a:p>
          <a:p>
            <a:pPr lvl="1"/>
            <a:r>
              <a:rPr lang="en-US" altLang="zh-TW" b="1" dirty="0" err="1" smtClean="0"/>
              <a:t>mkdir</a:t>
            </a:r>
            <a:r>
              <a:rPr lang="en-US" altLang="zh-TW" dirty="0" smtClean="0"/>
              <a:t> : create a folder</a:t>
            </a:r>
          </a:p>
          <a:p>
            <a:pPr lvl="1"/>
            <a:r>
              <a:rPr lang="en-US" altLang="zh-TW" b="1" dirty="0" err="1" smtClean="0"/>
              <a:t>rmdir</a:t>
            </a:r>
            <a:r>
              <a:rPr lang="en-US" altLang="zh-TW" dirty="0" smtClean="0"/>
              <a:t>: delete a folder</a:t>
            </a:r>
          </a:p>
          <a:p>
            <a:pPr lvl="1"/>
            <a:r>
              <a:rPr lang="en-US" altLang="zh-TW" b="1" dirty="0" err="1" smtClean="0"/>
              <a:t>pwd</a:t>
            </a:r>
            <a:r>
              <a:rPr lang="en-US" altLang="zh-TW" dirty="0" smtClean="0"/>
              <a:t> : display your current path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Tuple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943880" cy="4572000"/>
          </a:xfrm>
        </p:spPr>
        <p:txBody>
          <a:bodyPr/>
          <a:lstStyle/>
          <a:p>
            <a:r>
              <a:rPr lang="en-US" altLang="zh-TW" dirty="0" smtClean="0"/>
              <a:t>A </a:t>
            </a:r>
            <a:r>
              <a:rPr lang="en-US" altLang="zh-TW" dirty="0" err="1" smtClean="0"/>
              <a:t>tuple</a:t>
            </a:r>
            <a:r>
              <a:rPr lang="en-US" altLang="zh-TW" dirty="0" smtClean="0"/>
              <a:t> is a series of data inside ()(parentheses).</a:t>
            </a:r>
          </a:p>
          <a:p>
            <a:r>
              <a:rPr lang="en-US" altLang="zh-TW" dirty="0" smtClean="0"/>
              <a:t>Items are separated by “,”(comma).</a:t>
            </a:r>
          </a:p>
          <a:p>
            <a:r>
              <a:rPr lang="en-US" altLang="zh-TW" dirty="0" smtClean="0"/>
              <a:t>Items are not necessarily of the same type.</a:t>
            </a:r>
          </a:p>
          <a:p>
            <a:r>
              <a:rPr lang="en-US" altLang="zh-TW" dirty="0" smtClean="0"/>
              <a:t>Items are NOT editable.</a:t>
            </a:r>
          </a:p>
          <a:p>
            <a:r>
              <a:rPr lang="en-US" altLang="zh-TW" dirty="0" smtClean="0"/>
              <a:t>A </a:t>
            </a:r>
            <a:r>
              <a:rPr lang="en-US" altLang="zh-TW" dirty="0" err="1" smtClean="0"/>
              <a:t>tuple</a:t>
            </a:r>
            <a:r>
              <a:rPr lang="en-US" altLang="zh-TW" dirty="0" smtClean="0"/>
              <a:t> can contain another list or </a:t>
            </a:r>
            <a:r>
              <a:rPr lang="en-US" altLang="zh-TW" dirty="0" err="1" smtClean="0"/>
              <a:t>tuple</a:t>
            </a:r>
            <a:r>
              <a:rPr lang="en-US" altLang="zh-TW" dirty="0" smtClean="0"/>
              <a:t>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t1 = (6,5,4)</a:t>
            </a:r>
          </a:p>
          <a:p>
            <a:r>
              <a:rPr lang="en-US" altLang="zh-TW" dirty="0" smtClean="0"/>
              <a:t>&gt;&gt;&gt; t2 = 9,8,7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Tuple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628800"/>
            <a:ext cx="7772400" cy="496855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t1 + t2</a:t>
            </a:r>
          </a:p>
          <a:p>
            <a:pPr lvl="1"/>
            <a:r>
              <a:rPr lang="en-US" altLang="zh-TW" dirty="0" smtClean="0"/>
              <a:t>(6, 5, 4, 9, 8, 7)</a:t>
            </a:r>
          </a:p>
          <a:p>
            <a:r>
              <a:rPr lang="en-US" altLang="zh-TW" dirty="0" smtClean="0"/>
              <a:t>&gt;&gt;&gt; t2[1]</a:t>
            </a:r>
            <a:endParaRPr lang="de-DE" altLang="zh-TW" dirty="0" smtClean="0"/>
          </a:p>
          <a:p>
            <a:r>
              <a:rPr lang="de-DE" altLang="zh-TW" dirty="0" smtClean="0"/>
              <a:t>&gt;&gt;&gt; t3 = 'hello','hola','boujour'</a:t>
            </a:r>
          </a:p>
          <a:p>
            <a:r>
              <a:rPr lang="de-DE" altLang="zh-TW" dirty="0" smtClean="0"/>
              <a:t>&gt;&gt;&gt; t3 * 2</a:t>
            </a:r>
          </a:p>
          <a:p>
            <a:pPr lvl="1"/>
            <a:r>
              <a:rPr lang="de-DE" altLang="zh-TW" dirty="0" smtClean="0"/>
              <a:t>('hello', 'hola', 'boujour', 'hello', 'hola', 'boujour‘)</a:t>
            </a:r>
          </a:p>
          <a:p>
            <a:r>
              <a:rPr lang="de-DE" altLang="zh-TW" dirty="0" smtClean="0"/>
              <a:t>&gt;&gt;&gt; t4 = t1[0],t2[1:3] </a:t>
            </a:r>
          </a:p>
          <a:p>
            <a:r>
              <a:rPr lang="de-DE" altLang="zh-TW" dirty="0" smtClean="0"/>
              <a:t>&gt;&gt;&gt; t4</a:t>
            </a:r>
          </a:p>
          <a:p>
            <a:pPr lvl="1"/>
            <a:r>
              <a:rPr lang="en-US" altLang="zh-TW" dirty="0" smtClean="0"/>
              <a:t>(6, (8, 7))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Tuple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5086918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&gt;&gt;&gt; r = [x*5 for x in t1]</a:t>
            </a:r>
          </a:p>
          <a:p>
            <a:r>
              <a:rPr lang="en-US" altLang="zh-TW" dirty="0" smtClean="0"/>
              <a:t>&gt;&gt;&gt; r</a:t>
            </a:r>
          </a:p>
          <a:p>
            <a:r>
              <a:rPr lang="en-US" altLang="zh-TW" dirty="0" smtClean="0"/>
              <a:t>&gt;&gt;&gt; t1[0] = 1</a:t>
            </a:r>
          </a:p>
          <a:p>
            <a:pPr lvl="1"/>
            <a:r>
              <a:rPr lang="en-US" altLang="zh-TW" dirty="0" err="1" smtClean="0"/>
              <a:t>TypeError</a:t>
            </a:r>
            <a:r>
              <a:rPr lang="en-US" altLang="zh-TW" dirty="0" smtClean="0"/>
              <a:t>: '</a:t>
            </a:r>
            <a:r>
              <a:rPr lang="en-US" altLang="zh-TW" dirty="0" err="1" smtClean="0"/>
              <a:t>tuple</a:t>
            </a:r>
            <a:r>
              <a:rPr lang="en-US" altLang="zh-TW" dirty="0" smtClean="0"/>
              <a:t>' object does not support item assignment</a:t>
            </a:r>
          </a:p>
          <a:p>
            <a:r>
              <a:rPr lang="en-US" altLang="zh-TW" dirty="0" smtClean="0"/>
              <a:t>&gt;&gt;&gt; t1 = list(t1)</a:t>
            </a:r>
          </a:p>
          <a:p>
            <a:r>
              <a:rPr lang="en-US" altLang="zh-TW" dirty="0" smtClean="0"/>
              <a:t>&gt;&gt;&gt; t1[0] = 1</a:t>
            </a:r>
          </a:p>
          <a:p>
            <a:r>
              <a:rPr lang="en-US" altLang="zh-TW" dirty="0" smtClean="0"/>
              <a:t>&gt;&gt;&gt; t1 = </a:t>
            </a:r>
            <a:r>
              <a:rPr lang="en-US" altLang="zh-TW" dirty="0" err="1" smtClean="0"/>
              <a:t>tuple</a:t>
            </a:r>
            <a:r>
              <a:rPr lang="en-US" altLang="zh-TW" dirty="0" smtClean="0"/>
              <a:t>(t1)</a:t>
            </a:r>
          </a:p>
          <a:p>
            <a:r>
              <a:rPr lang="en-US" altLang="zh-TW" dirty="0" smtClean="0"/>
              <a:t>&gt;&gt;&gt; t1</a:t>
            </a:r>
          </a:p>
          <a:p>
            <a:pPr lvl="1"/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>
                <a:solidFill>
                  <a:srgbClr val="FF0000"/>
                </a:solidFill>
              </a:rPr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53</a:t>
            </a:fld>
            <a:endParaRPr lang="zh-TW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if</a:t>
            </a:r>
            <a:r>
              <a:rPr lang="en-US" altLang="zh-TW" dirty="0" smtClean="0"/>
              <a:t>/</a:t>
            </a:r>
            <a:r>
              <a:rPr lang="en-US" altLang="zh-TW" b="1" dirty="0" err="1" smtClean="0"/>
              <a:t>elif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else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Usage: if &lt;test1&gt;:</a:t>
            </a:r>
          </a:p>
          <a:p>
            <a:pPr>
              <a:buNone/>
            </a:pPr>
            <a:r>
              <a:rPr lang="en-US" altLang="zh-TW" dirty="0" smtClean="0"/>
              <a:t>			&lt;statements1&gt;</a:t>
            </a:r>
          </a:p>
          <a:p>
            <a:pPr>
              <a:buNone/>
            </a:pPr>
            <a:r>
              <a:rPr lang="en-US" altLang="zh-TW" dirty="0" smtClean="0"/>
              <a:t>		        </a:t>
            </a:r>
            <a:r>
              <a:rPr lang="en-US" altLang="zh-TW" dirty="0" err="1" smtClean="0"/>
              <a:t>elif</a:t>
            </a:r>
            <a:r>
              <a:rPr lang="en-US" altLang="zh-TW" dirty="0" smtClean="0"/>
              <a:t> &lt;test2&gt;:</a:t>
            </a:r>
          </a:p>
          <a:p>
            <a:pPr>
              <a:buNone/>
            </a:pPr>
            <a:r>
              <a:rPr lang="en-US" altLang="zh-TW" dirty="0" smtClean="0"/>
              <a:t>			&lt;statements2&gt;</a:t>
            </a:r>
          </a:p>
          <a:p>
            <a:pPr>
              <a:buNone/>
            </a:pPr>
            <a:r>
              <a:rPr lang="en-US" altLang="zh-TW" dirty="0" smtClean="0"/>
              <a:t>		        .</a:t>
            </a:r>
          </a:p>
          <a:p>
            <a:pPr>
              <a:buNone/>
            </a:pPr>
            <a:r>
              <a:rPr lang="en-US" altLang="zh-TW" dirty="0" smtClean="0"/>
              <a:t>		        .</a:t>
            </a:r>
          </a:p>
          <a:p>
            <a:pPr>
              <a:buNone/>
            </a:pPr>
            <a:r>
              <a:rPr lang="en-US" altLang="zh-TW" dirty="0" smtClean="0"/>
              <a:t>		        else:</a:t>
            </a:r>
          </a:p>
          <a:p>
            <a:pPr>
              <a:buNone/>
            </a:pPr>
            <a:r>
              <a:rPr lang="en-US" altLang="zh-TW" dirty="0" smtClean="0"/>
              <a:t>			&lt;statements3&gt;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54</a:t>
            </a:fld>
            <a:endParaRPr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flipH="1" flipV="1">
            <a:off x="4714876" y="3143248"/>
            <a:ext cx="1928826" cy="500066"/>
          </a:xfrm>
          <a:prstGeom prst="straightConnector1">
            <a:avLst/>
          </a:prstGeom>
          <a:ln w="247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/>
          <p:cNvCxnSpPr/>
          <p:nvPr/>
        </p:nvCxnSpPr>
        <p:spPr>
          <a:xfrm flipH="1">
            <a:off x="3857620" y="3643314"/>
            <a:ext cx="2786082" cy="642942"/>
          </a:xfrm>
          <a:prstGeom prst="straightConnector1">
            <a:avLst/>
          </a:prstGeom>
          <a:ln w="247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6715140" y="3357562"/>
            <a:ext cx="157163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3000" dirty="0" smtClean="0"/>
              <a:t>optional</a:t>
            </a:r>
            <a:endParaRPr lang="zh-TW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if</a:t>
            </a:r>
            <a:r>
              <a:rPr lang="en-US" altLang="zh-TW" dirty="0" smtClean="0"/>
              <a:t>/</a:t>
            </a:r>
            <a:r>
              <a:rPr lang="en-US" altLang="zh-TW" b="1" dirty="0" err="1" smtClean="0"/>
              <a:t>elif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else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55</a:t>
            </a:fld>
            <a:endParaRPr lang="zh-TW" altLang="en-US"/>
          </a:p>
        </p:txBody>
      </p:sp>
      <p:pic>
        <p:nvPicPr>
          <p:cNvPr id="5" name="Picture 4" descr="if_stat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95166"/>
            <a:ext cx="3286148" cy="3075155"/>
          </a:xfrm>
          <a:prstGeom prst="rect">
            <a:avLst/>
          </a:prstGeom>
          <a:noFill/>
        </p:spPr>
      </p:pic>
      <p:pic>
        <p:nvPicPr>
          <p:cNvPr id="6" name="Picture 4" descr="if_e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357430"/>
            <a:ext cx="4622112" cy="3000396"/>
          </a:xfrm>
          <a:prstGeom prst="rect">
            <a:avLst/>
          </a:prstGeom>
          <a:noFill/>
        </p:spPr>
      </p:pic>
      <p:sp>
        <p:nvSpPr>
          <p:cNvPr id="8" name="文字方塊 7"/>
          <p:cNvSpPr txBox="1"/>
          <p:nvPr/>
        </p:nvSpPr>
        <p:spPr>
          <a:xfrm>
            <a:off x="2000232" y="5500702"/>
            <a:ext cx="43152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500" dirty="0" smtClean="0"/>
              <a:t>if</a:t>
            </a:r>
            <a:endParaRPr lang="zh-TW" altLang="en-US" sz="35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6000760" y="5500702"/>
            <a:ext cx="128592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500" dirty="0" smtClean="0"/>
              <a:t>if/else</a:t>
            </a:r>
            <a:endParaRPr lang="zh-TW" alt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if</a:t>
            </a:r>
            <a:r>
              <a:rPr lang="en-US" altLang="zh-TW" dirty="0" smtClean="0"/>
              <a:t>/</a:t>
            </a:r>
            <a:r>
              <a:rPr lang="en-US" altLang="zh-TW" b="1" dirty="0" err="1" smtClean="0"/>
              <a:t>elif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else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56</a:t>
            </a:fld>
            <a:endParaRPr lang="zh-TW" altLang="en-US"/>
          </a:p>
        </p:txBody>
      </p:sp>
      <p:pic>
        <p:nvPicPr>
          <p:cNvPr id="5" name="Picture 5" descr="nested_if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857364"/>
            <a:ext cx="5214942" cy="4072274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3929058" y="6000768"/>
            <a:ext cx="242889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500" dirty="0" smtClean="0"/>
              <a:t>if/</a:t>
            </a:r>
            <a:r>
              <a:rPr lang="en-US" altLang="zh-TW" sz="3500" dirty="0" err="1" smtClean="0"/>
              <a:t>elif</a:t>
            </a:r>
            <a:r>
              <a:rPr lang="en-US" altLang="zh-TW" sz="3500" dirty="0" smtClean="0"/>
              <a:t>/else</a:t>
            </a:r>
            <a:endParaRPr lang="zh-TW" alt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if</a:t>
            </a:r>
            <a:r>
              <a:rPr lang="en-US" altLang="zh-TW" dirty="0" smtClean="0"/>
              <a:t>/</a:t>
            </a:r>
            <a:r>
              <a:rPr lang="en-US" altLang="zh-TW" b="1" dirty="0" err="1" smtClean="0"/>
              <a:t>elif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else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Example: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57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554671"/>
            <a:ext cx="6143668" cy="258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map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60150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Usage: map(&lt;function&gt;,&lt;sequence&gt;)</a:t>
            </a:r>
          </a:p>
          <a:p>
            <a:r>
              <a:rPr lang="en-US" altLang="zh-TW" dirty="0" smtClean="0"/>
              <a:t>Example 1:</a:t>
            </a:r>
          </a:p>
          <a:p>
            <a:pPr lvl="1"/>
            <a:r>
              <a:rPr lang="en-US" altLang="zh-TW" dirty="0" smtClean="0"/>
              <a:t>&gt;&gt;&gt; x = [1.2, 3.4, 5.6, 7.8]</a:t>
            </a:r>
          </a:p>
          <a:p>
            <a:pPr lvl="1"/>
            <a:r>
              <a:rPr lang="en-US" altLang="zh-TW" dirty="0" smtClean="0"/>
              <a:t>&gt;&gt;&gt; y = map(</a:t>
            </a:r>
            <a:r>
              <a:rPr lang="en-US" altLang="zh-TW" dirty="0" err="1" smtClean="0"/>
              <a:t>round,x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Example 2:</a:t>
            </a:r>
          </a:p>
          <a:p>
            <a:pPr lvl="1"/>
            <a:r>
              <a:rPr lang="en-US" altLang="zh-TW" dirty="0" smtClean="0"/>
              <a:t>&gt;&gt;&gt; x = [‘55’, ‘66’, ‘</a:t>
            </a:r>
            <a:r>
              <a:rPr lang="en-US" altLang="zh-TW" dirty="0" err="1" smtClean="0"/>
              <a:t>derdi</a:t>
            </a:r>
            <a:r>
              <a:rPr lang="en-US" altLang="zh-TW" dirty="0" smtClean="0"/>
              <a:t>’, ‘y’]</a:t>
            </a:r>
          </a:p>
          <a:p>
            <a:pPr lvl="1"/>
            <a:r>
              <a:rPr lang="en-US" altLang="zh-TW" dirty="0" smtClean="0"/>
              <a:t>&gt;&gt;&gt; y = map(</a:t>
            </a:r>
            <a:r>
              <a:rPr lang="en-US" altLang="zh-TW" dirty="0" err="1" smtClean="0"/>
              <a:t>len,x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Example 3:</a:t>
            </a:r>
          </a:p>
          <a:p>
            <a:pPr lvl="1"/>
            <a:r>
              <a:rPr lang="en-US" altLang="zh-TW" dirty="0" smtClean="0"/>
              <a:t>&gt;&gt;&gt; x = [‘</a:t>
            </a:r>
            <a:r>
              <a:rPr lang="en-US" altLang="zh-TW" dirty="0" err="1" smtClean="0"/>
              <a:t>Abian</a:t>
            </a:r>
            <a:r>
              <a:rPr lang="en-US" altLang="zh-TW" dirty="0" smtClean="0"/>
              <a:t>’, ‘</a:t>
            </a:r>
            <a:r>
              <a:rPr lang="en-US" altLang="zh-TW" dirty="0" err="1" smtClean="0"/>
              <a:t>MyAngel</a:t>
            </a:r>
            <a:r>
              <a:rPr lang="en-US" altLang="zh-TW" dirty="0" smtClean="0"/>
              <a:t>’, ‘</a:t>
            </a:r>
            <a:r>
              <a:rPr lang="en-US" altLang="zh-TW" dirty="0" err="1" smtClean="0"/>
              <a:t>DongYingBaZhu</a:t>
            </a:r>
            <a:r>
              <a:rPr lang="en-US" altLang="zh-TW" dirty="0" smtClean="0"/>
              <a:t>’]</a:t>
            </a:r>
          </a:p>
          <a:p>
            <a:pPr lvl="1"/>
            <a:r>
              <a:rPr lang="en-US" altLang="zh-TW" dirty="0" smtClean="0"/>
              <a:t>&gt;&gt;&gt; y = (</a:t>
            </a:r>
            <a:r>
              <a:rPr lang="en-US" altLang="zh-TW" dirty="0" err="1" smtClean="0"/>
              <a:t>str.lower,x</a:t>
            </a:r>
            <a:r>
              <a:rPr lang="en-US" altLang="zh-TW" dirty="0" smtClean="0"/>
              <a:t>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for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Usage: </a:t>
            </a:r>
            <a:r>
              <a:rPr lang="en-US" altLang="zh-TW" b="1" dirty="0" smtClean="0"/>
              <a:t>for</a:t>
            </a:r>
            <a:r>
              <a:rPr lang="en-US" altLang="zh-TW" dirty="0" smtClean="0"/>
              <a:t> &lt;</a:t>
            </a:r>
            <a:r>
              <a:rPr lang="en-US" altLang="zh-TW" i="1" dirty="0" smtClean="0"/>
              <a:t>variable</a:t>
            </a:r>
            <a:r>
              <a:rPr lang="en-US" altLang="zh-TW" dirty="0" smtClean="0"/>
              <a:t>&gt; </a:t>
            </a:r>
            <a:r>
              <a:rPr lang="en-US" altLang="zh-TW" b="1" dirty="0" smtClean="0"/>
              <a:t>in</a:t>
            </a:r>
            <a:r>
              <a:rPr lang="en-US" altLang="zh-TW" dirty="0" smtClean="0"/>
              <a:t> &lt;</a:t>
            </a:r>
            <a:r>
              <a:rPr lang="en-US" altLang="zh-TW" i="1" dirty="0" smtClean="0"/>
              <a:t>sequence</a:t>
            </a:r>
            <a:r>
              <a:rPr lang="en-US" altLang="zh-TW" dirty="0" smtClean="0"/>
              <a:t>&gt;:</a:t>
            </a:r>
          </a:p>
          <a:p>
            <a:pPr>
              <a:buNone/>
            </a:pPr>
            <a:r>
              <a:rPr lang="en-US" altLang="zh-TW" dirty="0" smtClean="0"/>
              <a:t>                   	&lt;statements&gt;</a:t>
            </a:r>
          </a:p>
          <a:p>
            <a:r>
              <a:rPr lang="en-US" altLang="zh-TW" dirty="0" smtClean="0"/>
              <a:t>Example 1:</a:t>
            </a:r>
          </a:p>
          <a:p>
            <a:pPr lvl="1"/>
            <a:r>
              <a:rPr lang="en-US" altLang="zh-TW" dirty="0" smtClean="0"/>
              <a:t>&gt;&gt;&gt; 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range(5):</a:t>
            </a:r>
          </a:p>
          <a:p>
            <a:pPr lvl="1"/>
            <a:r>
              <a:rPr lang="en-US" altLang="zh-TW" dirty="0" smtClean="0"/>
              <a:t>…	print i+1</a:t>
            </a:r>
          </a:p>
          <a:p>
            <a:r>
              <a:rPr lang="en-US" altLang="zh-TW" dirty="0" smtClean="0"/>
              <a:t>Example 2:</a:t>
            </a:r>
          </a:p>
          <a:p>
            <a:pPr lvl="1"/>
            <a:r>
              <a:rPr lang="en-US" altLang="zh-TW" dirty="0" smtClean="0"/>
              <a:t>&gt;&gt;&gt; 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[2,4,6,8,10]:</a:t>
            </a:r>
          </a:p>
          <a:p>
            <a:pPr lvl="1"/>
            <a:r>
              <a:rPr lang="en-US" altLang="zh-TW" dirty="0" smtClean="0"/>
              <a:t>…	print ‘*’ * </a:t>
            </a:r>
            <a:r>
              <a:rPr lang="en-US" altLang="zh-TW" dirty="0" err="1" smtClean="0"/>
              <a:t>i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59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UNIX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 smtClean="0"/>
              <a:t>More useful commands</a:t>
            </a:r>
          </a:p>
          <a:p>
            <a:pPr lvl="1"/>
            <a:r>
              <a:rPr lang="en-US" altLang="zh-TW" b="1" dirty="0" err="1" smtClean="0"/>
              <a:t>cd</a:t>
            </a:r>
            <a:r>
              <a:rPr lang="en-US" altLang="zh-TW" dirty="0" smtClean="0"/>
              <a:t> : change folder</a:t>
            </a:r>
          </a:p>
          <a:p>
            <a:pPr lvl="1"/>
            <a:r>
              <a:rPr lang="en-US" altLang="zh-TW" b="1" dirty="0" err="1" smtClean="0"/>
              <a:t>rm</a:t>
            </a:r>
            <a:r>
              <a:rPr lang="en-US" altLang="zh-TW" dirty="0" smtClean="0"/>
              <a:t> : delete files</a:t>
            </a:r>
          </a:p>
          <a:p>
            <a:pPr lvl="1"/>
            <a:r>
              <a:rPr lang="en-US" altLang="zh-TW" b="1" dirty="0" err="1" smtClean="0"/>
              <a:t>rm</a:t>
            </a:r>
            <a:r>
              <a:rPr lang="en-US" altLang="zh-TW" b="1" dirty="0" smtClean="0"/>
              <a:t> –r</a:t>
            </a:r>
            <a:r>
              <a:rPr lang="en-US" altLang="zh-TW" dirty="0" smtClean="0"/>
              <a:t> : remove the whole folder</a:t>
            </a:r>
          </a:p>
          <a:p>
            <a:pPr lvl="1"/>
            <a:r>
              <a:rPr lang="en-US" altLang="zh-TW" b="1" dirty="0" smtClean="0"/>
              <a:t>tar</a:t>
            </a:r>
            <a:r>
              <a:rPr lang="en-US" altLang="zh-TW" dirty="0" smtClean="0"/>
              <a:t> : pack and/or compress files</a:t>
            </a:r>
          </a:p>
          <a:p>
            <a:pPr lvl="1"/>
            <a:r>
              <a:rPr lang="en-US" altLang="zh-TW" b="1" dirty="0" err="1" smtClean="0"/>
              <a:t>mv</a:t>
            </a:r>
            <a:r>
              <a:rPr lang="en-US" altLang="zh-TW" dirty="0" smtClean="0"/>
              <a:t> : move or rename file</a:t>
            </a:r>
          </a:p>
          <a:p>
            <a:pPr lvl="1"/>
            <a:r>
              <a:rPr lang="en-US" altLang="zh-TW" b="1" dirty="0" smtClean="0"/>
              <a:t>exit</a:t>
            </a:r>
            <a:r>
              <a:rPr lang="en-US" altLang="zh-TW" dirty="0" smtClean="0"/>
              <a:t> : logout</a:t>
            </a:r>
          </a:p>
          <a:p>
            <a:pPr lvl="1"/>
            <a:r>
              <a:rPr lang="en-US" altLang="zh-TW" b="1" dirty="0" smtClean="0"/>
              <a:t>cat</a:t>
            </a:r>
            <a:r>
              <a:rPr lang="en-US" altLang="zh-TW" dirty="0" smtClean="0"/>
              <a:t>: read a file</a:t>
            </a:r>
          </a:p>
          <a:p>
            <a:pPr lvl="1"/>
            <a:r>
              <a:rPr lang="en-US" altLang="zh-TW" b="1" dirty="0" smtClean="0"/>
              <a:t>more</a:t>
            </a:r>
            <a:r>
              <a:rPr lang="en-US" altLang="zh-TW" dirty="0" smtClean="0"/>
              <a:t>: read a file with scrolling by enter or space key</a:t>
            </a:r>
          </a:p>
          <a:p>
            <a:pPr lvl="1"/>
            <a:r>
              <a:rPr lang="en-US" altLang="zh-TW" b="1" dirty="0" smtClean="0"/>
              <a:t>less</a:t>
            </a:r>
            <a:r>
              <a:rPr lang="en-US" altLang="zh-TW" dirty="0" smtClean="0"/>
              <a:t>: read a file with scrolling by </a:t>
            </a:r>
            <a:r>
              <a:rPr lang="en-US" altLang="zh-TW" dirty="0" err="1" smtClean="0"/>
              <a:t>PgUp</a:t>
            </a:r>
            <a:r>
              <a:rPr lang="en-US" altLang="zh-TW" dirty="0" smtClean="0"/>
              <a:t> or </a:t>
            </a:r>
            <a:r>
              <a:rPr lang="en-US" altLang="zh-TW" dirty="0" err="1" smtClean="0"/>
              <a:t>PgDn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for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Example 3:</a:t>
            </a:r>
          </a:p>
          <a:p>
            <a:pPr lvl="1"/>
            <a:r>
              <a:rPr lang="en-US" altLang="zh-TW" dirty="0" smtClean="0"/>
              <a:t>&gt;&gt;&gt; t = [(1,2),(3,4),(5,6)]</a:t>
            </a:r>
          </a:p>
          <a:p>
            <a:pPr lvl="1"/>
            <a:r>
              <a:rPr lang="en-US" altLang="zh-TW" dirty="0" smtClean="0"/>
              <a:t>&gt;&gt;&gt; for (a, b) in t:</a:t>
            </a:r>
          </a:p>
          <a:p>
            <a:pPr lvl="1"/>
            <a:r>
              <a:rPr lang="en-US" altLang="zh-TW" dirty="0" smtClean="0"/>
              <a:t>…	print a*b</a:t>
            </a:r>
          </a:p>
          <a:p>
            <a:r>
              <a:rPr lang="en-US" altLang="zh-TW" dirty="0" smtClean="0"/>
              <a:t>Example 4:</a:t>
            </a:r>
          </a:p>
          <a:p>
            <a:pPr lvl="1"/>
            <a:r>
              <a:rPr lang="en-US" altLang="zh-TW" dirty="0" smtClean="0"/>
              <a:t>&gt;&gt;&gt; s = ‘</a:t>
            </a:r>
            <a:r>
              <a:rPr lang="en-US" altLang="zh-TW" dirty="0" err="1" smtClean="0"/>
              <a:t>OnsOranje</a:t>
            </a:r>
            <a:r>
              <a:rPr lang="en-US" altLang="zh-TW" dirty="0" smtClean="0"/>
              <a:t>’</a:t>
            </a:r>
          </a:p>
          <a:p>
            <a:pPr lvl="1"/>
            <a:r>
              <a:rPr lang="en-US" altLang="zh-TW" dirty="0" smtClean="0"/>
              <a:t>&gt;&gt;&gt; 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range(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(s)):</a:t>
            </a:r>
          </a:p>
          <a:p>
            <a:pPr lvl="1"/>
            <a:r>
              <a:rPr lang="en-US" altLang="zh-TW" dirty="0" smtClean="0"/>
              <a:t>…	print ‘ ’ *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, s[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while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Usage: while &lt;test&gt;:</a:t>
            </a:r>
          </a:p>
          <a:p>
            <a:pPr>
              <a:buNone/>
            </a:pPr>
            <a:r>
              <a:rPr lang="en-US" altLang="zh-TW" dirty="0" smtClean="0"/>
              <a:t>			&lt;statements1&gt;</a:t>
            </a:r>
          </a:p>
          <a:p>
            <a:pPr>
              <a:buNone/>
            </a:pPr>
            <a:r>
              <a:rPr lang="en-US" altLang="zh-TW" dirty="0" smtClean="0"/>
              <a:t>		         else:</a:t>
            </a:r>
          </a:p>
          <a:p>
            <a:pPr>
              <a:buNone/>
            </a:pPr>
            <a:r>
              <a:rPr lang="en-US" altLang="zh-TW" dirty="0" smtClean="0"/>
              <a:t>			&lt;statements2&gt;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61</a:t>
            </a:fld>
            <a:endParaRPr lang="zh-TW" altLang="en-US"/>
          </a:p>
        </p:txBody>
      </p:sp>
      <p:pic>
        <p:nvPicPr>
          <p:cNvPr id="5" name="Picture 4" descr="wh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968625"/>
            <a:ext cx="3786182" cy="3603515"/>
          </a:xfrm>
          <a:prstGeom prst="rect">
            <a:avLst/>
          </a:prstGeom>
          <a:noFill/>
        </p:spPr>
      </p:pic>
      <p:cxnSp>
        <p:nvCxnSpPr>
          <p:cNvPr id="6" name="直線單箭頭接點 5"/>
          <p:cNvCxnSpPr/>
          <p:nvPr/>
        </p:nvCxnSpPr>
        <p:spPr>
          <a:xfrm flipV="1">
            <a:off x="1928794" y="3429000"/>
            <a:ext cx="642942" cy="1428760"/>
          </a:xfrm>
          <a:prstGeom prst="straightConnector1">
            <a:avLst/>
          </a:prstGeom>
          <a:ln w="247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1142976" y="4946704"/>
            <a:ext cx="157163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3000" dirty="0" smtClean="0"/>
              <a:t>optional</a:t>
            </a:r>
            <a:endParaRPr lang="zh-TW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while</a:t>
            </a:r>
            <a:r>
              <a:rPr lang="en-US" altLang="zh-TW" dirty="0" smtClean="0"/>
              <a:t>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07444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Example 1:</a:t>
            </a:r>
          </a:p>
          <a:p>
            <a:pPr lvl="1"/>
            <a:r>
              <a:rPr lang="en-US" altLang="zh-TW" dirty="0" smtClean="0"/>
              <a:t>&gt;&gt;&gt; x = ‘Spam’</a:t>
            </a:r>
          </a:p>
          <a:p>
            <a:pPr lvl="1"/>
            <a:r>
              <a:rPr lang="en-US" altLang="zh-TW" dirty="0" smtClean="0"/>
              <a:t>&gt;&gt;&gt; while x:</a:t>
            </a:r>
          </a:p>
          <a:p>
            <a:pPr lvl="1"/>
            <a:r>
              <a:rPr lang="en-US" altLang="zh-TW" dirty="0" smtClean="0"/>
              <a:t>…	print x,</a:t>
            </a:r>
          </a:p>
          <a:p>
            <a:pPr lvl="1"/>
            <a:r>
              <a:rPr lang="en-US" altLang="zh-TW" dirty="0" smtClean="0"/>
              <a:t>…	x = x[1:]</a:t>
            </a:r>
          </a:p>
          <a:p>
            <a:r>
              <a:rPr lang="en-US" altLang="zh-TW" dirty="0" smtClean="0"/>
              <a:t>Example 2:</a:t>
            </a:r>
          </a:p>
          <a:p>
            <a:pPr lvl="1"/>
            <a:r>
              <a:rPr lang="en-US" altLang="zh-TW" dirty="0" smtClean="0"/>
              <a:t>&gt;&gt;&gt; a, b = 0, 10</a:t>
            </a:r>
          </a:p>
          <a:p>
            <a:pPr lvl="1"/>
            <a:r>
              <a:rPr lang="en-US" altLang="zh-TW" dirty="0" smtClean="0"/>
              <a:t>&gt;&gt;&gt; while a &lt; b:</a:t>
            </a:r>
          </a:p>
          <a:p>
            <a:pPr lvl="1"/>
            <a:r>
              <a:rPr lang="en-US" altLang="zh-TW" dirty="0" smtClean="0"/>
              <a:t>…	print a,</a:t>
            </a:r>
          </a:p>
          <a:p>
            <a:pPr lvl="1"/>
            <a:r>
              <a:rPr lang="en-US" altLang="zh-TW" dirty="0" smtClean="0"/>
              <a:t>…	a += 1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break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continue</a:t>
            </a:r>
            <a:r>
              <a:rPr lang="en-US" altLang="zh-TW" dirty="0" smtClean="0"/>
              <a:t>/</a:t>
            </a:r>
            <a:r>
              <a:rPr lang="en-US" altLang="zh-TW" b="1" dirty="0" smtClean="0"/>
              <a:t>pass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Appears only in loops.</a:t>
            </a:r>
          </a:p>
          <a:p>
            <a:r>
              <a:rPr lang="en-US" altLang="zh-TW" b="1" dirty="0" smtClean="0"/>
              <a:t>break</a:t>
            </a:r>
            <a:r>
              <a:rPr lang="en-US" altLang="zh-TW" dirty="0" smtClean="0"/>
              <a:t>: exit the loop right away, neglecting all the statements in loop.</a:t>
            </a:r>
          </a:p>
          <a:p>
            <a:r>
              <a:rPr lang="en-US" altLang="zh-TW" b="1" dirty="0" smtClean="0"/>
              <a:t>continue</a:t>
            </a:r>
            <a:r>
              <a:rPr lang="en-US" altLang="zh-TW" dirty="0" smtClean="0"/>
              <a:t>: go to the beginning of the loop, neglecting the rest statements.</a:t>
            </a:r>
          </a:p>
          <a:p>
            <a:r>
              <a:rPr lang="en-US" altLang="zh-TW" b="1" dirty="0" smtClean="0"/>
              <a:t>pass</a:t>
            </a:r>
            <a:r>
              <a:rPr lang="en-US" altLang="zh-TW" dirty="0" smtClean="0"/>
              <a:t>: do nothing, </a:t>
            </a:r>
            <a:r>
              <a:rPr lang="en-US" altLang="zh-TW" strike="dblStrike" dirty="0" smtClean="0"/>
              <a:t>used to show off your specialty</a:t>
            </a:r>
            <a:r>
              <a:rPr lang="en-US" altLang="zh-TW" dirty="0" smtClean="0"/>
              <a:t>, used to occupy a position for further revision.</a:t>
            </a:r>
            <a:endParaRPr lang="zh-TW" altLang="en-US" strike="sngStrike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 Toy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64</a:t>
            </a:fld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62031"/>
            <a:ext cx="4429156" cy="44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 “Larger” Toy - Craps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65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3" y="2200292"/>
            <a:ext cx="39719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14554"/>
            <a:ext cx="30003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66</a:t>
            </a:fld>
            <a:endParaRPr lang="zh-TW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Read and write file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myfile</a:t>
            </a:r>
            <a:r>
              <a:rPr lang="en-US" altLang="zh-TW" dirty="0" smtClean="0"/>
              <a:t> = open(‘</a:t>
            </a:r>
            <a:r>
              <a:rPr lang="en-US" altLang="zh-TW" dirty="0" err="1" smtClean="0"/>
              <a:t>filename’,’r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x = </a:t>
            </a:r>
            <a:r>
              <a:rPr lang="en-US" altLang="zh-TW" dirty="0" err="1" smtClean="0"/>
              <a:t>myfile.readline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y = </a:t>
            </a:r>
            <a:r>
              <a:rPr lang="en-US" altLang="zh-TW" dirty="0" err="1" smtClean="0"/>
              <a:t>myfile.read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myfile.close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newfile</a:t>
            </a:r>
            <a:r>
              <a:rPr lang="en-US" altLang="zh-TW" dirty="0" smtClean="0"/>
              <a:t> = open(‘</a:t>
            </a:r>
            <a:r>
              <a:rPr lang="en-US" altLang="zh-TW" dirty="0" err="1" smtClean="0"/>
              <a:t>towrite’,’w</a:t>
            </a:r>
            <a:r>
              <a:rPr lang="en-US" altLang="zh-TW" dirty="0" smtClean="0"/>
              <a:t>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newfile.write</a:t>
            </a:r>
            <a:r>
              <a:rPr lang="en-US" altLang="zh-TW" dirty="0" smtClean="0"/>
              <a:t>(‘911 was a \n’)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newfile.write</a:t>
            </a:r>
            <a:r>
              <a:rPr lang="en-US" altLang="zh-TW" dirty="0" smtClean="0"/>
              <a:t>(‘god-damned hoax!\n’)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newfile.close</a:t>
            </a:r>
            <a:r>
              <a:rPr lang="en-US" altLang="zh-TW" dirty="0" smtClean="0"/>
              <a:t>()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Exception handling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&gt;&gt;&gt; x = dir(__</a:t>
            </a:r>
            <a:r>
              <a:rPr lang="en-US" altLang="zh-TW" dirty="0" err="1" smtClean="0"/>
              <a:t>builtins</a:t>
            </a:r>
            <a:r>
              <a:rPr lang="en-US" altLang="zh-TW" dirty="0" smtClean="0"/>
              <a:t>__)</a:t>
            </a:r>
          </a:p>
          <a:p>
            <a:r>
              <a:rPr lang="en-US" altLang="zh-TW" dirty="0" smtClean="0"/>
              <a:t>&gt;&gt;&gt; y = []</a:t>
            </a:r>
          </a:p>
          <a:p>
            <a:r>
              <a:rPr lang="en-US" altLang="zh-TW" dirty="0" smtClean="0"/>
              <a:t>&gt;&gt;&gt; for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 in range(</a:t>
            </a:r>
            <a:r>
              <a:rPr lang="en-US" altLang="zh-TW" dirty="0" err="1" smtClean="0"/>
              <a:t>len</a:t>
            </a:r>
            <a:r>
              <a:rPr lang="en-US" altLang="zh-TW" dirty="0" smtClean="0"/>
              <a:t>(x)):</a:t>
            </a:r>
          </a:p>
          <a:p>
            <a:r>
              <a:rPr lang="en-US" altLang="zh-TW" dirty="0" smtClean="0"/>
              <a:t>…		if ‘Error’ in x[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]:</a:t>
            </a:r>
          </a:p>
          <a:p>
            <a:r>
              <a:rPr lang="en-US" altLang="zh-TW" dirty="0" smtClean="0"/>
              <a:t>…			</a:t>
            </a:r>
            <a:r>
              <a:rPr lang="en-US" altLang="zh-TW" dirty="0" err="1" smtClean="0"/>
              <a:t>y.append</a:t>
            </a:r>
            <a:r>
              <a:rPr lang="en-US" altLang="zh-TW" dirty="0" smtClean="0"/>
              <a:t>(x[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])</a:t>
            </a:r>
          </a:p>
          <a:p>
            <a:r>
              <a:rPr lang="en-US" altLang="zh-TW" dirty="0" smtClean="0"/>
              <a:t>&gt;&gt;&gt; y</a:t>
            </a:r>
          </a:p>
          <a:p>
            <a:pPr lvl="1"/>
            <a:r>
              <a:rPr lang="en-US" altLang="zh-TW" sz="1900" dirty="0" smtClean="0"/>
              <a:t>['</a:t>
            </a:r>
            <a:r>
              <a:rPr lang="en-US" altLang="zh-TW" sz="1900" dirty="0" err="1" smtClean="0"/>
              <a:t>ArithmeticError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AssertionError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AttributeError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BufferError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EOFError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EnvironmentError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FloatingPointError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IOError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ImportError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IndentationError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IndexError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KeyError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LookupError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MemoryError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NameError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NotImplementedError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OSError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OverflowError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ReferenceError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RuntimeError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StandardError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SyntaxError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SystemError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TabError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TypeError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UnboundLocalError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UnicodeDecodeError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UnicodeEncodeError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UnicodeError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UnicodeTranslateError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ValueError</a:t>
            </a:r>
            <a:r>
              <a:rPr lang="en-US" altLang="zh-TW" sz="1900" dirty="0" smtClean="0"/>
              <a:t>', '</a:t>
            </a:r>
            <a:r>
              <a:rPr lang="en-US" altLang="zh-TW" sz="1900" dirty="0" err="1" smtClean="0"/>
              <a:t>ZeroDivisionError</a:t>
            </a:r>
            <a:r>
              <a:rPr lang="en-US" altLang="zh-TW" sz="1900" dirty="0" smtClean="0"/>
              <a:t>']</a:t>
            </a:r>
            <a:endParaRPr lang="zh-TW" altLang="en-US" sz="19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try</a:t>
            </a:r>
            <a:r>
              <a:rPr lang="en-US" altLang="zh-TW" dirty="0" smtClean="0"/>
              <a:t>… </a:t>
            </a:r>
            <a:r>
              <a:rPr lang="en-US" altLang="zh-TW" b="1" dirty="0" smtClean="0"/>
              <a:t>except</a:t>
            </a:r>
            <a:r>
              <a:rPr lang="en-US" altLang="zh-TW" dirty="0" smtClean="0"/>
              <a:t> 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14348" y="1783560"/>
            <a:ext cx="8072494" cy="45720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Usage: try:</a:t>
            </a:r>
          </a:p>
          <a:p>
            <a:pPr>
              <a:buNone/>
            </a:pPr>
            <a:r>
              <a:rPr lang="en-US" altLang="zh-TW" dirty="0" smtClean="0"/>
              <a:t>			&lt;statement1&gt;</a:t>
            </a:r>
          </a:p>
          <a:p>
            <a:pPr>
              <a:buNone/>
            </a:pPr>
            <a:r>
              <a:rPr lang="en-US" altLang="zh-TW" dirty="0" smtClean="0"/>
              <a:t>		         except (&lt;error1&gt;):</a:t>
            </a:r>
          </a:p>
          <a:p>
            <a:pPr>
              <a:buNone/>
            </a:pPr>
            <a:r>
              <a:rPr lang="en-US" altLang="zh-TW" dirty="0" smtClean="0"/>
              <a:t>			&lt;statement2&gt;</a:t>
            </a:r>
          </a:p>
          <a:p>
            <a:pPr>
              <a:buNone/>
            </a:pPr>
            <a:r>
              <a:rPr lang="en-US" altLang="zh-TW" dirty="0" smtClean="0"/>
              <a:t>		          ……</a:t>
            </a:r>
          </a:p>
          <a:p>
            <a:pPr>
              <a:buNone/>
            </a:pPr>
            <a:r>
              <a:rPr lang="en-US" altLang="zh-TW" dirty="0" smtClean="0"/>
              <a:t>		          (else:)</a:t>
            </a:r>
          </a:p>
          <a:p>
            <a:r>
              <a:rPr lang="en-US" altLang="zh-TW" dirty="0" smtClean="0"/>
              <a:t>When an exception is encountered in statement1, jump to the corresponding block.</a:t>
            </a:r>
          </a:p>
          <a:p>
            <a:r>
              <a:rPr lang="en-US" altLang="zh-TW" b="1" dirty="0" smtClean="0"/>
              <a:t>else </a:t>
            </a:r>
            <a:r>
              <a:rPr lang="en-US" altLang="zh-TW" dirty="0" smtClean="0"/>
              <a:t>block will only be executed when no exception.</a:t>
            </a:r>
            <a:endParaRPr lang="en-US" altLang="zh-TW" b="1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69</a:t>
            </a:fld>
            <a:endParaRPr lang="zh-TW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UNIX Editors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nano</a:t>
            </a:r>
            <a:endParaRPr lang="en-US" altLang="zh-TW" dirty="0" smtClean="0"/>
          </a:p>
          <a:p>
            <a:r>
              <a:rPr lang="en-US" altLang="zh-TW" dirty="0" smtClean="0"/>
              <a:t>vi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vim</a:t>
            </a:r>
          </a:p>
          <a:p>
            <a:r>
              <a:rPr lang="en-US" altLang="zh-TW" dirty="0" err="1" smtClean="0"/>
              <a:t>gedit</a:t>
            </a:r>
            <a:endParaRPr lang="en-US" altLang="zh-TW" dirty="0" smtClean="0"/>
          </a:p>
          <a:p>
            <a:r>
              <a:rPr lang="en-US" altLang="zh-TW" dirty="0" err="1" smtClean="0"/>
              <a:t>joe</a:t>
            </a:r>
            <a:endParaRPr lang="en-US" altLang="zh-TW" dirty="0" smtClean="0"/>
          </a:p>
          <a:p>
            <a:r>
              <a:rPr lang="en-US" altLang="zh-TW" dirty="0" err="1" smtClean="0"/>
              <a:t>emacs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857364"/>
            <a:ext cx="6078788" cy="427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An Example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70</a:t>
            </a:fld>
            <a:endParaRPr lang="zh-TW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704" y="1785926"/>
            <a:ext cx="4552188" cy="472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Scoping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72</a:t>
            </a:fld>
            <a:endParaRPr lang="zh-TW" altLang="en-US"/>
          </a:p>
        </p:txBody>
      </p:sp>
      <p:pic>
        <p:nvPicPr>
          <p:cNvPr id="6146" name="Picture 2" descr="http://sandeeps.in/_images/python_le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6858048" cy="4729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60150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&gt;&gt;&gt; import </a:t>
            </a:r>
            <a:r>
              <a:rPr lang="en-US" altLang="zh-TW" dirty="0" err="1" smtClean="0"/>
              <a:t>simplearith</a:t>
            </a:r>
            <a:endParaRPr lang="en-US" altLang="zh-TW" dirty="0" smtClean="0"/>
          </a:p>
          <a:p>
            <a:r>
              <a:rPr lang="en-US" altLang="zh-TW" dirty="0" smtClean="0"/>
              <a:t>&gt;&gt;&gt; x = </a:t>
            </a:r>
            <a:r>
              <a:rPr lang="en-US" altLang="zh-TW" dirty="0" err="1" smtClean="0"/>
              <a:t>simplearith.add</a:t>
            </a:r>
            <a:r>
              <a:rPr lang="en-US" altLang="zh-TW" dirty="0" smtClean="0"/>
              <a:t>(4,1)</a:t>
            </a:r>
          </a:p>
          <a:p>
            <a:pPr lvl="1"/>
            <a:r>
              <a:rPr lang="en-US" altLang="zh-TW" dirty="0" smtClean="0"/>
              <a:t>4 + 1 = 5</a:t>
            </a:r>
          </a:p>
          <a:p>
            <a:r>
              <a:rPr lang="en-US" altLang="zh-TW" dirty="0" smtClean="0"/>
              <a:t>&gt;&gt;&gt; y = </a:t>
            </a:r>
            <a:r>
              <a:rPr lang="en-US" altLang="zh-TW" dirty="0" err="1" smtClean="0"/>
              <a:t>simplearith.minus</a:t>
            </a:r>
            <a:r>
              <a:rPr lang="en-US" altLang="zh-TW" dirty="0" smtClean="0"/>
              <a:t>(4,1)</a:t>
            </a:r>
          </a:p>
          <a:p>
            <a:pPr lvl="1"/>
            <a:r>
              <a:rPr lang="en-US" altLang="zh-TW" dirty="0" smtClean="0"/>
              <a:t>4 - 1 = 3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73</a:t>
            </a:fld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4250" y="2285991"/>
            <a:ext cx="3733814" cy="193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928802"/>
            <a:ext cx="4945837" cy="2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Keywords: </a:t>
            </a:r>
            <a:r>
              <a:rPr lang="en-US" altLang="zh-TW" b="1" dirty="0" smtClean="0"/>
              <a:t>def</a:t>
            </a:r>
            <a:r>
              <a:rPr lang="en-US" altLang="zh-TW" dirty="0" smtClean="0"/>
              <a:t>, </a:t>
            </a:r>
            <a:r>
              <a:rPr lang="en-US" altLang="zh-TW" b="1" dirty="0" smtClean="0"/>
              <a:t>return</a:t>
            </a:r>
          </a:p>
          <a:p>
            <a:r>
              <a:rPr lang="en-US" altLang="zh-TW" dirty="0" smtClean="0"/>
              <a:t>Another example: Fibonacci sequence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74</a:t>
            </a:fld>
            <a:endParaRPr lang="zh-TW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000371"/>
            <a:ext cx="4071966" cy="34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Execution time function definition is allowed.</a:t>
            </a:r>
          </a:p>
          <a:p>
            <a:r>
              <a:rPr lang="en-US" altLang="zh-TW" dirty="0" smtClean="0"/>
              <a:t>Function overloading is allowed.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75</a:t>
            </a:fld>
            <a:endParaRPr lang="zh-TW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000371"/>
            <a:ext cx="4643470" cy="323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Functions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8871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Roll a die many times to see if it is fair.</a:t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Of course you have to enter an integer!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76</a:t>
            </a:fld>
            <a:endParaRPr lang="zh-TW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15" y="2357430"/>
            <a:ext cx="5267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More about 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57224" y="1783560"/>
            <a:ext cx="7829576" cy="4572000"/>
          </a:xfrm>
        </p:spPr>
        <p:txBody>
          <a:bodyPr/>
          <a:lstStyle/>
          <a:p>
            <a:r>
              <a:rPr lang="en-US" altLang="zh-TW" dirty="0" smtClean="0"/>
              <a:t>Default value setting:</a:t>
            </a:r>
          </a:p>
          <a:p>
            <a:pPr lvl="1"/>
            <a:r>
              <a:rPr lang="en-US" altLang="zh-TW" dirty="0" smtClean="0"/>
              <a:t>&gt;&gt;&gt; def fun1(a, b, c):		print </a:t>
            </a:r>
            <a:r>
              <a:rPr lang="en-US" altLang="zh-TW" dirty="0" err="1" smtClean="0"/>
              <a:t>a,b,c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&gt;&gt;&gt; def fun2(</a:t>
            </a:r>
            <a:r>
              <a:rPr lang="en-US" altLang="zh-TW" dirty="0" err="1" smtClean="0"/>
              <a:t>a,b,c</a:t>
            </a:r>
            <a:r>
              <a:rPr lang="en-US" altLang="zh-TW" dirty="0" smtClean="0"/>
              <a:t>=1):	print </a:t>
            </a:r>
            <a:r>
              <a:rPr lang="en-US" altLang="zh-TW" dirty="0" err="1" smtClean="0"/>
              <a:t>a,b,c</a:t>
            </a:r>
            <a:endParaRPr lang="en-US" altLang="zh-TW" dirty="0" smtClean="0"/>
          </a:p>
          <a:p>
            <a:r>
              <a:rPr lang="en-US" altLang="zh-TW" dirty="0" smtClean="0"/>
              <a:t>*</a:t>
            </a:r>
            <a:r>
              <a:rPr lang="en-US" altLang="zh-TW" dirty="0" err="1" smtClean="0"/>
              <a:t>pargs</a:t>
            </a:r>
            <a:r>
              <a:rPr lang="en-US" altLang="zh-TW" dirty="0" smtClean="0"/>
              <a:t> &amp; **</a:t>
            </a:r>
            <a:r>
              <a:rPr lang="en-US" altLang="zh-TW" dirty="0" err="1" smtClean="0"/>
              <a:t>kargs</a:t>
            </a:r>
            <a:r>
              <a:rPr lang="en-US" altLang="zh-TW" dirty="0" smtClean="0"/>
              <a:t> are used to pass a variable number of arguments to a function.</a:t>
            </a:r>
          </a:p>
          <a:p>
            <a:pPr lvl="1"/>
            <a:r>
              <a:rPr lang="en-US" altLang="zh-TW" dirty="0" smtClean="0"/>
              <a:t>*</a:t>
            </a:r>
            <a:r>
              <a:rPr lang="en-US" altLang="zh-TW" dirty="0" err="1" smtClean="0"/>
              <a:t>pargs</a:t>
            </a:r>
            <a:r>
              <a:rPr lang="en-US" altLang="zh-TW" dirty="0" smtClean="0"/>
              <a:t> is used to pass a non-</a:t>
            </a:r>
            <a:r>
              <a:rPr lang="en-US" altLang="zh-TW" dirty="0" err="1" smtClean="0"/>
              <a:t>keyworded</a:t>
            </a:r>
            <a:r>
              <a:rPr lang="en-US" altLang="zh-TW" dirty="0" smtClean="0"/>
              <a:t>, variable-length argument list.</a:t>
            </a:r>
          </a:p>
          <a:p>
            <a:pPr lvl="1"/>
            <a:r>
              <a:rPr lang="en-US" altLang="zh-TW" dirty="0" smtClean="0"/>
              <a:t>**</a:t>
            </a:r>
            <a:r>
              <a:rPr lang="en-US" altLang="zh-TW" dirty="0" err="1" smtClean="0"/>
              <a:t>kargs</a:t>
            </a:r>
            <a:r>
              <a:rPr lang="en-US" altLang="zh-TW" dirty="0" smtClean="0"/>
              <a:t> is used to pass a </a:t>
            </a:r>
            <a:r>
              <a:rPr lang="en-US" altLang="zh-TW" dirty="0" err="1" smtClean="0"/>
              <a:t>keyworded</a:t>
            </a:r>
            <a:r>
              <a:rPr lang="en-US" altLang="zh-TW" dirty="0" smtClean="0"/>
              <a:t>, variable-length argument list.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77</a:t>
            </a:fld>
            <a:endParaRPr lang="zh-TW" alt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More about Functions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78</a:t>
            </a:fld>
            <a:endParaRPr lang="zh-TW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4010" y="1785926"/>
            <a:ext cx="63627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4066" y="4786322"/>
            <a:ext cx="6444082" cy="18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Python Module</a:t>
            </a:r>
          </a:p>
          <a:p>
            <a:r>
              <a:rPr lang="en-US" altLang="zh-TW" dirty="0" smtClean="0"/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79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To open or edit a file:</a:t>
            </a:r>
            <a:br>
              <a:rPr lang="en-US" altLang="zh-TW" dirty="0" smtClean="0"/>
            </a:br>
            <a:endParaRPr lang="en-US" altLang="zh-TW" dirty="0" smtClean="0"/>
          </a:p>
          <a:p>
            <a:r>
              <a:rPr lang="en-US" altLang="zh-TW" dirty="0" smtClean="0"/>
              <a:t>Insert text: </a:t>
            </a:r>
            <a:r>
              <a:rPr lang="en-US" altLang="zh-TW" dirty="0" err="1" smtClean="0"/>
              <a:t>i</a:t>
            </a:r>
            <a:endParaRPr lang="en-US" altLang="zh-TW" dirty="0" smtClean="0"/>
          </a:p>
          <a:p>
            <a:r>
              <a:rPr lang="en-US" altLang="zh-TW" dirty="0" smtClean="0"/>
              <a:t>Move the cursor: h (←), j (↓), k (↑), l (→), </a:t>
            </a:r>
            <a:r>
              <a:rPr lang="en-US" altLang="zh-TW" dirty="0" err="1" smtClean="0"/>
              <a:t>PgUp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PgDn</a:t>
            </a:r>
            <a:r>
              <a:rPr lang="en-US" altLang="zh-TW" dirty="0" smtClean="0"/>
              <a:t>, Home (0), End($).</a:t>
            </a:r>
          </a:p>
          <a:p>
            <a:r>
              <a:rPr lang="en-US" altLang="zh-TW" dirty="0" smtClean="0"/>
              <a:t>Move n letters: n[space]</a:t>
            </a:r>
          </a:p>
          <a:p>
            <a:r>
              <a:rPr lang="en-US" altLang="zh-TW" dirty="0" smtClean="0"/>
              <a:t>Move n lines: n[enter]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357430"/>
            <a:ext cx="3429024" cy="36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Haunted by Module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 module is intrinsically a file containing Python definitions and statements.</a:t>
            </a:r>
          </a:p>
          <a:p>
            <a:r>
              <a:rPr lang="en-US" altLang="zh-TW" dirty="0" smtClean="0"/>
              <a:t>A module can contain executable statements as well as function definitions.</a:t>
            </a:r>
          </a:p>
          <a:p>
            <a:r>
              <a:rPr lang="en-US" altLang="zh-TW" dirty="0" smtClean="0"/>
              <a:t>The statements in a module are intended to initialize the module. They are executed only the first time the module name is encountered in an </a:t>
            </a:r>
            <a:r>
              <a:rPr lang="en-US" altLang="zh-TW" b="1" dirty="0" smtClean="0"/>
              <a:t>import</a:t>
            </a:r>
            <a:r>
              <a:rPr lang="en-US" altLang="zh-TW" dirty="0" smtClean="0"/>
              <a:t> statement.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Haunted by Module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built-in function </a:t>
            </a:r>
            <a:r>
              <a:rPr lang="en-US" altLang="zh-TW" b="1" dirty="0" smtClean="0"/>
              <a:t>dir()</a:t>
            </a:r>
            <a:r>
              <a:rPr lang="en-US" altLang="zh-TW" dirty="0" smtClean="0"/>
              <a:t> is used to find out which names a module defines. It returns a sorted list of strings.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&gt;&gt;&gt; dir()</a:t>
            </a:r>
          </a:p>
          <a:p>
            <a:r>
              <a:rPr lang="en-US" altLang="zh-TW" dirty="0" smtClean="0"/>
              <a:t>&gt;&gt;&gt; dir(__</a:t>
            </a:r>
            <a:r>
              <a:rPr lang="en-US" altLang="zh-TW" dirty="0" err="1" smtClean="0"/>
              <a:t>bulitins</a:t>
            </a:r>
            <a:r>
              <a:rPr lang="en-US" altLang="zh-TW" dirty="0" smtClean="0"/>
              <a:t>__)</a:t>
            </a:r>
          </a:p>
          <a:p>
            <a:r>
              <a:rPr lang="en-US" altLang="zh-TW" dirty="0" smtClean="0"/>
              <a:t>&gt;&gt;&gt; import math</a:t>
            </a:r>
          </a:p>
          <a:p>
            <a:r>
              <a:rPr lang="en-US" altLang="zh-TW" dirty="0" smtClean="0"/>
              <a:t>&gt;&gt;&gt; dir(math)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reload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Re-import an imported module after revision.</a:t>
            </a:r>
          </a:p>
          <a:p>
            <a:r>
              <a:rPr lang="en-US" altLang="zh-TW" dirty="0" smtClean="0"/>
              <a:t>Often used when restarting the entire application is costly.</a:t>
            </a:r>
          </a:p>
          <a:p>
            <a:endParaRPr lang="en-US" altLang="zh-TW" dirty="0" smtClean="0"/>
          </a:p>
          <a:p>
            <a:r>
              <a:rPr lang="de-DE" altLang="zh-TW" dirty="0" smtClean="0"/>
              <a:t>&gt;&gt;&gt; import reloadeg</a:t>
            </a:r>
          </a:p>
          <a:p>
            <a:r>
              <a:rPr lang="de-DE" altLang="zh-TW" dirty="0" smtClean="0"/>
              <a:t>&gt;&gt;&gt; reloadeg.printer()</a:t>
            </a:r>
          </a:p>
          <a:p>
            <a:r>
              <a:rPr lang="de-DE" altLang="zh-TW" dirty="0" smtClean="0"/>
              <a:t>&gt;&gt;&gt; reload(reloadeg)</a:t>
            </a:r>
          </a:p>
          <a:p>
            <a:r>
              <a:rPr lang="de-DE" altLang="zh-TW" dirty="0" smtClean="0"/>
              <a:t>&gt;&gt;&gt; reloadeg.printer()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82</a:t>
            </a:fld>
            <a:endParaRPr lang="zh-TW" altLang="en-US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140968"/>
            <a:ext cx="328077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765129"/>
            <a:ext cx="3346418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Import Nested Modules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978080" cy="45720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To figure out your current search path:</a:t>
            </a:r>
          </a:p>
          <a:p>
            <a:pPr lvl="1"/>
            <a:r>
              <a:rPr lang="de-DE" altLang="zh-TW" dirty="0" smtClean="0"/>
              <a:t>&gt;&gt;&gt; import sys</a:t>
            </a:r>
          </a:p>
          <a:p>
            <a:pPr lvl="1"/>
            <a:r>
              <a:rPr lang="de-DE" altLang="zh-TW" dirty="0" smtClean="0"/>
              <a:t>&gt;&gt;&gt; sys.path</a:t>
            </a:r>
          </a:p>
          <a:p>
            <a:pPr lvl="2"/>
            <a:r>
              <a:rPr lang="de-DE" altLang="zh-TW" dirty="0" smtClean="0"/>
              <a:t>[...... '/usr/local/lib/python2.7/dist-packages',......]</a:t>
            </a:r>
          </a:p>
          <a:p>
            <a:r>
              <a:rPr lang="de-DE" altLang="zh-TW" dirty="0" smtClean="0"/>
              <a:t>To import the module in dir1/dir2/, simply type:</a:t>
            </a:r>
          </a:p>
          <a:p>
            <a:pPr lvl="1"/>
            <a:r>
              <a:rPr lang="de-DE" altLang="zh-TW" dirty="0" smtClean="0"/>
              <a:t>import dir1.dir2.&lt;module name&gt;</a:t>
            </a:r>
          </a:p>
          <a:p>
            <a:r>
              <a:rPr lang="de-DE" altLang="zh-TW" dirty="0" smtClean="0"/>
              <a:t>Remember to add a __init__.py in a user-defined module dir.</a:t>
            </a:r>
          </a:p>
          <a:p>
            <a:endParaRPr lang="de-DE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83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877272"/>
            <a:ext cx="6553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4644008" y="6165304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Eggs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Prerequisites</a:t>
            </a:r>
          </a:p>
          <a:p>
            <a:r>
              <a:rPr lang="en-US" altLang="zh-TW" dirty="0" smtClean="0"/>
              <a:t>Hello Spam!</a:t>
            </a:r>
          </a:p>
          <a:p>
            <a:r>
              <a:rPr lang="en-US" altLang="zh-TW" dirty="0" smtClean="0"/>
              <a:t>Data Types</a:t>
            </a:r>
          </a:p>
          <a:p>
            <a:r>
              <a:rPr lang="en-US" altLang="zh-TW" dirty="0" smtClean="0"/>
              <a:t>Variables, Operators, and Value Assignment</a:t>
            </a:r>
          </a:p>
          <a:p>
            <a:r>
              <a:rPr lang="en-US" altLang="zh-TW" dirty="0" smtClean="0"/>
              <a:t>Dynamic Typing</a:t>
            </a:r>
          </a:p>
          <a:p>
            <a:r>
              <a:rPr lang="en-US" altLang="zh-TW" dirty="0" smtClean="0"/>
              <a:t>String, List, Dictionary, </a:t>
            </a:r>
            <a:r>
              <a:rPr lang="en-US" altLang="zh-TW" dirty="0" err="1" smtClean="0"/>
              <a:t>Tuple</a:t>
            </a:r>
            <a:endParaRPr lang="en-US" altLang="zh-TW" dirty="0" smtClean="0"/>
          </a:p>
          <a:p>
            <a:r>
              <a:rPr lang="en-US" altLang="zh-TW" dirty="0" smtClean="0"/>
              <a:t>Statements</a:t>
            </a:r>
          </a:p>
          <a:p>
            <a:r>
              <a:rPr lang="en-US" altLang="zh-TW" dirty="0" smtClean="0"/>
              <a:t>Odds-and-Ends</a:t>
            </a:r>
          </a:p>
          <a:p>
            <a:r>
              <a:rPr lang="en-US" altLang="zh-TW" dirty="0" smtClean="0"/>
              <a:t>Python Scoping and Function</a:t>
            </a:r>
          </a:p>
          <a:p>
            <a:r>
              <a:rPr lang="en-US" altLang="zh-TW" dirty="0" smtClean="0"/>
              <a:t>Python Module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OOP, Class, Object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84</a:t>
            </a:fld>
            <a:endParaRPr lang="zh-TW" alt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Viva OOP!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Object-oriented programming is an approach to design modular, reusable systems.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85</a:t>
            </a:fld>
            <a:endParaRPr lang="zh-TW" altLang="en-US"/>
          </a:p>
        </p:txBody>
      </p:sp>
      <p:pic>
        <p:nvPicPr>
          <p:cNvPr id="3074" name="Picture 2" descr="http://www.ntu.edu.sg/home/ehchua/programming/java/images/OOP_Objec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924944"/>
            <a:ext cx="5544616" cy="3617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Viva OOP!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goals of OOP are:</a:t>
            </a:r>
          </a:p>
          <a:p>
            <a:pPr lvl="1"/>
            <a:r>
              <a:rPr lang="en-US" altLang="zh-TW" dirty="0" smtClean="0"/>
              <a:t>Increased understanding</a:t>
            </a:r>
          </a:p>
          <a:p>
            <a:pPr lvl="1"/>
            <a:r>
              <a:rPr lang="en-US" altLang="zh-TW" dirty="0" smtClean="0"/>
              <a:t>Ease of maintenance</a:t>
            </a:r>
          </a:p>
          <a:p>
            <a:pPr lvl="1"/>
            <a:r>
              <a:rPr lang="en-US" altLang="zh-TW" dirty="0" smtClean="0"/>
              <a:t>Ease of evolution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Object is an instance of class.</a:t>
            </a:r>
          </a:p>
          <a:p>
            <a:r>
              <a:rPr lang="en-US" altLang="zh-TW" dirty="0" smtClean="0"/>
              <a:t>Class is the definition of object, defining the components and functionality.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86</a:t>
            </a:fld>
            <a:endParaRPr lang="zh-TW" alt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An Example of 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87</a:t>
            </a:fld>
            <a:endParaRPr lang="zh-TW" altLang="en-US"/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90424"/>
            <a:ext cx="6614160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An Example of 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41784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Object creation:</a:t>
            </a:r>
          </a:p>
          <a:p>
            <a:pPr lvl="1"/>
            <a:r>
              <a:rPr lang="en-US" altLang="zh-TW" dirty="0" smtClean="0"/>
              <a:t>&gt;&gt;&gt; x = </a:t>
            </a:r>
            <a:r>
              <a:rPr lang="en-US" altLang="zh-TW" dirty="0" err="1" smtClean="0"/>
              <a:t>firstcla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smtClean="0"/>
              <a:t>&gt;&gt;&gt; y = </a:t>
            </a:r>
            <a:r>
              <a:rPr lang="en-US" altLang="zh-TW" dirty="0" err="1" smtClean="0"/>
              <a:t>secondcla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Definition (methods &amp; variables) visualization:</a:t>
            </a:r>
          </a:p>
          <a:p>
            <a:pPr lvl="1"/>
            <a:r>
              <a:rPr lang="en-US" altLang="zh-TW" dirty="0" smtClean="0"/>
              <a:t>&gt;&gt;&gt; dir(y)</a:t>
            </a:r>
          </a:p>
          <a:p>
            <a:pPr lvl="2"/>
            <a:r>
              <a:rPr lang="en-US" altLang="zh-TW" dirty="0" smtClean="0"/>
              <a:t>['__doc__', '__module__', 'a', 'b', '</a:t>
            </a:r>
            <a:r>
              <a:rPr lang="en-US" altLang="zh-TW" dirty="0" smtClean="0">
                <a:solidFill>
                  <a:srgbClr val="FF0000"/>
                </a:solidFill>
              </a:rPr>
              <a:t>c</a:t>
            </a:r>
            <a:r>
              <a:rPr lang="en-US" altLang="zh-TW" dirty="0" smtClean="0"/>
              <a:t>', 'data', 'display', '</a:t>
            </a:r>
            <a:r>
              <a:rPr lang="en-US" altLang="zh-TW" dirty="0" err="1" smtClean="0">
                <a:solidFill>
                  <a:srgbClr val="FF0000"/>
                </a:solidFill>
              </a:rPr>
              <a:t>dispsh</a:t>
            </a:r>
            <a:r>
              <a:rPr lang="en-US" altLang="zh-TW" dirty="0" smtClean="0"/>
              <a:t>', '</a:t>
            </a:r>
            <a:r>
              <a:rPr lang="en-US" altLang="zh-TW" dirty="0" err="1" smtClean="0"/>
              <a:t>setData</a:t>
            </a:r>
            <a:r>
              <a:rPr lang="en-US" altLang="zh-TW" dirty="0" smtClean="0"/>
              <a:t>']</a:t>
            </a:r>
          </a:p>
          <a:p>
            <a:pPr lvl="1"/>
            <a:r>
              <a:rPr lang="en-US" altLang="zh-TW" dirty="0" smtClean="0"/>
              <a:t>&gt;&gt;&gt; dir(x)</a:t>
            </a:r>
          </a:p>
          <a:p>
            <a:pPr lvl="2"/>
            <a:r>
              <a:rPr lang="en-US" altLang="zh-TW" dirty="0" smtClean="0"/>
              <a:t>['__doc__', '__module__', 'a', 'b', 'data', 'display', '</a:t>
            </a:r>
            <a:r>
              <a:rPr lang="en-US" altLang="zh-TW" dirty="0" err="1" smtClean="0"/>
              <a:t>setData</a:t>
            </a:r>
            <a:r>
              <a:rPr lang="en-US" altLang="zh-TW" dirty="0" smtClean="0"/>
              <a:t>']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Inheritance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57224" y="1783560"/>
            <a:ext cx="7829576" cy="4572000"/>
          </a:xfrm>
        </p:spPr>
        <p:txBody>
          <a:bodyPr/>
          <a:lstStyle/>
          <a:p>
            <a:r>
              <a:rPr lang="en-US" altLang="zh-TW" dirty="0" smtClean="0"/>
              <a:t>Inheritance is when an object or class is based on another object or class, using the same implementation or specifying implementation to maintain the same behavior.</a:t>
            </a:r>
          </a:p>
          <a:p>
            <a:r>
              <a:rPr lang="en-US" altLang="zh-TW" dirty="0" smtClean="0"/>
              <a:t>Usage: class </a:t>
            </a:r>
            <a:r>
              <a:rPr lang="en-US" altLang="zh-TW" dirty="0" err="1" smtClean="0"/>
              <a:t>derivedClass</a:t>
            </a:r>
            <a:r>
              <a:rPr lang="en-US" altLang="zh-TW" dirty="0" smtClean="0"/>
              <a:t>(baseClass1,…):</a:t>
            </a:r>
          </a:p>
          <a:p>
            <a:pPr>
              <a:buNone/>
            </a:pPr>
            <a:r>
              <a:rPr lang="en-US" altLang="zh-TW" dirty="0" smtClean="0"/>
              <a:t>			&lt;statements&gt;</a:t>
            </a:r>
          </a:p>
          <a:p>
            <a:pPr lvl="1"/>
            <a:r>
              <a:rPr lang="en-US" altLang="zh-TW" dirty="0" smtClean="0"/>
              <a:t>Depth-first</a:t>
            </a:r>
          </a:p>
          <a:p>
            <a:pPr lvl="1"/>
            <a:r>
              <a:rPr lang="en-US" altLang="zh-TW" dirty="0" smtClean="0"/>
              <a:t>Left to right</a:t>
            </a:r>
          </a:p>
          <a:p>
            <a:pPr lvl="1"/>
            <a:r>
              <a:rPr lang="en-US" altLang="zh-TW" dirty="0" smtClean="0"/>
              <a:t>Self -&gt; Father -&gt; Grandfather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89</a:t>
            </a:fld>
            <a:endParaRPr lang="zh-TW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vim commands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Move to the head of the file: </a:t>
            </a:r>
            <a:r>
              <a:rPr lang="en-US" altLang="zh-TW" dirty="0" err="1" smtClean="0"/>
              <a:t>gg</a:t>
            </a:r>
            <a:endParaRPr lang="en-US" altLang="zh-TW" dirty="0" smtClean="0"/>
          </a:p>
          <a:p>
            <a:r>
              <a:rPr lang="en-US" altLang="zh-TW" dirty="0" smtClean="0"/>
              <a:t>Move to the tail of the file: G</a:t>
            </a:r>
          </a:p>
          <a:p>
            <a:r>
              <a:rPr lang="en-US" altLang="zh-TW" dirty="0" smtClean="0"/>
              <a:t>Move to the nth line of the file: </a:t>
            </a:r>
            <a:r>
              <a:rPr lang="en-US" altLang="zh-TW" dirty="0" err="1" smtClean="0"/>
              <a:t>nG</a:t>
            </a:r>
            <a:endParaRPr lang="en-US" altLang="zh-TW" dirty="0" smtClean="0"/>
          </a:p>
          <a:p>
            <a:r>
              <a:rPr lang="en-US" altLang="zh-TW" dirty="0" smtClean="0"/>
              <a:t>Delete a letter: x</a:t>
            </a:r>
          </a:p>
          <a:p>
            <a:r>
              <a:rPr lang="en-US" altLang="zh-TW" dirty="0" smtClean="0"/>
              <a:t>Delete n letters: </a:t>
            </a:r>
            <a:r>
              <a:rPr lang="en-US" altLang="zh-TW" dirty="0" err="1" smtClean="0"/>
              <a:t>nx</a:t>
            </a:r>
            <a:endParaRPr lang="en-US" altLang="zh-TW" dirty="0" smtClean="0"/>
          </a:p>
          <a:p>
            <a:r>
              <a:rPr lang="en-US" altLang="zh-TW" dirty="0" smtClean="0"/>
              <a:t>Delete a line: </a:t>
            </a:r>
            <a:r>
              <a:rPr lang="en-US" altLang="zh-TW" dirty="0" err="1" smtClean="0"/>
              <a:t>dd</a:t>
            </a:r>
            <a:endParaRPr lang="en-US" altLang="zh-TW" dirty="0" smtClean="0"/>
          </a:p>
          <a:p>
            <a:r>
              <a:rPr lang="en-US" altLang="zh-TW" dirty="0" smtClean="0"/>
              <a:t>Delete n lines: </a:t>
            </a:r>
            <a:r>
              <a:rPr lang="en-US" altLang="zh-TW" dirty="0" err="1" smtClean="0"/>
              <a:t>ndd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An Example of 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Method (function) call:</a:t>
            </a:r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x.setData</a:t>
            </a:r>
            <a:r>
              <a:rPr lang="en-US" altLang="zh-TW" dirty="0" smtClean="0"/>
              <a:t>(‘Nigel de </a:t>
            </a:r>
            <a:r>
              <a:rPr lang="en-US" altLang="zh-TW" dirty="0" err="1" smtClean="0"/>
              <a:t>Jong</a:t>
            </a:r>
            <a:r>
              <a:rPr lang="en-US" altLang="zh-TW" dirty="0" smtClean="0"/>
              <a:t>’)</a:t>
            </a:r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x.display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y.dispsh</a:t>
            </a:r>
            <a:r>
              <a:rPr lang="en-US" altLang="zh-TW" dirty="0" smtClean="0"/>
              <a:t>(5)</a:t>
            </a:r>
          </a:p>
          <a:p>
            <a:r>
              <a:rPr lang="en-US" altLang="zh-TW" dirty="0" smtClean="0"/>
              <a:t>Attribute reference:</a:t>
            </a:r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y.c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y.b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&gt;&gt;&gt; </a:t>
            </a:r>
            <a:r>
              <a:rPr lang="en-US" altLang="zh-TW" dirty="0" err="1" smtClean="0"/>
              <a:t>y.a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90</a:t>
            </a:fld>
            <a:endParaRPr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flipH="1">
            <a:off x="3203848" y="4581128"/>
            <a:ext cx="2088232" cy="0"/>
          </a:xfrm>
          <a:prstGeom prst="straightConnector1">
            <a:avLst/>
          </a:prstGeom>
          <a:ln w="374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 flipH="1">
            <a:off x="3203848" y="5517232"/>
            <a:ext cx="2088232" cy="0"/>
          </a:xfrm>
          <a:prstGeom prst="straightConnector1">
            <a:avLst/>
          </a:prstGeom>
          <a:ln w="374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/>
          <p:nvPr/>
        </p:nvCxnSpPr>
        <p:spPr>
          <a:xfrm flipH="1">
            <a:off x="3203848" y="5085184"/>
            <a:ext cx="2088232" cy="0"/>
          </a:xfrm>
          <a:prstGeom prst="straightConnector1">
            <a:avLst/>
          </a:prstGeom>
          <a:ln w="3746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5508104" y="4365104"/>
            <a:ext cx="30716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500" dirty="0" smtClean="0"/>
              <a:t>Quite straightforward</a:t>
            </a:r>
            <a:endParaRPr lang="zh-TW" altLang="en-US" sz="25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5532773" y="4869160"/>
            <a:ext cx="12378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500" dirty="0" smtClean="0"/>
              <a:t>2 or 3 ??</a:t>
            </a:r>
            <a:endParaRPr lang="zh-TW" altLang="en-US" sz="25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508104" y="5301208"/>
            <a:ext cx="26180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500" dirty="0" smtClean="0"/>
              <a:t>Inherited attribute</a:t>
            </a:r>
            <a:endParaRPr lang="zh-TW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Class Example Enhanced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978080" cy="4572000"/>
          </a:xfrm>
        </p:spPr>
        <p:txBody>
          <a:bodyPr/>
          <a:lstStyle/>
          <a:p>
            <a:r>
              <a:rPr lang="en-US" altLang="zh-TW" dirty="0" smtClean="0"/>
              <a:t>Initiation operation __init__ : things to do when right after the object is created.</a:t>
            </a:r>
          </a:p>
          <a:p>
            <a:r>
              <a:rPr lang="en-US" altLang="zh-TW" dirty="0" smtClean="0"/>
              <a:t>If you are familiar with C++, recall “constructor.”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91</a:t>
            </a:fld>
            <a:endParaRPr lang="zh-TW" altLang="en-US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573016"/>
            <a:ext cx="4464496" cy="305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Set Values when Hatching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5000660"/>
          </a:xfrm>
        </p:spPr>
        <p:txBody>
          <a:bodyPr>
            <a:normAutofit/>
          </a:bodyPr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&gt;&gt;&gt; x = </a:t>
            </a:r>
            <a:r>
              <a:rPr lang="en-US" altLang="zh-TW" dirty="0" err="1" smtClean="0"/>
              <a:t>firstcla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y = </a:t>
            </a:r>
            <a:r>
              <a:rPr lang="en-US" altLang="zh-TW" dirty="0" err="1" smtClean="0"/>
              <a:t>firstcla</a:t>
            </a:r>
            <a:r>
              <a:rPr lang="en-US" altLang="zh-TW" dirty="0" smtClean="0"/>
              <a:t>(‘BRT?BUS?’)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x.display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&gt;&gt;&gt; </a:t>
            </a:r>
            <a:r>
              <a:rPr lang="en-US" altLang="zh-TW" dirty="0" err="1" smtClean="0"/>
              <a:t>y.display</a:t>
            </a:r>
            <a:r>
              <a:rPr lang="en-US" altLang="zh-TW" dirty="0" smtClean="0"/>
              <a:t>()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92</a:t>
            </a:fld>
            <a:endParaRPr lang="zh-TW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714488"/>
            <a:ext cx="5562981" cy="262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678D-9E7A-4A44-B627-C8ECBEE4CE27}" type="slidenum">
              <a:rPr lang="zh-TW" altLang="en-US" smtClean="0"/>
              <a:pPr/>
              <a:t>93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1668</TotalTime>
  <Words>3206</Words>
  <Application>Microsoft Office PowerPoint</Application>
  <PresentationFormat>如螢幕大小 (4:3)</PresentationFormat>
  <Paragraphs>853</Paragraphs>
  <Slides>93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93</vt:i4>
      </vt:variant>
    </vt:vector>
  </HeadingPairs>
  <TitlesOfParts>
    <vt:vector size="94" baseType="lpstr">
      <vt:lpstr>地鐵</vt:lpstr>
      <vt:lpstr>Python Basics</vt:lpstr>
      <vt:lpstr>Eggs</vt:lpstr>
      <vt:lpstr>Prerequisites</vt:lpstr>
      <vt:lpstr>UNIX commands</vt:lpstr>
      <vt:lpstr>UNIX commands</vt:lpstr>
      <vt:lpstr>UNIX commands</vt:lpstr>
      <vt:lpstr>UNIX Editors</vt:lpstr>
      <vt:lpstr>vim commands</vt:lpstr>
      <vt:lpstr>vim commands</vt:lpstr>
      <vt:lpstr>vim commands</vt:lpstr>
      <vt:lpstr>vim commands</vt:lpstr>
      <vt:lpstr>vim commands</vt:lpstr>
      <vt:lpstr>vim commands</vt:lpstr>
      <vt:lpstr>Eggs</vt:lpstr>
      <vt:lpstr>Python</vt:lpstr>
      <vt:lpstr>Python Philosophy</vt:lpstr>
      <vt:lpstr>Why Python?</vt:lpstr>
      <vt:lpstr>Hello Spam!</vt:lpstr>
      <vt:lpstr>.py script(file)</vt:lpstr>
      <vt:lpstr>Eggs</vt:lpstr>
      <vt:lpstr>Components</vt:lpstr>
      <vt:lpstr>Type: int</vt:lpstr>
      <vt:lpstr>Type: float</vt:lpstr>
      <vt:lpstr>Type: str</vt:lpstr>
      <vt:lpstr>Type: bool</vt:lpstr>
      <vt:lpstr>Type Query and Conversion</vt:lpstr>
      <vt:lpstr>Eggs</vt:lpstr>
      <vt:lpstr>Precedence of Operators</vt:lpstr>
      <vt:lpstr>Enhanced &amp; Bitwise Operators</vt:lpstr>
      <vt:lpstr>Variables &amp; Value Assignment</vt:lpstr>
      <vt:lpstr>Eggs</vt:lpstr>
      <vt:lpstr>Dynamic Typing</vt:lpstr>
      <vt:lpstr>Type Confirmation</vt:lpstr>
      <vt:lpstr>Eggs</vt:lpstr>
      <vt:lpstr>String: Text-Valued Variable</vt:lpstr>
      <vt:lpstr>Indices of a String</vt:lpstr>
      <vt:lpstr>Other String Methods</vt:lpstr>
      <vt:lpstr>Even More String Methods?</vt:lpstr>
      <vt:lpstr>Python Modules</vt:lpstr>
      <vt:lpstr>Python Modules</vt:lpstr>
      <vt:lpstr>Import a Python Module</vt:lpstr>
      <vt:lpstr>List</vt:lpstr>
      <vt:lpstr>List</vt:lpstr>
      <vt:lpstr>List</vt:lpstr>
      <vt:lpstr>List</vt:lpstr>
      <vt:lpstr>List</vt:lpstr>
      <vt:lpstr>List</vt:lpstr>
      <vt:lpstr>Dictionary</vt:lpstr>
      <vt:lpstr>Dictionary</vt:lpstr>
      <vt:lpstr>Tuple</vt:lpstr>
      <vt:lpstr>Tuple</vt:lpstr>
      <vt:lpstr>Tuple</vt:lpstr>
      <vt:lpstr>Eggs</vt:lpstr>
      <vt:lpstr>if/elif/else Statement</vt:lpstr>
      <vt:lpstr>if/elif/else Statement</vt:lpstr>
      <vt:lpstr>if/elif/else Statement</vt:lpstr>
      <vt:lpstr>if/elif/else Statement</vt:lpstr>
      <vt:lpstr>map Function</vt:lpstr>
      <vt:lpstr>for Statement</vt:lpstr>
      <vt:lpstr>for Statement</vt:lpstr>
      <vt:lpstr>while Statement</vt:lpstr>
      <vt:lpstr>while Statement</vt:lpstr>
      <vt:lpstr>break/continue/pass</vt:lpstr>
      <vt:lpstr>A Toy</vt:lpstr>
      <vt:lpstr>A “Larger” Toy - Craps</vt:lpstr>
      <vt:lpstr>Eggs</vt:lpstr>
      <vt:lpstr>Read and write file</vt:lpstr>
      <vt:lpstr>Exception handling</vt:lpstr>
      <vt:lpstr>try… except …</vt:lpstr>
      <vt:lpstr>An Example</vt:lpstr>
      <vt:lpstr>Eggs</vt:lpstr>
      <vt:lpstr>Python Scoping</vt:lpstr>
      <vt:lpstr>Functions</vt:lpstr>
      <vt:lpstr>Functions</vt:lpstr>
      <vt:lpstr>Functions</vt:lpstr>
      <vt:lpstr>Functions </vt:lpstr>
      <vt:lpstr>More about Functions</vt:lpstr>
      <vt:lpstr>More about Functions</vt:lpstr>
      <vt:lpstr>Eggs</vt:lpstr>
      <vt:lpstr>Haunted by Module</vt:lpstr>
      <vt:lpstr>Haunted by Module</vt:lpstr>
      <vt:lpstr>reload</vt:lpstr>
      <vt:lpstr>Import Nested Modules</vt:lpstr>
      <vt:lpstr>Eggs</vt:lpstr>
      <vt:lpstr>Viva OOP!</vt:lpstr>
      <vt:lpstr>Viva OOP!</vt:lpstr>
      <vt:lpstr>An Example of Class</vt:lpstr>
      <vt:lpstr>An Example of Class</vt:lpstr>
      <vt:lpstr>Inheritance</vt:lpstr>
      <vt:lpstr>An Example of Class</vt:lpstr>
      <vt:lpstr>Class Example Enhanced </vt:lpstr>
      <vt:lpstr>Set Values when Hatching</vt:lpstr>
      <vt:lpstr>PowerPoint 簡報</vt:lpstr>
    </vt:vector>
  </TitlesOfParts>
  <Company>NTUCC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ming</dc:creator>
  <cp:lastModifiedBy>Mailbox</cp:lastModifiedBy>
  <cp:revision>168</cp:revision>
  <cp:lastPrinted>2015-07-20T08:30:50Z</cp:lastPrinted>
  <dcterms:created xsi:type="dcterms:W3CDTF">2014-07-22T01:45:24Z</dcterms:created>
  <dcterms:modified xsi:type="dcterms:W3CDTF">2015-07-20T08:31:16Z</dcterms:modified>
</cp:coreProperties>
</file>