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98" r:id="rId2"/>
    <p:sldId id="507" r:id="rId3"/>
    <p:sldId id="529" r:id="rId4"/>
    <p:sldId id="544" r:id="rId5"/>
    <p:sldId id="543" r:id="rId6"/>
    <p:sldId id="538" r:id="rId7"/>
    <p:sldId id="521" r:id="rId8"/>
    <p:sldId id="547" r:id="rId9"/>
    <p:sldId id="533" r:id="rId10"/>
    <p:sldId id="546" r:id="rId11"/>
    <p:sldId id="545" r:id="rId12"/>
    <p:sldId id="531" r:id="rId13"/>
    <p:sldId id="534" r:id="rId14"/>
    <p:sldId id="541" r:id="rId15"/>
    <p:sldId id="522" r:id="rId16"/>
    <p:sldId id="537" r:id="rId17"/>
    <p:sldId id="523" r:id="rId18"/>
    <p:sldId id="532" r:id="rId19"/>
    <p:sldId id="536" r:id="rId20"/>
    <p:sldId id="539" r:id="rId21"/>
    <p:sldId id="540" r:id="rId22"/>
    <p:sldId id="515" r:id="rId23"/>
    <p:sldId id="516" r:id="rId24"/>
    <p:sldId id="517" r:id="rId25"/>
    <p:sldId id="520" r:id="rId26"/>
    <p:sldId id="542" r:id="rId27"/>
    <p:sldId id="548" r:id="rId28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B6BD9BF8-BF6F-48C8-A628-7BC71C578414}">
          <p14:sldIdLst>
            <p14:sldId id="398"/>
            <p14:sldId id="507"/>
            <p14:sldId id="529"/>
            <p14:sldId id="544"/>
            <p14:sldId id="543"/>
            <p14:sldId id="538"/>
            <p14:sldId id="521"/>
            <p14:sldId id="547"/>
            <p14:sldId id="533"/>
            <p14:sldId id="546"/>
            <p14:sldId id="545"/>
            <p14:sldId id="531"/>
            <p14:sldId id="534"/>
            <p14:sldId id="541"/>
            <p14:sldId id="522"/>
            <p14:sldId id="537"/>
            <p14:sldId id="523"/>
            <p14:sldId id="532"/>
            <p14:sldId id="536"/>
            <p14:sldId id="539"/>
            <p14:sldId id="540"/>
            <p14:sldId id="515"/>
            <p14:sldId id="516"/>
            <p14:sldId id="517"/>
            <p14:sldId id="520"/>
            <p14:sldId id="542"/>
            <p14:sldId id="54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01AF2A"/>
    <a:srgbClr val="FFFFCC"/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3" autoAdjust="0"/>
    <p:restoredTop sz="92374" autoAdjust="0"/>
  </p:normalViewPr>
  <p:slideViewPr>
    <p:cSldViewPr>
      <p:cViewPr varScale="1">
        <p:scale>
          <a:sx n="80" d="100"/>
          <a:sy n="80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  <p:sp>
        <p:nvSpPr>
          <p:cNvPr id="4813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/>
            <a:fld id="{EC04853A-949F-4FE5-947D-E8BFE3712741}" type="slidenum">
              <a:rPr lang="en-US" altLang="zh-TW" smtClean="0">
                <a:latin typeface="Arial" charset="0"/>
                <a:ea typeface="新細明體" pitchFamily="18" charset="-120"/>
              </a:rPr>
              <a:pPr eaLnBrk="1" hangingPunct="1"/>
              <a:t>1</a:t>
            </a:fld>
            <a:endParaRPr lang="en-US" altLang="zh-TW" smtClean="0"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頁尾文字</a:t>
            </a: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BC179-AE0C-4866-9FDB-7DCC04C94B9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0392195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380559"/>
            <a:ext cx="73914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圖片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43" y="6411881"/>
            <a:ext cx="1088506" cy="4735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277938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TW" altLang="en-US" sz="4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資料庫</a:t>
            </a:r>
            <a:r>
              <a:rPr lang="zh-TW" altLang="en-US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概論</a:t>
            </a:r>
            <a:r>
              <a:rPr lang="en-US" altLang="zh-TW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/>
            </a:r>
            <a:br>
              <a:rPr lang="en-US" altLang="zh-TW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</a:br>
            <a:r>
              <a:rPr lang="en-US" altLang="zh-TW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SQL </a:t>
            </a:r>
            <a:r>
              <a:rPr lang="zh-TW" altLang="en-US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基本語法</a:t>
            </a:r>
          </a:p>
        </p:txBody>
      </p:sp>
      <p:sp>
        <p:nvSpPr>
          <p:cNvPr id="3075" name="Rectangle 3"/>
          <p:cNvSpPr txBox="1">
            <a:spLocks noRot="1" noChangeArrowheads="1"/>
          </p:cNvSpPr>
          <p:nvPr/>
        </p:nvSpPr>
        <p:spPr bwMode="auto">
          <a:xfrm>
            <a:off x="2051050" y="3789040"/>
            <a:ext cx="6362700" cy="244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zh-TW" sz="3200" dirty="0" smtClean="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zh-TW" altLang="en-US" sz="3200" dirty="0" smtClean="0"/>
              <a:t>日期</a:t>
            </a:r>
            <a:r>
              <a:rPr lang="zh-TW" altLang="en-US" sz="3200" dirty="0"/>
              <a:t>：</a:t>
            </a:r>
            <a:r>
              <a:rPr lang="en-US" altLang="zh-TW" sz="3200" smtClean="0"/>
              <a:t>2015/7/30</a:t>
            </a:r>
            <a:endParaRPr lang="en-US" altLang="zh-TW" sz="3200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109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DISTINCT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傳回不重複之記錄</a:t>
            </a:r>
            <a:endParaRPr lang="en-US" altLang="zh-TW" dirty="0" smtClean="0"/>
          </a:p>
          <a:p>
            <a:r>
              <a:rPr lang="en-US" altLang="zh-TW" dirty="0" smtClean="0"/>
              <a:t>SELECT DISTINCT item </a:t>
            </a:r>
            <a:r>
              <a:rPr lang="en-US" altLang="zh-TW" dirty="0"/>
              <a:t>FROM </a:t>
            </a:r>
            <a:r>
              <a:rPr lang="en-US" altLang="zh-TW" dirty="0" smtClean="0"/>
              <a:t>table1</a:t>
            </a:r>
          </a:p>
          <a:p>
            <a:r>
              <a:rPr lang="en-US" altLang="zh-TW" dirty="0"/>
              <a:t>SELECT DISTINCT </a:t>
            </a:r>
            <a:r>
              <a:rPr lang="en-US" altLang="zh-TW" dirty="0" err="1" smtClean="0"/>
              <a:t>store,item</a:t>
            </a:r>
            <a:r>
              <a:rPr lang="en-US" altLang="zh-TW" dirty="0" smtClean="0"/>
              <a:t> </a:t>
            </a:r>
            <a:r>
              <a:rPr lang="en-US" altLang="zh-TW" dirty="0"/>
              <a:t>FROM table1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04530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ORDER BY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排序</a:t>
            </a:r>
            <a:r>
              <a:rPr lang="en-US" altLang="zh-TW" dirty="0"/>
              <a:t>(</a:t>
            </a:r>
            <a:r>
              <a:rPr lang="zh-TW" altLang="en-US" dirty="0"/>
              <a:t>由小到大</a:t>
            </a:r>
            <a:r>
              <a:rPr lang="en-US" altLang="zh-TW" dirty="0"/>
              <a:t>)</a:t>
            </a:r>
          </a:p>
          <a:p>
            <a:pPr lvl="1"/>
            <a:r>
              <a:rPr lang="en-US" altLang="zh-TW" dirty="0"/>
              <a:t>SELECT * FROM table1 ORDER BY item</a:t>
            </a:r>
          </a:p>
          <a:p>
            <a:r>
              <a:rPr lang="zh-TW" altLang="en-US" dirty="0"/>
              <a:t>排序</a:t>
            </a:r>
            <a:r>
              <a:rPr lang="en-US" altLang="zh-TW" dirty="0"/>
              <a:t>(</a:t>
            </a:r>
            <a:r>
              <a:rPr lang="zh-TW" altLang="en-US" dirty="0"/>
              <a:t>由大到小</a:t>
            </a:r>
            <a:r>
              <a:rPr lang="en-US" altLang="zh-TW" dirty="0"/>
              <a:t>)</a:t>
            </a:r>
          </a:p>
          <a:p>
            <a:pPr lvl="1"/>
            <a:r>
              <a:rPr lang="en-US" altLang="zh-TW" dirty="0"/>
              <a:t>SELECT * FROM table1 ORDER BY item DESC</a:t>
            </a:r>
          </a:p>
          <a:p>
            <a:r>
              <a:rPr lang="zh-TW" altLang="en-US" dirty="0"/>
              <a:t>多個欄位依次排序</a:t>
            </a:r>
          </a:p>
          <a:p>
            <a:pPr lvl="1"/>
            <a:r>
              <a:rPr lang="en-US" altLang="zh-TW" dirty="0"/>
              <a:t>SELECT * FROM table1 ORDER BY </a:t>
            </a:r>
            <a:r>
              <a:rPr lang="en-US" altLang="zh-TW" dirty="0" err="1"/>
              <a:t>store,stock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26012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GROUP BY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資料彙總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 err="1"/>
              <a:t>store,sum</a:t>
            </a:r>
            <a:r>
              <a:rPr lang="en-US" altLang="zh-TW" dirty="0"/>
              <a:t>(</a:t>
            </a:r>
            <a:r>
              <a:rPr lang="en-US" altLang="zh-TW" dirty="0" err="1"/>
              <a:t>qty</a:t>
            </a:r>
            <a:r>
              <a:rPr lang="en-US" altLang="zh-TW" dirty="0"/>
              <a:t>) as total FROM table1 GROUP BY store;</a:t>
            </a:r>
          </a:p>
          <a:p>
            <a:pPr lvl="1"/>
            <a:r>
              <a:rPr lang="en-US" altLang="zh-TW" dirty="0"/>
              <a:t>SELECT </a:t>
            </a:r>
            <a:r>
              <a:rPr lang="en-US" altLang="zh-TW" dirty="0" err="1"/>
              <a:t>item,sum</a:t>
            </a:r>
            <a:r>
              <a:rPr lang="en-US" altLang="zh-TW" dirty="0"/>
              <a:t>(</a:t>
            </a:r>
            <a:r>
              <a:rPr lang="en-US" altLang="zh-TW" dirty="0" err="1"/>
              <a:t>qty</a:t>
            </a:r>
            <a:r>
              <a:rPr lang="en-US" altLang="zh-TW" dirty="0"/>
              <a:t>) as total FROM table1 GROUP BY item;</a:t>
            </a:r>
          </a:p>
          <a:p>
            <a:r>
              <a:rPr lang="zh-TW" altLang="en-US" dirty="0" smtClean="0"/>
              <a:t>多欄位資料</a:t>
            </a:r>
            <a:r>
              <a:rPr lang="zh-TW" altLang="en-US" dirty="0"/>
              <a:t>彙</a:t>
            </a:r>
            <a:r>
              <a:rPr lang="zh-TW" altLang="en-US" dirty="0" smtClean="0"/>
              <a:t>總</a:t>
            </a:r>
            <a:r>
              <a:rPr lang="en-US" altLang="zh-TW" dirty="0" smtClean="0"/>
              <a:t>:</a:t>
            </a:r>
            <a:endParaRPr lang="en-US" altLang="zh-TW" dirty="0"/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 err="1"/>
              <a:t>item,store,sum</a:t>
            </a:r>
            <a:r>
              <a:rPr lang="en-US" altLang="zh-TW" dirty="0"/>
              <a:t>(</a:t>
            </a:r>
            <a:r>
              <a:rPr lang="en-US" altLang="zh-TW" dirty="0" err="1"/>
              <a:t>qty</a:t>
            </a:r>
            <a:r>
              <a:rPr lang="en-US" altLang="zh-TW" dirty="0"/>
              <a:t>) as total FROM table1 GROUP BY </a:t>
            </a:r>
            <a:r>
              <a:rPr lang="en-US" altLang="zh-TW" dirty="0" err="1"/>
              <a:t>item,store</a:t>
            </a:r>
            <a:r>
              <a:rPr lang="en-US" altLang="zh-TW" dirty="0"/>
              <a:t>;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81675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GROUP </a:t>
            </a:r>
            <a:r>
              <a:rPr lang="en-US" altLang="zh-TW" dirty="0" smtClean="0"/>
              <a:t>BY vs.</a:t>
            </a:r>
            <a:r>
              <a:rPr lang="zh-TW" altLang="en-US" dirty="0" smtClean="0"/>
              <a:t> 樞紐分析表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13</a:t>
            </a:fld>
            <a:endParaRPr lang="en-US" altLang="zh-TW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78496"/>
            <a:ext cx="62865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390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WHERE vs. HAVING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SELECT </a:t>
            </a:r>
            <a:r>
              <a:rPr lang="en-US" altLang="zh-TW" dirty="0" err="1"/>
              <a:t>store,sum</a:t>
            </a:r>
            <a:r>
              <a:rPr lang="en-US" altLang="zh-TW" dirty="0"/>
              <a:t>(</a:t>
            </a:r>
            <a:r>
              <a:rPr lang="en-US" altLang="zh-TW" dirty="0" err="1"/>
              <a:t>qty</a:t>
            </a:r>
            <a:r>
              <a:rPr lang="en-US" altLang="zh-TW" dirty="0"/>
              <a:t>) as total FROM table1 </a:t>
            </a:r>
            <a:r>
              <a:rPr lang="en-US" altLang="zh-TW" dirty="0">
                <a:solidFill>
                  <a:srgbClr val="0070C0"/>
                </a:solidFill>
              </a:rPr>
              <a:t>WHERE </a:t>
            </a:r>
            <a:r>
              <a:rPr lang="en-US" altLang="zh-TW" dirty="0" smtClean="0">
                <a:solidFill>
                  <a:srgbClr val="0070C0"/>
                </a:solidFill>
              </a:rPr>
              <a:t>store=</a:t>
            </a:r>
            <a:r>
              <a:rPr lang="en-US" altLang="zh-TW" dirty="0"/>
              <a:t> </a:t>
            </a:r>
            <a:r>
              <a:rPr lang="en-US" altLang="zh-TW" dirty="0" smtClean="0"/>
              <a:t>'</a:t>
            </a:r>
            <a:r>
              <a:rPr lang="en-US" altLang="zh-TW" dirty="0" err="1" smtClean="0">
                <a:solidFill>
                  <a:srgbClr val="0070C0"/>
                </a:solidFill>
              </a:rPr>
              <a:t>StoreA</a:t>
            </a:r>
            <a:r>
              <a:rPr lang="en-US" altLang="zh-TW" dirty="0"/>
              <a:t>' GROUP BY </a:t>
            </a:r>
            <a:r>
              <a:rPr lang="en-US" altLang="zh-TW" dirty="0" smtClean="0"/>
              <a:t>store</a:t>
            </a:r>
          </a:p>
          <a:p>
            <a:r>
              <a:rPr lang="en-US" altLang="zh-TW" dirty="0"/>
              <a:t>SELECT </a:t>
            </a:r>
            <a:r>
              <a:rPr lang="en-US" altLang="zh-TW" dirty="0" err="1"/>
              <a:t>store,sum</a:t>
            </a:r>
            <a:r>
              <a:rPr lang="en-US" altLang="zh-TW" dirty="0"/>
              <a:t>(</a:t>
            </a:r>
            <a:r>
              <a:rPr lang="en-US" altLang="zh-TW" dirty="0" err="1"/>
              <a:t>qty</a:t>
            </a:r>
            <a:r>
              <a:rPr lang="en-US" altLang="zh-TW" dirty="0"/>
              <a:t>) as total FROM table1 </a:t>
            </a:r>
            <a:r>
              <a:rPr lang="en-US" altLang="zh-TW" dirty="0">
                <a:solidFill>
                  <a:srgbClr val="0070C0"/>
                </a:solidFill>
              </a:rPr>
              <a:t>WHERE </a:t>
            </a:r>
            <a:r>
              <a:rPr lang="en-US" altLang="zh-TW" dirty="0" smtClean="0">
                <a:solidFill>
                  <a:srgbClr val="0070C0"/>
                </a:solidFill>
              </a:rPr>
              <a:t>item=</a:t>
            </a:r>
            <a:r>
              <a:rPr lang="en-US" altLang="zh-TW" dirty="0"/>
              <a:t> </a:t>
            </a:r>
            <a:r>
              <a:rPr lang="en-US" altLang="zh-TW" dirty="0" smtClean="0"/>
              <a:t>'</a:t>
            </a:r>
            <a:r>
              <a:rPr lang="en-US" altLang="zh-TW" dirty="0" smtClean="0">
                <a:solidFill>
                  <a:srgbClr val="0070C0"/>
                </a:solidFill>
              </a:rPr>
              <a:t>Item1</a:t>
            </a:r>
            <a:r>
              <a:rPr lang="en-US" altLang="zh-TW" dirty="0" smtClean="0"/>
              <a:t>' </a:t>
            </a:r>
            <a:r>
              <a:rPr lang="en-US" altLang="zh-TW" dirty="0"/>
              <a:t>GROUP BY </a:t>
            </a:r>
            <a:r>
              <a:rPr lang="en-US" altLang="zh-TW" dirty="0" smtClean="0"/>
              <a:t>store</a:t>
            </a:r>
          </a:p>
          <a:p>
            <a:r>
              <a:rPr lang="en-US" altLang="zh-TW" dirty="0" smtClean="0"/>
              <a:t>SELECT </a:t>
            </a:r>
            <a:r>
              <a:rPr lang="en-US" altLang="zh-TW" dirty="0" err="1"/>
              <a:t>store,sum</a:t>
            </a:r>
            <a:r>
              <a:rPr lang="en-US" altLang="zh-TW" dirty="0"/>
              <a:t>(</a:t>
            </a:r>
            <a:r>
              <a:rPr lang="en-US" altLang="zh-TW" dirty="0" err="1"/>
              <a:t>qty</a:t>
            </a:r>
            <a:r>
              <a:rPr lang="en-US" altLang="zh-TW" dirty="0"/>
              <a:t>) as total FROM table1 GROUP BY store </a:t>
            </a:r>
            <a:r>
              <a:rPr lang="en-US" altLang="zh-TW" dirty="0">
                <a:solidFill>
                  <a:srgbClr val="0070C0"/>
                </a:solidFill>
              </a:rPr>
              <a:t>HAVING </a:t>
            </a:r>
            <a:r>
              <a:rPr lang="en-US" altLang="zh-TW" dirty="0" smtClean="0">
                <a:solidFill>
                  <a:srgbClr val="0070C0"/>
                </a:solidFill>
              </a:rPr>
              <a:t>total &gt; 15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53378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JOIN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1943432"/>
          </a:xfrm>
        </p:spPr>
        <p:txBody>
          <a:bodyPr>
            <a:normAutofit fontScale="85000" lnSpcReduction="20000"/>
          </a:bodyPr>
          <a:lstStyle/>
          <a:p>
            <a:r>
              <a:rPr lang="en-US" altLang="zh-TW" dirty="0"/>
              <a:t>INNER JOIN:  </a:t>
            </a:r>
            <a:r>
              <a:rPr lang="zh-TW" altLang="en-US" dirty="0"/>
              <a:t>合併數個 </a:t>
            </a:r>
            <a:r>
              <a:rPr lang="en-US" altLang="zh-TW" dirty="0"/>
              <a:t>Tables </a:t>
            </a:r>
            <a:r>
              <a:rPr lang="zh-TW" altLang="en-US" dirty="0"/>
              <a:t>中皆有的</a:t>
            </a:r>
            <a:r>
              <a:rPr lang="zh-TW" altLang="en-US" dirty="0" smtClean="0"/>
              <a:t>記錄                   </a:t>
            </a:r>
            <a:endParaRPr lang="zh-TW" altLang="en-US" dirty="0"/>
          </a:p>
          <a:p>
            <a:r>
              <a:rPr lang="en-US" altLang="zh-TW" dirty="0" smtClean="0"/>
              <a:t>OUTER </a:t>
            </a:r>
            <a:r>
              <a:rPr lang="en-US" altLang="zh-TW" dirty="0"/>
              <a:t>JOIN:</a:t>
            </a:r>
            <a:r>
              <a:rPr lang="zh-TW" altLang="en-US" dirty="0"/>
              <a:t>以某一</a:t>
            </a:r>
            <a:r>
              <a:rPr lang="en-US" altLang="zh-TW" dirty="0"/>
              <a:t>Table</a:t>
            </a:r>
            <a:r>
              <a:rPr lang="zh-TW" altLang="en-US" dirty="0"/>
              <a:t>作基礎，合併該</a:t>
            </a:r>
            <a:r>
              <a:rPr lang="en-US" altLang="zh-TW" dirty="0"/>
              <a:t>Table</a:t>
            </a:r>
            <a:r>
              <a:rPr lang="zh-TW" altLang="en-US" dirty="0"/>
              <a:t>有的記錄</a:t>
            </a:r>
          </a:p>
          <a:p>
            <a:pPr lvl="1"/>
            <a:r>
              <a:rPr lang="en-US" altLang="zh-TW" dirty="0" smtClean="0"/>
              <a:t>LEFT JOIN</a:t>
            </a:r>
            <a:endParaRPr lang="en-US" altLang="zh-TW" dirty="0"/>
          </a:p>
          <a:p>
            <a:pPr lvl="1"/>
            <a:r>
              <a:rPr lang="en-US" altLang="zh-TW" dirty="0"/>
              <a:t>RIGHT </a:t>
            </a:r>
            <a:r>
              <a:rPr lang="en-US" altLang="zh-TW" dirty="0" smtClean="0"/>
              <a:t>JOIN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15</a:t>
            </a:fld>
            <a:endParaRPr lang="en-US" altLang="zh-TW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534" y="3372168"/>
            <a:ext cx="5514975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5409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資料範例</a:t>
            </a:r>
            <a:endParaRPr lang="zh-TW" altLang="en-US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464479"/>
              </p:ext>
            </p:extLst>
          </p:nvPr>
        </p:nvGraphicFramePr>
        <p:xfrm>
          <a:off x="539552" y="1484784"/>
          <a:ext cx="3826768" cy="40420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56692"/>
                <a:gridCol w="956692"/>
                <a:gridCol w="956692"/>
                <a:gridCol w="956692"/>
              </a:tblGrid>
              <a:tr h="33684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</a:rPr>
                        <a:t>table1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effectLst/>
                        </a:rPr>
                        <a:t>store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effectLst/>
                        </a:rPr>
                        <a:t>stock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effectLst/>
                        </a:rPr>
                        <a:t>item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err="1" smtClean="0">
                          <a:effectLst/>
                        </a:rPr>
                        <a:t>qty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StoreA</a:t>
                      </a:r>
                      <a:endParaRPr kumimoji="0"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細明體" panose="02020509000000000000" pitchFamily="49" charset="-120"/>
                        <a:ea typeface="細明體" panose="02020509000000000000" pitchFamily="49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16</a:t>
            </a:fld>
            <a:endParaRPr lang="en-US" altLang="zh-TW"/>
          </a:p>
        </p:txBody>
      </p:sp>
      <p:graphicFrame>
        <p:nvGraphicFramePr>
          <p:cNvPr id="7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918290"/>
              </p:ext>
            </p:extLst>
          </p:nvPr>
        </p:nvGraphicFramePr>
        <p:xfrm>
          <a:off x="4644008" y="1556792"/>
          <a:ext cx="2088232" cy="189021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16124"/>
                <a:gridCol w="972108"/>
              </a:tblGrid>
              <a:tr h="37804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table2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effectLst/>
                        </a:rPr>
                        <a:t>item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effectLst/>
                        </a:rPr>
                        <a:t>vendor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Item1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細明體" panose="02020509000000000000" pitchFamily="49" charset="-120"/>
                        <a:ea typeface="細明體" panose="02020509000000000000" pitchFamily="49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Vendor1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細明體" panose="02020509000000000000" pitchFamily="49" charset="-120"/>
                        <a:ea typeface="細明體" panose="02020509000000000000" pitchFamily="49" charset="-120"/>
                      </a:endParaRP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Item2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細明體" panose="02020509000000000000" pitchFamily="49" charset="-120"/>
                        <a:ea typeface="細明體" panose="02020509000000000000" pitchFamily="49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Vendor1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細明體" panose="02020509000000000000" pitchFamily="49" charset="-120"/>
                        <a:ea typeface="細明體" panose="02020509000000000000" pitchFamily="49" charset="-120"/>
                      </a:endParaRP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Item3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細明體" panose="02020509000000000000" pitchFamily="49" charset="-120"/>
                        <a:ea typeface="細明體" panose="02020509000000000000" pitchFamily="49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Vendor2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細明體" panose="02020509000000000000" pitchFamily="49" charset="-120"/>
                        <a:ea typeface="細明體" panose="02020509000000000000" pitchFamily="49" charset="-12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8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453297"/>
              </p:ext>
            </p:extLst>
          </p:nvPr>
        </p:nvGraphicFramePr>
        <p:xfrm>
          <a:off x="4572000" y="3717032"/>
          <a:ext cx="3384376" cy="12897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02686"/>
                <a:gridCol w="902686"/>
                <a:gridCol w="1579004"/>
              </a:tblGrid>
              <a:tr h="32243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table3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224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vendor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contact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email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24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Vendor1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John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john@aaa.com</a:t>
                      </a:r>
                    </a:p>
                  </a:txBody>
                  <a:tcPr marL="9525" marR="9525" marT="9525" marB="0" anchor="ctr"/>
                </a:tc>
              </a:tr>
              <a:tr h="3224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Vendor2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Mary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mary@bbb.com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183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INNER JOIN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合併數個 </a:t>
            </a:r>
            <a:r>
              <a:rPr lang="en-US" altLang="zh-TW" dirty="0"/>
              <a:t>Tables </a:t>
            </a:r>
            <a:r>
              <a:rPr lang="zh-TW" altLang="en-US" dirty="0"/>
              <a:t>中皆有的</a:t>
            </a:r>
            <a:r>
              <a:rPr lang="zh-TW" altLang="en-US" dirty="0" smtClean="0"/>
              <a:t>記錄</a:t>
            </a:r>
            <a:endParaRPr lang="en-US" altLang="zh-TW" dirty="0" smtClean="0"/>
          </a:p>
          <a:p>
            <a:r>
              <a:rPr lang="zh-TW" altLang="en-US" dirty="0" smtClean="0"/>
              <a:t>語法</a:t>
            </a:r>
            <a:r>
              <a:rPr lang="en-US" altLang="zh-TW" dirty="0" smtClean="0"/>
              <a:t>1</a:t>
            </a:r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/>
              <a:t>* FROM </a:t>
            </a:r>
            <a:r>
              <a:rPr lang="en-US" altLang="zh-TW" dirty="0" smtClean="0"/>
              <a:t>table1 </a:t>
            </a:r>
            <a:r>
              <a:rPr lang="en-US" altLang="zh-TW" dirty="0"/>
              <a:t>INNER JOIN table2 ON table1.item=table2.item</a:t>
            </a:r>
            <a:r>
              <a:rPr lang="en-US" altLang="zh-TW" dirty="0" smtClean="0"/>
              <a:t>;</a:t>
            </a:r>
          </a:p>
          <a:p>
            <a:r>
              <a:rPr lang="zh-TW" altLang="en-US" dirty="0" smtClean="0"/>
              <a:t>語法</a:t>
            </a:r>
            <a:r>
              <a:rPr lang="en-US" altLang="zh-TW" dirty="0" smtClean="0"/>
              <a:t>2</a:t>
            </a:r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/>
              <a:t>* FROM table1,table2 WHERE table1.item=table2.item;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990250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VLOOKUP vs Join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TW" sz="2000" dirty="0" smtClean="0"/>
              <a:t>VLOOKUP(</a:t>
            </a:r>
            <a:r>
              <a:rPr lang="en-US" altLang="zh-TW" sz="2000" dirty="0" err="1" smtClean="0"/>
              <a:t>lookup_value,table_array,col_index_num,range_lookup</a:t>
            </a:r>
            <a:r>
              <a:rPr lang="en-US" altLang="zh-TW" sz="2000" dirty="0"/>
              <a:t>) </a:t>
            </a:r>
            <a:endParaRPr lang="en-US" altLang="zh-TW" sz="2000" dirty="0" smtClean="0"/>
          </a:p>
          <a:p>
            <a:r>
              <a:rPr lang="en-US" altLang="zh-TW" sz="2000" dirty="0" err="1"/>
              <a:t>l</a:t>
            </a:r>
            <a:r>
              <a:rPr lang="en-US" altLang="zh-TW" sz="2000" dirty="0" err="1" smtClean="0"/>
              <a:t>ookup_value</a:t>
            </a:r>
            <a:r>
              <a:rPr lang="en-US" altLang="zh-TW" sz="2000" dirty="0"/>
              <a:t>= </a:t>
            </a:r>
            <a:r>
              <a:rPr lang="en-US" altLang="zh-TW" sz="2000" dirty="0" smtClean="0"/>
              <a:t>A1 -- </a:t>
            </a:r>
            <a:r>
              <a:rPr lang="zh-TW" altLang="en-US" sz="2000" dirty="0" smtClean="0"/>
              <a:t>選擇 </a:t>
            </a:r>
            <a:r>
              <a:rPr lang="en-US" altLang="zh-TW" sz="2000" dirty="0" smtClean="0"/>
              <a:t>Sheet1, A1</a:t>
            </a:r>
          </a:p>
          <a:p>
            <a:pPr lvl="1"/>
            <a:r>
              <a:rPr lang="zh-TW" altLang="en-US" sz="1600" dirty="0" smtClean="0"/>
              <a:t>比對之欄位</a:t>
            </a:r>
            <a:r>
              <a:rPr lang="en-US" altLang="zh-TW" sz="1600" dirty="0" smtClean="0"/>
              <a:t>, </a:t>
            </a:r>
            <a:r>
              <a:rPr lang="zh-TW" altLang="en-US" sz="1600" dirty="0" smtClean="0"/>
              <a:t>僅能有一個</a:t>
            </a:r>
            <a:r>
              <a:rPr lang="en-US" altLang="zh-TW" sz="1600" dirty="0" smtClean="0"/>
              <a:t>.</a:t>
            </a:r>
          </a:p>
          <a:p>
            <a:pPr lvl="1"/>
            <a:r>
              <a:rPr lang="zh-TW" altLang="en-US" sz="1600" dirty="0" smtClean="0"/>
              <a:t>也</a:t>
            </a:r>
            <a:r>
              <a:rPr lang="zh-TW" altLang="en-US" sz="1600" dirty="0"/>
              <a:t>可用範圍 </a:t>
            </a:r>
            <a:r>
              <a:rPr lang="en-US" altLang="zh-TW" sz="1600" dirty="0" smtClean="0"/>
              <a:t>A1:A10      </a:t>
            </a:r>
            <a:r>
              <a:rPr lang="en-US" altLang="zh-TW" sz="1600" dirty="0"/>
              <a:t>		    </a:t>
            </a:r>
          </a:p>
          <a:p>
            <a:r>
              <a:rPr lang="en-US" altLang="zh-TW" sz="2000" dirty="0" err="1"/>
              <a:t>t</a:t>
            </a:r>
            <a:r>
              <a:rPr lang="en-US" altLang="zh-TW" sz="2000" dirty="0" err="1" smtClean="0"/>
              <a:t>able_array</a:t>
            </a:r>
            <a:r>
              <a:rPr lang="en-US" altLang="zh-TW" sz="2000" dirty="0"/>
              <a:t>= </a:t>
            </a:r>
            <a:r>
              <a:rPr lang="en-US" altLang="zh-TW" sz="2000" dirty="0" smtClean="0"/>
              <a:t>Sheet2!A:B -- </a:t>
            </a:r>
            <a:r>
              <a:rPr lang="zh-TW" altLang="en-US" sz="2000" dirty="0" smtClean="0"/>
              <a:t>選擇 </a:t>
            </a:r>
            <a:r>
              <a:rPr lang="en-US" altLang="zh-TW" sz="2000" dirty="0" smtClean="0"/>
              <a:t>Sheet2, A and B </a:t>
            </a:r>
            <a:r>
              <a:rPr lang="zh-TW" altLang="en-US" sz="2000" dirty="0" smtClean="0"/>
              <a:t>全部</a:t>
            </a:r>
          </a:p>
          <a:p>
            <a:pPr lvl="1"/>
            <a:r>
              <a:rPr lang="zh-TW" altLang="en-US" sz="1600" dirty="0" smtClean="0"/>
              <a:t>僅能比對第一個欄位</a:t>
            </a:r>
          </a:p>
          <a:p>
            <a:r>
              <a:rPr lang="en-US" altLang="zh-TW" sz="2000" dirty="0" err="1"/>
              <a:t>c</a:t>
            </a:r>
            <a:r>
              <a:rPr lang="en-US" altLang="zh-TW" sz="2000" dirty="0" err="1" smtClean="0"/>
              <a:t>ol_index_num</a:t>
            </a:r>
            <a:r>
              <a:rPr lang="en-US" altLang="zh-TW" sz="2000" dirty="0"/>
              <a:t>= 2 -- </a:t>
            </a:r>
            <a:r>
              <a:rPr lang="zh-TW" altLang="en-US" sz="2000" dirty="0"/>
              <a:t>傳回 </a:t>
            </a:r>
            <a:r>
              <a:rPr lang="en-US" altLang="zh-TW" sz="2000" dirty="0"/>
              <a:t>Sheet2!B </a:t>
            </a:r>
            <a:r>
              <a:rPr lang="zh-TW" altLang="en-US" sz="2000" dirty="0"/>
              <a:t>的值</a:t>
            </a:r>
          </a:p>
          <a:p>
            <a:r>
              <a:rPr lang="en-US" altLang="zh-TW" sz="2000" dirty="0" err="1"/>
              <a:t>r</a:t>
            </a:r>
            <a:r>
              <a:rPr lang="en-US" altLang="zh-TW" sz="2000" dirty="0" err="1" smtClean="0"/>
              <a:t>ange_lookup</a:t>
            </a:r>
            <a:r>
              <a:rPr lang="en-US" altLang="zh-TW" sz="2000" dirty="0"/>
              <a:t>= </a:t>
            </a:r>
            <a:endParaRPr lang="en-US" altLang="zh-TW" sz="2000" dirty="0" smtClean="0"/>
          </a:p>
          <a:p>
            <a:pPr lvl="1"/>
            <a:r>
              <a:rPr lang="en-US" altLang="zh-TW" sz="1600" dirty="0" smtClean="0"/>
              <a:t>FALSE </a:t>
            </a:r>
            <a:r>
              <a:rPr lang="en-US" altLang="zh-TW" sz="1600" dirty="0"/>
              <a:t>-- Sheet1!A, Sheet2!A </a:t>
            </a:r>
            <a:r>
              <a:rPr lang="zh-TW" altLang="en-US" sz="1600" dirty="0"/>
              <a:t>兩者值比對需完全符合</a:t>
            </a:r>
            <a:r>
              <a:rPr lang="en-US" altLang="zh-TW" sz="1600" dirty="0"/>
              <a:t>, </a:t>
            </a:r>
            <a:r>
              <a:rPr lang="zh-TW" altLang="en-US" sz="1600" dirty="0"/>
              <a:t>若找不到傳回 </a:t>
            </a:r>
            <a:r>
              <a:rPr lang="en-US" altLang="zh-TW" sz="1600" dirty="0"/>
              <a:t>#N/A</a:t>
            </a:r>
          </a:p>
          <a:p>
            <a:pPr lvl="1"/>
            <a:r>
              <a:rPr lang="en-US" altLang="zh-TW" sz="1600" dirty="0" smtClean="0"/>
              <a:t>TRUE/NULL </a:t>
            </a:r>
            <a:r>
              <a:rPr lang="en-US" altLang="zh-TW" sz="1600" dirty="0"/>
              <a:t>-- Sheet1!A, Sheet2!A </a:t>
            </a:r>
            <a:r>
              <a:rPr lang="zh-TW" altLang="en-US" sz="1600" dirty="0"/>
              <a:t>傳回最接近的</a:t>
            </a:r>
            <a:r>
              <a:rPr lang="zh-TW" altLang="en-US" sz="1600" dirty="0" smtClean="0"/>
              <a:t>值    </a:t>
            </a:r>
            <a:endParaRPr lang="zh-TW" altLang="en-US" sz="1600" dirty="0"/>
          </a:p>
          <a:p>
            <a:pPr lvl="1"/>
            <a:r>
              <a:rPr lang="zh-TW" altLang="en-US" sz="1600" dirty="0" smtClean="0"/>
              <a:t> </a:t>
            </a:r>
            <a:r>
              <a:rPr lang="en-US" altLang="zh-TW" sz="1600" dirty="0" smtClean="0"/>
              <a:t>※</a:t>
            </a:r>
            <a:r>
              <a:rPr lang="zh-TW" altLang="en-US" sz="1600" dirty="0" smtClean="0"/>
              <a:t>也可用 </a:t>
            </a:r>
            <a:r>
              <a:rPr lang="en-US" altLang="zh-TW" sz="1600" dirty="0" smtClean="0"/>
              <a:t>1,</a:t>
            </a:r>
            <a:r>
              <a:rPr lang="zh-TW" altLang="en-US" sz="1600" dirty="0" smtClean="0"/>
              <a:t> </a:t>
            </a:r>
            <a:r>
              <a:rPr lang="en-US" altLang="zh-TW" sz="1600" dirty="0" smtClean="0"/>
              <a:t>0</a:t>
            </a:r>
          </a:p>
          <a:p>
            <a:r>
              <a:rPr lang="zh-TW" altLang="en-US" sz="2000" dirty="0" smtClean="0"/>
              <a:t>範例</a:t>
            </a:r>
            <a:endParaRPr lang="en-US" altLang="zh-TW" sz="2000" dirty="0" smtClean="0"/>
          </a:p>
          <a:p>
            <a:pPr lvl="1"/>
            <a:r>
              <a:rPr lang="en-US" altLang="zh-TW" sz="1600" dirty="0" smtClean="0"/>
              <a:t>=VLOOKUP(C1,table2!A:B,2,0</a:t>
            </a:r>
            <a:r>
              <a:rPr lang="en-US" altLang="zh-TW" sz="1600" dirty="0"/>
              <a:t>)</a:t>
            </a:r>
            <a:endParaRPr lang="zh-TW" altLang="en-US" sz="1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528337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OUTER </a:t>
            </a:r>
            <a:r>
              <a:rPr lang="en-US" altLang="zh-TW" dirty="0"/>
              <a:t>JOIN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TW" altLang="en-US" dirty="0"/>
              <a:t>以某一</a:t>
            </a:r>
            <a:r>
              <a:rPr lang="en-US" altLang="zh-TW" dirty="0"/>
              <a:t>Table</a:t>
            </a:r>
            <a:r>
              <a:rPr lang="zh-TW" altLang="en-US" dirty="0"/>
              <a:t>作基礎，合併該</a:t>
            </a:r>
            <a:r>
              <a:rPr lang="en-US" altLang="zh-TW" dirty="0"/>
              <a:t>Table</a:t>
            </a:r>
            <a:r>
              <a:rPr lang="zh-TW" altLang="en-US" dirty="0"/>
              <a:t>有的記錄</a:t>
            </a:r>
          </a:p>
          <a:p>
            <a:r>
              <a:rPr lang="en-US" altLang="zh-TW" dirty="0" smtClean="0"/>
              <a:t>MS</a:t>
            </a:r>
            <a:r>
              <a:rPr lang="zh-TW" altLang="en-US" dirty="0" smtClean="0"/>
              <a:t> </a:t>
            </a:r>
            <a:r>
              <a:rPr lang="en-US" altLang="zh-TW" dirty="0" smtClean="0"/>
              <a:t>Access/MySQL</a:t>
            </a:r>
            <a:r>
              <a:rPr lang="zh-TW" altLang="en-US" dirty="0" smtClean="0"/>
              <a:t>語法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/>
              <a:t>* FROM table1 </a:t>
            </a:r>
            <a:r>
              <a:rPr lang="en-US" altLang="zh-TW" dirty="0" smtClean="0"/>
              <a:t>LEFT </a:t>
            </a:r>
            <a:r>
              <a:rPr lang="en-US" altLang="zh-TW" dirty="0"/>
              <a:t>JOIN table2 ON table1.item=table2.item</a:t>
            </a:r>
            <a:r>
              <a:rPr lang="en-US" altLang="zh-TW" dirty="0" smtClean="0"/>
              <a:t>;</a:t>
            </a:r>
          </a:p>
          <a:p>
            <a:pPr lvl="1"/>
            <a:r>
              <a:rPr lang="en-US" altLang="zh-TW" dirty="0"/>
              <a:t>SELECT * FROM table1 </a:t>
            </a:r>
            <a:r>
              <a:rPr lang="en-US" altLang="zh-TW" dirty="0" smtClean="0"/>
              <a:t>RIGHT </a:t>
            </a:r>
            <a:r>
              <a:rPr lang="en-US" altLang="zh-TW" dirty="0"/>
              <a:t>JOIN table2 ON table1.item=table2.item</a:t>
            </a:r>
            <a:r>
              <a:rPr lang="en-US" altLang="zh-TW" dirty="0" smtClean="0"/>
              <a:t>;</a:t>
            </a:r>
          </a:p>
          <a:p>
            <a:r>
              <a:rPr lang="en-US" altLang="zh-TW" dirty="0" smtClean="0"/>
              <a:t>Oracle</a:t>
            </a:r>
            <a:r>
              <a:rPr lang="zh-TW" altLang="en-US" dirty="0"/>
              <a:t>語法</a:t>
            </a:r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/>
              <a:t>* FROM Table1,Table2 WHERE Table1.Field = Table2.Field(+)  (LEFT JOIN)</a:t>
            </a:r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/>
              <a:t>* FROM Table1,Table2 WHERE Table1.Field(+) = Table2.Field  (RIGHT JOIN)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84108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0000"/>
                </a:solidFill>
              </a:rPr>
              <a:t>SQL </a:t>
            </a:r>
            <a:r>
              <a:rPr lang="zh-TW" altLang="en-US" dirty="0" smtClean="0">
                <a:solidFill>
                  <a:srgbClr val="000000"/>
                </a:solidFill>
              </a:rPr>
              <a:t>指令</a:t>
            </a:r>
            <a:r>
              <a:rPr lang="zh-TW" altLang="en-US" dirty="0">
                <a:solidFill>
                  <a:srgbClr val="000000"/>
                </a:solidFill>
              </a:rPr>
              <a:t>的種類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ct val="15000"/>
              </a:spcBef>
            </a:pPr>
            <a:r>
              <a:rPr lang="zh-TW" altLang="en-US" sz="22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資料定義語言 </a:t>
            </a:r>
            <a:r>
              <a:rPr lang="en-US" altLang="zh-TW" sz="22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(Data Definition Language, DDL)</a:t>
            </a:r>
          </a:p>
          <a:p>
            <a:pPr lvl="1">
              <a:lnSpc>
                <a:spcPct val="115000"/>
              </a:lnSpc>
              <a:spcBef>
                <a:spcPct val="15000"/>
              </a:spcBef>
            </a:pPr>
            <a:r>
              <a:rPr lang="zh-TW" altLang="en-US" sz="2000" dirty="0">
                <a:solidFill>
                  <a:srgbClr val="000000"/>
                </a:solidFill>
              </a:rPr>
              <a:t>用來宣告</a:t>
            </a:r>
            <a:r>
              <a:rPr lang="en-US" altLang="zh-TW" sz="2000" dirty="0">
                <a:solidFill>
                  <a:srgbClr val="000000"/>
                </a:solidFill>
              </a:rPr>
              <a:t>(</a:t>
            </a:r>
            <a:r>
              <a:rPr lang="zh-TW" altLang="en-US" sz="2000" dirty="0">
                <a:solidFill>
                  <a:srgbClr val="000000"/>
                </a:solidFill>
              </a:rPr>
              <a:t>或建立</a:t>
            </a:r>
            <a:r>
              <a:rPr lang="en-US" altLang="zh-TW" sz="2000" dirty="0">
                <a:solidFill>
                  <a:srgbClr val="000000"/>
                </a:solidFill>
              </a:rPr>
              <a:t>)</a:t>
            </a:r>
            <a:r>
              <a:rPr lang="zh-TW" altLang="en-US" sz="2000" dirty="0">
                <a:solidFill>
                  <a:srgbClr val="000000"/>
                </a:solidFill>
              </a:rPr>
              <a:t>資料庫物件</a:t>
            </a:r>
            <a:endParaRPr lang="en-US" altLang="zh-TW" sz="2000" dirty="0">
              <a:solidFill>
                <a:srgbClr val="000000"/>
              </a:solidFill>
            </a:endParaRPr>
          </a:p>
          <a:p>
            <a:pPr lvl="1">
              <a:lnSpc>
                <a:spcPct val="115000"/>
              </a:lnSpc>
              <a:spcBef>
                <a:spcPct val="15000"/>
              </a:spcBef>
            </a:pPr>
            <a:r>
              <a:rPr lang="zh-TW" altLang="en-US" sz="2000" dirty="0">
                <a:solidFill>
                  <a:srgbClr val="000000"/>
                </a:solidFill>
              </a:rPr>
              <a:t>針對</a:t>
            </a:r>
            <a:r>
              <a:rPr lang="en-US" altLang="zh-TW" sz="2000" dirty="0">
                <a:solidFill>
                  <a:srgbClr val="FF0000"/>
                </a:solidFill>
              </a:rPr>
              <a:t>Table</a:t>
            </a:r>
            <a:r>
              <a:rPr lang="en-US" altLang="zh-TW" sz="2000" dirty="0">
                <a:solidFill>
                  <a:srgbClr val="000000"/>
                </a:solidFill>
              </a:rPr>
              <a:t>, </a:t>
            </a:r>
            <a:r>
              <a:rPr lang="en-US" altLang="zh-TW" sz="2000" dirty="0">
                <a:solidFill>
                  <a:srgbClr val="FF0000"/>
                </a:solidFill>
              </a:rPr>
              <a:t>View</a:t>
            </a:r>
            <a:r>
              <a:rPr lang="zh-TW" altLang="en-US" sz="2000" dirty="0">
                <a:solidFill>
                  <a:srgbClr val="000000"/>
                </a:solidFill>
              </a:rPr>
              <a:t>或</a:t>
            </a:r>
            <a:r>
              <a:rPr lang="en-US" altLang="zh-TW" sz="2000" dirty="0">
                <a:solidFill>
                  <a:srgbClr val="FF0000"/>
                </a:solidFill>
              </a:rPr>
              <a:t>Schema</a:t>
            </a:r>
            <a:r>
              <a:rPr lang="zh-TW" altLang="en-US" sz="2000" dirty="0">
                <a:solidFill>
                  <a:srgbClr val="000000"/>
                </a:solidFill>
              </a:rPr>
              <a:t>，做建立</a:t>
            </a:r>
            <a:r>
              <a:rPr lang="en-US" altLang="zh-TW" sz="2000" dirty="0">
                <a:solidFill>
                  <a:srgbClr val="000000"/>
                </a:solidFill>
              </a:rPr>
              <a:t>(Create)</a:t>
            </a:r>
            <a:r>
              <a:rPr lang="zh-TW" altLang="en-US" sz="2000" dirty="0">
                <a:solidFill>
                  <a:srgbClr val="000000"/>
                </a:solidFill>
              </a:rPr>
              <a:t>、刪除</a:t>
            </a:r>
            <a:r>
              <a:rPr lang="en-US" altLang="zh-TW" sz="2000" dirty="0">
                <a:solidFill>
                  <a:srgbClr val="000000"/>
                </a:solidFill>
              </a:rPr>
              <a:t>(Drop)</a:t>
            </a:r>
            <a:r>
              <a:rPr lang="zh-TW" altLang="en-US" sz="2000" dirty="0">
                <a:solidFill>
                  <a:srgbClr val="000000"/>
                </a:solidFill>
              </a:rPr>
              <a:t>、更改</a:t>
            </a:r>
            <a:r>
              <a:rPr lang="en-US" altLang="zh-TW" sz="2000" dirty="0">
                <a:solidFill>
                  <a:srgbClr val="000000"/>
                </a:solidFill>
              </a:rPr>
              <a:t>(Alter)</a:t>
            </a:r>
            <a:r>
              <a:rPr lang="zh-TW" altLang="en-US" sz="2000" dirty="0">
                <a:solidFill>
                  <a:srgbClr val="000000"/>
                </a:solidFill>
              </a:rPr>
              <a:t>等動作。</a:t>
            </a:r>
          </a:p>
          <a:p>
            <a:pPr>
              <a:lnSpc>
                <a:spcPct val="115000"/>
              </a:lnSpc>
              <a:spcBef>
                <a:spcPct val="15000"/>
              </a:spcBef>
            </a:pPr>
            <a:r>
              <a:rPr lang="zh-TW" altLang="en-US" sz="22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資料處理語言 </a:t>
            </a:r>
            <a:r>
              <a:rPr lang="en-US" altLang="zh-TW" sz="22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(Data Manipulation Language, DML)</a:t>
            </a:r>
          </a:p>
          <a:p>
            <a:pPr lvl="1">
              <a:lnSpc>
                <a:spcPct val="115000"/>
              </a:lnSpc>
              <a:spcBef>
                <a:spcPct val="15000"/>
              </a:spcBef>
            </a:pPr>
            <a:r>
              <a:rPr lang="zh-TW" altLang="en-US" sz="2000" dirty="0">
                <a:solidFill>
                  <a:srgbClr val="000000"/>
                </a:solidFill>
              </a:rPr>
              <a:t>用來操作 資料庫中的資料</a:t>
            </a:r>
          </a:p>
          <a:p>
            <a:pPr lvl="1">
              <a:lnSpc>
                <a:spcPct val="115000"/>
              </a:lnSpc>
              <a:spcBef>
                <a:spcPct val="15000"/>
              </a:spcBef>
            </a:pPr>
            <a:r>
              <a:rPr lang="zh-TW" altLang="en-US" sz="2000" dirty="0">
                <a:solidFill>
                  <a:srgbClr val="000000"/>
                </a:solidFill>
              </a:rPr>
              <a:t>針對</a:t>
            </a:r>
            <a:r>
              <a:rPr lang="en-US" altLang="zh-TW" sz="2000" dirty="0">
                <a:solidFill>
                  <a:srgbClr val="FF0000"/>
                </a:solidFill>
              </a:rPr>
              <a:t>Table</a:t>
            </a:r>
            <a:r>
              <a:rPr lang="zh-TW" altLang="en-US" sz="2000" dirty="0">
                <a:solidFill>
                  <a:srgbClr val="FF0000"/>
                </a:solidFill>
              </a:rPr>
              <a:t>內的</a:t>
            </a:r>
            <a:r>
              <a:rPr lang="en-US" altLang="zh-TW" sz="2000" dirty="0">
                <a:solidFill>
                  <a:srgbClr val="FF0000"/>
                </a:solidFill>
                <a:ea typeface="新細明體" charset="-120"/>
              </a:rPr>
              <a:t>Data</a:t>
            </a:r>
            <a:r>
              <a:rPr lang="zh-TW" altLang="en-US" sz="2000" dirty="0">
                <a:solidFill>
                  <a:srgbClr val="000000"/>
                </a:solidFill>
                <a:ea typeface="新細明體" charset="-120"/>
              </a:rPr>
              <a:t>，</a:t>
            </a:r>
            <a:r>
              <a:rPr lang="zh-TW" altLang="en-US" sz="2000" dirty="0">
                <a:solidFill>
                  <a:srgbClr val="000000"/>
                </a:solidFill>
              </a:rPr>
              <a:t>做插入</a:t>
            </a:r>
            <a:r>
              <a:rPr lang="en-US" altLang="zh-TW" sz="2000" dirty="0">
                <a:solidFill>
                  <a:srgbClr val="000000"/>
                </a:solidFill>
              </a:rPr>
              <a:t>(Insert)</a:t>
            </a:r>
            <a:r>
              <a:rPr lang="zh-TW" altLang="en-US" sz="2000" dirty="0">
                <a:solidFill>
                  <a:srgbClr val="000000"/>
                </a:solidFill>
              </a:rPr>
              <a:t>、更新</a:t>
            </a:r>
            <a:r>
              <a:rPr lang="en-US" altLang="zh-TW" sz="2000" dirty="0">
                <a:solidFill>
                  <a:srgbClr val="000000"/>
                </a:solidFill>
              </a:rPr>
              <a:t>(Update)</a:t>
            </a:r>
            <a:r>
              <a:rPr lang="zh-TW" altLang="en-US" sz="2000" dirty="0">
                <a:solidFill>
                  <a:srgbClr val="000000"/>
                </a:solidFill>
              </a:rPr>
              <a:t>、刪除</a:t>
            </a:r>
            <a:r>
              <a:rPr lang="en-US" altLang="zh-TW" sz="2000" dirty="0">
                <a:solidFill>
                  <a:srgbClr val="000000"/>
                </a:solidFill>
              </a:rPr>
              <a:t>(Delete)</a:t>
            </a:r>
            <a:r>
              <a:rPr lang="zh-TW" altLang="en-US" sz="2000" dirty="0">
                <a:solidFill>
                  <a:srgbClr val="000000"/>
                </a:solidFill>
              </a:rPr>
              <a:t>等動作。 </a:t>
            </a:r>
            <a:endParaRPr lang="zh-TW" altLang="en-US" sz="2000" dirty="0">
              <a:solidFill>
                <a:srgbClr val="000000"/>
              </a:solidFill>
              <a:ea typeface="新細明體" charset="-120"/>
            </a:endParaRPr>
          </a:p>
          <a:p>
            <a:pPr lvl="1">
              <a:lnSpc>
                <a:spcPct val="115000"/>
              </a:lnSpc>
              <a:spcBef>
                <a:spcPct val="15000"/>
              </a:spcBef>
            </a:pPr>
            <a:r>
              <a:rPr lang="zh-TW" altLang="en-US" sz="2000" dirty="0" smtClean="0">
                <a:solidFill>
                  <a:srgbClr val="000000"/>
                </a:solidFill>
              </a:rPr>
              <a:t>用來</a:t>
            </a:r>
            <a:r>
              <a:rPr lang="zh-TW" altLang="en-US" sz="2000" dirty="0" smtClean="0">
                <a:solidFill>
                  <a:srgbClr val="FF0000"/>
                </a:solidFill>
              </a:rPr>
              <a:t>查詢</a:t>
            </a:r>
            <a:r>
              <a:rPr lang="en-US" altLang="zh-TW" sz="2000" dirty="0">
                <a:solidFill>
                  <a:srgbClr val="000000"/>
                </a:solidFill>
              </a:rPr>
              <a:t>(SELECT)</a:t>
            </a:r>
            <a:r>
              <a:rPr lang="zh-TW" altLang="en-US" sz="2000" dirty="0" smtClean="0">
                <a:solidFill>
                  <a:srgbClr val="000000"/>
                </a:solidFill>
              </a:rPr>
              <a:t>資料庫</a:t>
            </a:r>
            <a:r>
              <a:rPr lang="zh-TW" altLang="en-US" sz="2000" dirty="0">
                <a:solidFill>
                  <a:srgbClr val="000000"/>
                </a:solidFill>
              </a:rPr>
              <a:t>中的資料</a:t>
            </a:r>
          </a:p>
          <a:p>
            <a:pPr>
              <a:lnSpc>
                <a:spcPct val="115000"/>
              </a:lnSpc>
              <a:spcBef>
                <a:spcPct val="15000"/>
              </a:spcBef>
            </a:pPr>
            <a:r>
              <a:rPr lang="zh-TW" altLang="en-US" sz="22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資料控制語言 </a:t>
            </a:r>
            <a:r>
              <a:rPr lang="en-US" altLang="zh-TW" sz="22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(Data Control Language, DCL)</a:t>
            </a:r>
          </a:p>
          <a:p>
            <a:pPr lvl="1">
              <a:lnSpc>
                <a:spcPct val="115000"/>
              </a:lnSpc>
              <a:spcBef>
                <a:spcPct val="15000"/>
              </a:spcBef>
            </a:pPr>
            <a:r>
              <a:rPr lang="zh-TW" altLang="en-US" sz="2000" dirty="0">
                <a:solidFill>
                  <a:srgbClr val="000000"/>
                </a:solidFill>
              </a:rPr>
              <a:t>用來從事資料庫的</a:t>
            </a:r>
            <a:r>
              <a:rPr lang="zh-TW" altLang="en-US" sz="2000" dirty="0">
                <a:solidFill>
                  <a:srgbClr val="FF0000"/>
                </a:solidFill>
              </a:rPr>
              <a:t>權限控管</a:t>
            </a:r>
            <a:r>
              <a:rPr lang="zh-TW" altLang="en-US" sz="2000" dirty="0">
                <a:solidFill>
                  <a:srgbClr val="000000"/>
                </a:solidFill>
              </a:rPr>
              <a:t>，如</a:t>
            </a:r>
            <a:r>
              <a:rPr lang="en-US" altLang="zh-TW" sz="2000" dirty="0">
                <a:solidFill>
                  <a:srgbClr val="000000"/>
                </a:solidFill>
              </a:rPr>
              <a:t>Grant</a:t>
            </a:r>
            <a:r>
              <a:rPr lang="zh-TW" altLang="en-US" sz="2000" dirty="0">
                <a:solidFill>
                  <a:srgbClr val="000000"/>
                </a:solidFill>
              </a:rPr>
              <a:t>、</a:t>
            </a:r>
            <a:r>
              <a:rPr lang="en-US" altLang="zh-TW" sz="2000" dirty="0">
                <a:solidFill>
                  <a:srgbClr val="000000"/>
                </a:solidFill>
              </a:rPr>
              <a:t>Revoke</a:t>
            </a:r>
            <a:r>
              <a:rPr lang="zh-TW" altLang="en-US" sz="2000" dirty="0">
                <a:solidFill>
                  <a:srgbClr val="000000"/>
                </a:solidFill>
              </a:rPr>
              <a:t>、</a:t>
            </a:r>
            <a:r>
              <a:rPr lang="en-US" altLang="zh-TW" sz="2000" dirty="0">
                <a:solidFill>
                  <a:srgbClr val="000000"/>
                </a:solidFill>
              </a:rPr>
              <a:t>Alter Password</a:t>
            </a:r>
            <a:r>
              <a:rPr lang="zh-TW" altLang="en-US" sz="2000" dirty="0">
                <a:solidFill>
                  <a:srgbClr val="000000"/>
                </a:solidFill>
              </a:rPr>
              <a:t>等動作。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061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3 table Join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TW" dirty="0" smtClean="0"/>
              <a:t>Inner Join</a:t>
            </a:r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/>
              <a:t>* FROM table1,table2,table3 WHERE table1.item=table2.item AND table2.vendor=table3.vendor</a:t>
            </a:r>
          </a:p>
          <a:p>
            <a:r>
              <a:rPr lang="en-US" altLang="zh-TW" dirty="0" smtClean="0"/>
              <a:t>Outer join</a:t>
            </a:r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/>
              <a:t>* FROM (table1 LEFT JOIN table2 ON table1.item=table2.item) </a:t>
            </a:r>
            <a:r>
              <a:rPr lang="en-US" altLang="zh-TW" dirty="0">
                <a:solidFill>
                  <a:srgbClr val="FF0000"/>
                </a:solidFill>
              </a:rPr>
              <a:t>LEFT</a:t>
            </a:r>
            <a:r>
              <a:rPr lang="en-US" altLang="zh-TW" dirty="0"/>
              <a:t> JOIN table3 on </a:t>
            </a:r>
            <a:r>
              <a:rPr lang="en-US" altLang="zh-TW" dirty="0" smtClean="0"/>
              <a:t>table2.vendor=table3.vendor</a:t>
            </a:r>
          </a:p>
          <a:p>
            <a:pPr lvl="1"/>
            <a:r>
              <a:rPr lang="en-US" altLang="zh-TW" dirty="0" smtClean="0"/>
              <a:t>Vs.</a:t>
            </a:r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/>
              <a:t>* FROM (table1 LEFT JOIN table2 ON table1.item=table2.item) </a:t>
            </a:r>
            <a:r>
              <a:rPr lang="en-US" altLang="zh-TW" dirty="0" smtClean="0">
                <a:solidFill>
                  <a:srgbClr val="FF0000"/>
                </a:solidFill>
              </a:rPr>
              <a:t>RIGHT</a:t>
            </a:r>
            <a:r>
              <a:rPr lang="en-US" altLang="zh-TW" dirty="0" smtClean="0"/>
              <a:t> </a:t>
            </a:r>
            <a:r>
              <a:rPr lang="en-US" altLang="zh-TW" dirty="0"/>
              <a:t>JOIN table3 on </a:t>
            </a:r>
            <a:r>
              <a:rPr lang="en-US" altLang="zh-TW" dirty="0" smtClean="0"/>
              <a:t>table2.vendor=table3.vendor</a:t>
            </a:r>
          </a:p>
          <a:p>
            <a:pPr lvl="1"/>
            <a:r>
              <a:rPr lang="en-US" altLang="zh-TW" dirty="0"/>
              <a:t>SELECT * FROM (table1 LEFT JOIN table2 ON table1.item=table2.item) </a:t>
            </a:r>
            <a:r>
              <a:rPr lang="en-US" altLang="zh-TW" dirty="0" smtClean="0">
                <a:solidFill>
                  <a:srgbClr val="FF0000"/>
                </a:solidFill>
              </a:rPr>
              <a:t>INNER </a:t>
            </a:r>
            <a:r>
              <a:rPr lang="en-US" altLang="zh-TW" dirty="0" smtClean="0"/>
              <a:t>JOIN </a:t>
            </a:r>
            <a:r>
              <a:rPr lang="en-US" altLang="zh-TW" dirty="0"/>
              <a:t>table3 on table2.vendor=table3.vendor</a:t>
            </a:r>
            <a:endParaRPr lang="zh-TW" altLang="en-US" dirty="0"/>
          </a:p>
          <a:p>
            <a:pPr lvl="1"/>
            <a:endParaRPr lang="zh-TW" altLang="en-US" dirty="0"/>
          </a:p>
          <a:p>
            <a:pPr lvl="1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173651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Join </a:t>
            </a:r>
            <a:r>
              <a:rPr lang="zh-TW" altLang="en-US" dirty="0"/>
              <a:t>資料筆數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149080"/>
            <a:ext cx="8229600" cy="2137440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dirty="0"/>
              <a:t>資料</a:t>
            </a:r>
            <a:r>
              <a:rPr lang="zh-TW" altLang="en-US" dirty="0" smtClean="0"/>
              <a:t>筆數</a:t>
            </a:r>
            <a:endParaRPr lang="en-US" altLang="zh-TW" dirty="0" smtClean="0"/>
          </a:p>
          <a:p>
            <a:r>
              <a:rPr lang="en-US" altLang="zh-TW" dirty="0"/>
              <a:t>SELECT * FROM </a:t>
            </a:r>
            <a:r>
              <a:rPr lang="en-US" altLang="zh-TW" dirty="0" smtClean="0"/>
              <a:t>table2,table4 </a:t>
            </a:r>
            <a:r>
              <a:rPr lang="en-US" altLang="zh-TW" dirty="0"/>
              <a:t>WHERE </a:t>
            </a:r>
            <a:r>
              <a:rPr lang="en-US" altLang="zh-TW" dirty="0" smtClean="0"/>
              <a:t>table2.vendor=table4.vendor</a:t>
            </a:r>
            <a:r>
              <a:rPr lang="en-US" altLang="zh-TW" dirty="0"/>
              <a:t>;</a:t>
            </a:r>
          </a:p>
          <a:p>
            <a:r>
              <a:rPr lang="en-US" altLang="zh-TW" dirty="0"/>
              <a:t>SELECT * FROM table2 LEFT JOIN </a:t>
            </a:r>
            <a:r>
              <a:rPr lang="en-US" altLang="zh-TW" dirty="0" smtClean="0"/>
              <a:t>table4 </a:t>
            </a:r>
            <a:r>
              <a:rPr lang="en-US" altLang="zh-TW" dirty="0"/>
              <a:t>ON </a:t>
            </a:r>
            <a:r>
              <a:rPr lang="en-US" altLang="zh-TW" dirty="0" smtClean="0"/>
              <a:t>table2.vendor=table4.vendor</a:t>
            </a:r>
            <a:r>
              <a:rPr lang="en-US" altLang="zh-TW" dirty="0"/>
              <a:t>;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21</a:t>
            </a:fld>
            <a:endParaRPr lang="en-US" altLang="zh-TW"/>
          </a:p>
        </p:txBody>
      </p:sp>
      <p:graphicFrame>
        <p:nvGraphicFramePr>
          <p:cNvPr id="5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6803968"/>
              </p:ext>
            </p:extLst>
          </p:nvPr>
        </p:nvGraphicFramePr>
        <p:xfrm>
          <a:off x="899592" y="1556792"/>
          <a:ext cx="2304256" cy="189021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52128"/>
                <a:gridCol w="1152128"/>
              </a:tblGrid>
              <a:tr h="37804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table2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effectLst/>
                        </a:rPr>
                        <a:t>item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effectLst/>
                        </a:rPr>
                        <a:t>vendor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Item1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Vendor1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Item2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Vendor1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Item3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Vendor2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6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1859672"/>
              </p:ext>
            </p:extLst>
          </p:nvPr>
        </p:nvGraphicFramePr>
        <p:xfrm>
          <a:off x="4139952" y="1484784"/>
          <a:ext cx="3384376" cy="22570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02686"/>
                <a:gridCol w="902686"/>
                <a:gridCol w="1579004"/>
              </a:tblGrid>
              <a:tr h="32243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table4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224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vendor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contact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新細明體"/>
                        </a:rPr>
                        <a:t>email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2439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John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john@aaa.com</a:t>
                      </a:r>
                    </a:p>
                  </a:txBody>
                  <a:tcPr marL="9525" marR="9525" marT="9525" marB="0" anchor="ctr"/>
                </a:tc>
              </a:tr>
              <a:tr h="322439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tim@aaa.com</a:t>
                      </a:r>
                    </a:p>
                  </a:txBody>
                  <a:tcPr marL="9525" marR="9525" marT="9525" marB="0" anchor="ctr"/>
                </a:tc>
              </a:tr>
              <a:tr h="322439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mary@bbb.com</a:t>
                      </a:r>
                    </a:p>
                  </a:txBody>
                  <a:tcPr marL="9525" marR="9525" marT="9525" marB="0" anchor="ctr"/>
                </a:tc>
              </a:tr>
              <a:tr h="322439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Aaron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aaron@bbb.com</a:t>
                      </a:r>
                    </a:p>
                  </a:txBody>
                  <a:tcPr marL="9525" marR="9525" marT="9525" marB="0" anchor="ctr"/>
                </a:tc>
              </a:tr>
              <a:tr h="322439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betty@bbb.com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533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INSERT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新增記錄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INSERT </a:t>
            </a:r>
            <a:r>
              <a:rPr lang="en-US" altLang="zh-TW" dirty="0"/>
              <a:t>INTO table2(</a:t>
            </a:r>
            <a:r>
              <a:rPr lang="en-US" altLang="zh-TW" dirty="0" err="1"/>
              <a:t>item,vendor</a:t>
            </a:r>
            <a:r>
              <a:rPr lang="en-US" altLang="zh-TW" dirty="0"/>
              <a:t>) VALUES('Item9','Vendor9</a:t>
            </a:r>
            <a:r>
              <a:rPr lang="en-US" altLang="zh-TW" dirty="0" smtClean="0"/>
              <a:t>');</a:t>
            </a:r>
          </a:p>
          <a:p>
            <a:pPr lvl="1"/>
            <a:r>
              <a:rPr lang="en-US" altLang="zh-TW" dirty="0" smtClean="0"/>
              <a:t>INSERT </a:t>
            </a:r>
            <a:r>
              <a:rPr lang="en-US" altLang="zh-TW" dirty="0"/>
              <a:t>INTO </a:t>
            </a:r>
            <a:r>
              <a:rPr lang="en-US" altLang="zh-TW" dirty="0" smtClean="0"/>
              <a:t>table3 </a:t>
            </a:r>
            <a:r>
              <a:rPr lang="en-US" altLang="zh-TW" dirty="0"/>
              <a:t>SELECT *</a:t>
            </a:r>
            <a:r>
              <a:rPr lang="en-US" altLang="zh-TW" dirty="0" smtClean="0"/>
              <a:t> </a:t>
            </a:r>
            <a:r>
              <a:rPr lang="en-US" altLang="zh-TW" dirty="0"/>
              <a:t>FROM t</a:t>
            </a:r>
            <a:r>
              <a:rPr lang="en-US" altLang="zh-TW" dirty="0" smtClean="0"/>
              <a:t>able4;</a:t>
            </a:r>
            <a:endParaRPr lang="en-US" altLang="zh-TW" dirty="0"/>
          </a:p>
          <a:p>
            <a:r>
              <a:rPr lang="zh-TW" altLang="en-US" dirty="0" smtClean="0"/>
              <a:t>指定欄位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 smtClean="0"/>
              <a:t>INSERT </a:t>
            </a:r>
            <a:r>
              <a:rPr lang="en-US" altLang="zh-TW" dirty="0"/>
              <a:t>INTO Table1(field1,field2) SELECT field1,field2 FROM Table2 WHERE field1='XXX'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26066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DELETE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刪除記錄</a:t>
            </a:r>
            <a:endParaRPr lang="en-US" altLang="zh-TW" dirty="0" smtClean="0"/>
          </a:p>
          <a:p>
            <a:pPr lvl="1"/>
            <a:r>
              <a:rPr lang="en-US" altLang="zh-TW" dirty="0"/>
              <a:t>DELETE FROM table1 WHERE item = 'Item3'</a:t>
            </a:r>
          </a:p>
          <a:p>
            <a:pPr lvl="1"/>
            <a:r>
              <a:rPr lang="en-US" altLang="zh-TW" dirty="0"/>
              <a:t>DELETE FROM table1 WHERE item IN SELECT item FROM </a:t>
            </a:r>
            <a:r>
              <a:rPr lang="en-US" altLang="zh-TW" dirty="0" err="1"/>
              <a:t>tablex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3552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UPDATE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dirty="0" smtClean="0"/>
              <a:t>單一欄位</a:t>
            </a:r>
            <a:endParaRPr lang="en-US" altLang="zh-TW" dirty="0" smtClean="0"/>
          </a:p>
          <a:p>
            <a:pPr lvl="1"/>
            <a:r>
              <a:rPr lang="en-US" altLang="zh-TW" dirty="0"/>
              <a:t>UPDATE table1 SET </a:t>
            </a:r>
            <a:r>
              <a:rPr lang="en-US" altLang="zh-TW" dirty="0" err="1"/>
              <a:t>qty</a:t>
            </a:r>
            <a:r>
              <a:rPr lang="en-US" altLang="zh-TW" dirty="0"/>
              <a:t>=20 WHERE item=</a:t>
            </a:r>
            <a:r>
              <a:rPr lang="en-US" altLang="zh-TW" dirty="0" smtClean="0"/>
              <a:t>'Item1‘</a:t>
            </a:r>
          </a:p>
          <a:p>
            <a:r>
              <a:rPr lang="zh-TW" altLang="en-US" dirty="0" smtClean="0"/>
              <a:t>多</a:t>
            </a:r>
            <a:r>
              <a:rPr lang="zh-TW" altLang="en-US" dirty="0"/>
              <a:t>個欄位</a:t>
            </a:r>
            <a:endParaRPr lang="en-US" altLang="zh-TW" dirty="0" smtClean="0"/>
          </a:p>
          <a:p>
            <a:pPr lvl="1"/>
            <a:r>
              <a:rPr lang="en-US" altLang="zh-TW" dirty="0"/>
              <a:t>UPDATE table1 SET stock='Stock3',qty=20 WHERE item=</a:t>
            </a:r>
            <a:r>
              <a:rPr lang="en-US" altLang="zh-TW" dirty="0" smtClean="0"/>
              <a:t>'Item1‘</a:t>
            </a:r>
          </a:p>
          <a:p>
            <a:r>
              <a:rPr lang="zh-TW" altLang="en-US" dirty="0" smtClean="0"/>
              <a:t>批次更新</a:t>
            </a:r>
            <a:endParaRPr lang="en-US" altLang="zh-TW" dirty="0"/>
          </a:p>
          <a:p>
            <a:pPr lvl="1"/>
            <a:r>
              <a:rPr lang="en-US" altLang="zh-TW" dirty="0"/>
              <a:t>UPDATE table1 SET stock=</a:t>
            </a:r>
            <a:r>
              <a:rPr lang="en-US" altLang="zh-TW" dirty="0" err="1"/>
              <a:t>concat</a:t>
            </a:r>
            <a:r>
              <a:rPr lang="en-US" altLang="zh-TW" dirty="0"/>
              <a:t>(stock,'0')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UPDATE table1 SET item= (SELECT </a:t>
            </a:r>
            <a:r>
              <a:rPr lang="en-US" altLang="zh-TW" dirty="0" err="1" smtClean="0"/>
              <a:t>new_item</a:t>
            </a:r>
            <a:r>
              <a:rPr lang="en-US" altLang="zh-TW" dirty="0" smtClean="0"/>
              <a:t> FROM table5 WHERE table1.item=table5.item)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0492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UPDATE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() </a:t>
            </a:r>
            <a:r>
              <a:rPr lang="zh-TW" altLang="en-US" dirty="0"/>
              <a:t>內的子</a:t>
            </a:r>
            <a:r>
              <a:rPr lang="zh-TW" altLang="en-US" dirty="0" smtClean="0"/>
              <a:t>查詢的</a:t>
            </a:r>
            <a:r>
              <a:rPr lang="zh-TW" altLang="en-US" dirty="0"/>
              <a:t>結果</a:t>
            </a:r>
            <a:r>
              <a:rPr lang="zh-TW" altLang="en-US" dirty="0" smtClean="0"/>
              <a:t>必須僅有</a:t>
            </a:r>
            <a:r>
              <a:rPr lang="zh-TW" altLang="en-US" dirty="0"/>
              <a:t>一筆紀錄 或 沒有</a:t>
            </a:r>
            <a:r>
              <a:rPr lang="zh-TW" altLang="en-US" dirty="0" smtClean="0"/>
              <a:t>紀錄，否則</a:t>
            </a:r>
            <a:r>
              <a:rPr lang="zh-TW" altLang="en-US" dirty="0"/>
              <a:t>會出現</a:t>
            </a:r>
            <a:r>
              <a:rPr lang="zh-TW" altLang="en-US" dirty="0" smtClean="0"/>
              <a:t>錯誤</a:t>
            </a:r>
            <a:endParaRPr lang="zh-TW" altLang="en-US" dirty="0"/>
          </a:p>
          <a:p>
            <a:r>
              <a:rPr lang="en-US" altLang="zh-TW" dirty="0" smtClean="0"/>
              <a:t>Q</a:t>
            </a:r>
            <a:r>
              <a:rPr lang="en-US" altLang="zh-TW" dirty="0"/>
              <a:t>.</a:t>
            </a:r>
            <a:r>
              <a:rPr lang="zh-TW" altLang="en-US" dirty="0"/>
              <a:t>如何解決重複問題</a:t>
            </a:r>
            <a:r>
              <a:rPr lang="en-US" altLang="zh-TW" dirty="0"/>
              <a:t>:</a:t>
            </a:r>
          </a:p>
          <a:p>
            <a:r>
              <a:rPr lang="en-US" altLang="zh-TW" dirty="0" smtClean="0"/>
              <a:t>Ans</a:t>
            </a:r>
            <a:r>
              <a:rPr lang="en-US" altLang="zh-TW" dirty="0"/>
              <a:t>. </a:t>
            </a:r>
            <a:r>
              <a:rPr lang="zh-TW" altLang="en-US" dirty="0" smtClean="0"/>
              <a:t>使用 </a:t>
            </a:r>
            <a:r>
              <a:rPr lang="en-US" altLang="zh-TW" dirty="0"/>
              <a:t>GROUP BY </a:t>
            </a:r>
            <a:r>
              <a:rPr lang="zh-TW" altLang="en-US" dirty="0"/>
              <a:t>找出重複的紀錄</a:t>
            </a:r>
          </a:p>
          <a:p>
            <a:pPr lvl="1"/>
            <a:r>
              <a:rPr lang="en-US" altLang="zh-TW" dirty="0"/>
              <a:t>SELECT </a:t>
            </a:r>
            <a:r>
              <a:rPr lang="en-US" altLang="zh-TW" dirty="0" err="1"/>
              <a:t>item,Count</a:t>
            </a:r>
            <a:r>
              <a:rPr lang="en-US" altLang="zh-TW" dirty="0"/>
              <a:t>(*) FROM table5 GROUP BY item HAVING Count(*) &gt; 1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0255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MySQL Function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TW" dirty="0" smtClean="0"/>
              <a:t>LEFT(</a:t>
            </a:r>
            <a:r>
              <a:rPr lang="en-US" altLang="zh-TW" dirty="0" err="1" smtClean="0"/>
              <a:t>str,len</a:t>
            </a:r>
            <a:r>
              <a:rPr lang="en-US" altLang="zh-TW" dirty="0"/>
              <a:t>)</a:t>
            </a:r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/>
              <a:t>left(mobile,3) from </a:t>
            </a:r>
            <a:r>
              <a:rPr lang="en-US" altLang="zh-TW" dirty="0" smtClean="0"/>
              <a:t>user</a:t>
            </a:r>
            <a:endParaRPr lang="en-US" altLang="zh-TW" dirty="0"/>
          </a:p>
          <a:p>
            <a:r>
              <a:rPr lang="en-US" altLang="zh-TW" dirty="0" smtClean="0"/>
              <a:t>LENGTH(</a:t>
            </a:r>
            <a:r>
              <a:rPr lang="en-US" altLang="zh-TW" dirty="0" err="1" smtClean="0"/>
              <a:t>str</a:t>
            </a:r>
            <a:r>
              <a:rPr lang="en-US" altLang="zh-TW" dirty="0" smtClean="0"/>
              <a:t>)</a:t>
            </a:r>
            <a:endParaRPr lang="en-US" altLang="zh-TW" dirty="0"/>
          </a:p>
          <a:p>
            <a:r>
              <a:rPr lang="en-US" altLang="zh-TW" dirty="0" smtClean="0"/>
              <a:t>MID(</a:t>
            </a:r>
            <a:r>
              <a:rPr lang="en-US" altLang="zh-TW" dirty="0" err="1" smtClean="0"/>
              <a:t>str,pos,len</a:t>
            </a:r>
            <a:r>
              <a:rPr lang="en-US" altLang="zh-TW" dirty="0"/>
              <a:t>)/SUBSTRING(</a:t>
            </a:r>
            <a:r>
              <a:rPr lang="en-US" altLang="zh-TW" dirty="0" err="1"/>
              <a:t>str,pos,len</a:t>
            </a:r>
            <a:r>
              <a:rPr lang="en-US" altLang="zh-TW" dirty="0" smtClean="0"/>
              <a:t>)</a:t>
            </a:r>
            <a:endParaRPr lang="en-US" altLang="zh-TW" dirty="0"/>
          </a:p>
          <a:p>
            <a:r>
              <a:rPr lang="en-US" altLang="zh-TW" dirty="0" smtClean="0"/>
              <a:t>INSTR(</a:t>
            </a:r>
            <a:r>
              <a:rPr lang="en-US" altLang="zh-TW" dirty="0" err="1" smtClean="0"/>
              <a:t>str,substr</a:t>
            </a:r>
            <a:r>
              <a:rPr lang="en-US" altLang="zh-TW" dirty="0"/>
              <a:t>)</a:t>
            </a:r>
          </a:p>
          <a:p>
            <a:pPr lvl="1"/>
            <a:r>
              <a:rPr lang="en-US" altLang="zh-TW" dirty="0" smtClean="0"/>
              <a:t>Returns </a:t>
            </a:r>
            <a:r>
              <a:rPr lang="en-US" altLang="zh-TW" dirty="0"/>
              <a:t>the position of the first occurrence of substring </a:t>
            </a:r>
            <a:r>
              <a:rPr lang="en-US" altLang="zh-TW" dirty="0" err="1"/>
              <a:t>substr</a:t>
            </a:r>
            <a:r>
              <a:rPr lang="en-US" altLang="zh-TW" dirty="0"/>
              <a:t> in string str</a:t>
            </a:r>
            <a:r>
              <a:rPr lang="en-US" altLang="zh-TW" dirty="0" smtClean="0"/>
              <a:t>.</a:t>
            </a:r>
            <a:endParaRPr lang="en-US" altLang="zh-TW" dirty="0"/>
          </a:p>
          <a:p>
            <a:r>
              <a:rPr lang="en-US" altLang="zh-TW" dirty="0" smtClean="0"/>
              <a:t>REVERSE(</a:t>
            </a:r>
            <a:r>
              <a:rPr lang="en-US" altLang="zh-TW" dirty="0" err="1" smtClean="0"/>
              <a:t>str</a:t>
            </a:r>
            <a:r>
              <a:rPr lang="en-US" altLang="zh-TW" dirty="0"/>
              <a:t>)</a:t>
            </a:r>
          </a:p>
          <a:p>
            <a:pPr lvl="1"/>
            <a:r>
              <a:rPr lang="en-US" altLang="zh-TW" dirty="0"/>
              <a:t>  Returns the string </a:t>
            </a:r>
            <a:r>
              <a:rPr lang="en-US" altLang="zh-TW" dirty="0" err="1"/>
              <a:t>str</a:t>
            </a:r>
            <a:r>
              <a:rPr lang="en-US" altLang="zh-TW" dirty="0"/>
              <a:t> with the order of the characters reversed.</a:t>
            </a:r>
          </a:p>
          <a:p>
            <a:pPr lvl="1"/>
            <a:r>
              <a:rPr lang="en-US" altLang="zh-TW" dirty="0"/>
              <a:t>  REVERSE('</a:t>
            </a:r>
            <a:r>
              <a:rPr lang="en-US" altLang="zh-TW" dirty="0" err="1"/>
              <a:t>abc</a:t>
            </a:r>
            <a:r>
              <a:rPr lang="en-US" altLang="zh-TW" dirty="0"/>
              <a:t>');</a:t>
            </a:r>
          </a:p>
          <a:p>
            <a:pPr lvl="1"/>
            <a:r>
              <a:rPr lang="en-US" altLang="zh-TW" dirty="0"/>
              <a:t>  -&gt; '</a:t>
            </a:r>
            <a:r>
              <a:rPr lang="en-US" altLang="zh-TW" dirty="0" err="1"/>
              <a:t>cba</a:t>
            </a:r>
            <a:r>
              <a:rPr lang="en-US" altLang="zh-TW" dirty="0" smtClean="0"/>
              <a:t>'</a:t>
            </a:r>
            <a:endParaRPr lang="en-US" altLang="zh-TW" dirty="0"/>
          </a:p>
          <a:p>
            <a:r>
              <a:rPr lang="en-US" altLang="zh-TW" dirty="0" smtClean="0"/>
              <a:t>STDDEV</a:t>
            </a:r>
            <a:r>
              <a:rPr lang="en-US" altLang="zh-TW" dirty="0"/>
              <a:t>() population standard </a:t>
            </a:r>
            <a:r>
              <a:rPr lang="en-US" altLang="zh-TW" dirty="0" smtClean="0"/>
              <a:t>deviation</a:t>
            </a:r>
            <a:endParaRPr lang="en-US" altLang="zh-TW" dirty="0"/>
          </a:p>
          <a:p>
            <a:r>
              <a:rPr lang="en-US" altLang="zh-TW" dirty="0" smtClean="0"/>
              <a:t>MD5</a:t>
            </a:r>
            <a:r>
              <a:rPr lang="en-US" altLang="zh-TW" dirty="0"/>
              <a:t>() -- hash function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0003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MySQL Function</a:t>
            </a:r>
            <a:r>
              <a:rPr lang="zh-TW" altLang="en-US" dirty="0" smtClean="0"/>
              <a:t>範例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取出 </a:t>
            </a:r>
            <a:r>
              <a:rPr lang="en-US" altLang="zh-TW" dirty="0" err="1"/>
              <a:t>ip</a:t>
            </a:r>
            <a:r>
              <a:rPr lang="en-US" altLang="zh-TW" dirty="0"/>
              <a:t> address </a:t>
            </a:r>
            <a:r>
              <a:rPr lang="zh-TW" altLang="en-US" dirty="0"/>
              <a:t>前 </a:t>
            </a:r>
            <a:r>
              <a:rPr lang="en-US" altLang="zh-TW" dirty="0"/>
              <a:t>3 bytes.</a:t>
            </a:r>
          </a:p>
          <a:p>
            <a:pPr lvl="1"/>
            <a:r>
              <a:rPr lang="en-US" altLang="zh-TW" dirty="0" smtClean="0"/>
              <a:t>LEFT(</a:t>
            </a:r>
            <a:r>
              <a:rPr lang="en-US" altLang="zh-TW" dirty="0" err="1" smtClean="0"/>
              <a:t>ip_addr,LENGTH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ip_addr</a:t>
            </a:r>
            <a:r>
              <a:rPr lang="en-US" altLang="zh-TW" dirty="0"/>
              <a:t>) - INSTR(REVERSE(</a:t>
            </a:r>
            <a:r>
              <a:rPr lang="en-US" altLang="zh-TW" dirty="0" err="1"/>
              <a:t>ip_addr</a:t>
            </a:r>
            <a:r>
              <a:rPr lang="en-US" altLang="zh-TW" dirty="0"/>
              <a:t>),'.'))</a:t>
            </a:r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/>
              <a:t>SUBSTRING_INDEX('140.112.3.82', '.', 3);</a:t>
            </a:r>
          </a:p>
          <a:p>
            <a:r>
              <a:rPr lang="zh-TW" altLang="en-US" dirty="0" smtClean="0"/>
              <a:t>取出 </a:t>
            </a:r>
            <a:r>
              <a:rPr lang="en-US" altLang="zh-TW" dirty="0"/>
              <a:t>domain </a:t>
            </a:r>
            <a:r>
              <a:rPr lang="zh-TW" altLang="en-US" dirty="0"/>
              <a:t>右邊兩個字元</a:t>
            </a:r>
          </a:p>
          <a:p>
            <a:pPr lvl="1"/>
            <a:r>
              <a:rPr lang="en-US" altLang="zh-TW" dirty="0"/>
              <a:t>SELECT SUBSTRING_INDEX('www.mysql.com', '.', -2);</a:t>
            </a:r>
          </a:p>
          <a:p>
            <a:pPr lvl="1"/>
            <a:r>
              <a:rPr lang="en-US" altLang="zh-TW" smtClean="0"/>
              <a:t>-&gt; </a:t>
            </a:r>
            <a:r>
              <a:rPr lang="en-US" altLang="zh-TW" dirty="0"/>
              <a:t>'mysql.com'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51281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Data Definition </a:t>
            </a:r>
            <a:r>
              <a:rPr lang="en-US" altLang="zh-TW" dirty="0" smtClean="0"/>
              <a:t>Language(DDL)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TW" altLang="en-US" dirty="0" smtClean="0"/>
              <a:t>建立</a:t>
            </a:r>
            <a:r>
              <a:rPr lang="en-US" altLang="zh-TW" dirty="0"/>
              <a:t>6</a:t>
            </a:r>
            <a:r>
              <a:rPr lang="zh-TW" altLang="en-US" dirty="0" smtClean="0"/>
              <a:t>個</a:t>
            </a:r>
            <a:r>
              <a:rPr lang="en-US" altLang="zh-TW" dirty="0" smtClean="0"/>
              <a:t>tables:</a:t>
            </a:r>
          </a:p>
          <a:p>
            <a:pPr lvl="1"/>
            <a:r>
              <a:rPr lang="en-US" altLang="zh-TW" dirty="0" smtClean="0"/>
              <a:t>CREATE TABLE table1 (store char(20),stock char(20), item char(20),</a:t>
            </a:r>
            <a:r>
              <a:rPr lang="en-US" altLang="zh-TW" dirty="0" err="1"/>
              <a:t>q</a:t>
            </a:r>
            <a:r>
              <a:rPr lang="en-US" altLang="zh-TW" dirty="0" err="1" smtClean="0"/>
              <a:t>ty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);</a:t>
            </a:r>
          </a:p>
          <a:p>
            <a:pPr lvl="1"/>
            <a:r>
              <a:rPr lang="en-US" altLang="zh-TW" dirty="0" smtClean="0"/>
              <a:t>CREATE TABLE table2 (item char(20),vendor char(20));</a:t>
            </a:r>
          </a:p>
          <a:p>
            <a:pPr lvl="1"/>
            <a:r>
              <a:rPr lang="en-US" altLang="zh-TW" dirty="0"/>
              <a:t>CREATE TABLE </a:t>
            </a:r>
            <a:r>
              <a:rPr lang="en-US" altLang="zh-TW" dirty="0" smtClean="0"/>
              <a:t>table3 (vendor </a:t>
            </a:r>
            <a:r>
              <a:rPr lang="en-US" altLang="zh-TW" dirty="0"/>
              <a:t>char(20</a:t>
            </a:r>
            <a:r>
              <a:rPr lang="en-US" altLang="zh-TW" dirty="0" smtClean="0"/>
              <a:t>),contact </a:t>
            </a:r>
            <a:r>
              <a:rPr lang="en-US" altLang="zh-TW" dirty="0"/>
              <a:t>char(20), </a:t>
            </a:r>
            <a:r>
              <a:rPr lang="en-US" altLang="zh-TW" dirty="0" smtClean="0"/>
              <a:t>email </a:t>
            </a:r>
            <a:r>
              <a:rPr lang="en-US" altLang="zh-TW" dirty="0"/>
              <a:t>char(20</a:t>
            </a:r>
            <a:r>
              <a:rPr lang="en-US" altLang="zh-TW" dirty="0" smtClean="0"/>
              <a:t>));</a:t>
            </a:r>
            <a:endParaRPr lang="en-US" altLang="zh-TW" dirty="0"/>
          </a:p>
          <a:p>
            <a:pPr lvl="1"/>
            <a:r>
              <a:rPr lang="en-US" altLang="zh-TW" dirty="0" smtClean="0"/>
              <a:t>CREATE </a:t>
            </a:r>
            <a:r>
              <a:rPr lang="en-US" altLang="zh-TW" dirty="0"/>
              <a:t>TABLE </a:t>
            </a:r>
            <a:r>
              <a:rPr lang="en-US" altLang="zh-TW" dirty="0" smtClean="0"/>
              <a:t>table4 </a:t>
            </a:r>
            <a:r>
              <a:rPr lang="en-US" altLang="zh-TW" dirty="0"/>
              <a:t>(vendor char(20),contact char(20), email char(20));</a:t>
            </a:r>
          </a:p>
          <a:p>
            <a:pPr lvl="1"/>
            <a:r>
              <a:rPr lang="en-US" altLang="zh-TW" dirty="0" smtClean="0"/>
              <a:t>CREATE </a:t>
            </a:r>
            <a:r>
              <a:rPr lang="en-US" altLang="zh-TW" dirty="0"/>
              <a:t>TABLE </a:t>
            </a:r>
            <a:r>
              <a:rPr lang="en-US" altLang="zh-TW" dirty="0" smtClean="0"/>
              <a:t>table5 </a:t>
            </a:r>
            <a:r>
              <a:rPr lang="en-US" altLang="zh-TW" dirty="0"/>
              <a:t>(item char(20</a:t>
            </a:r>
            <a:r>
              <a:rPr lang="en-US" altLang="zh-TW" dirty="0" smtClean="0"/>
              <a:t>),</a:t>
            </a:r>
            <a:r>
              <a:rPr lang="en-US" altLang="zh-TW" dirty="0" err="1" smtClean="0"/>
              <a:t>new_item</a:t>
            </a:r>
            <a:r>
              <a:rPr lang="en-US" altLang="zh-TW" dirty="0" smtClean="0"/>
              <a:t> </a:t>
            </a:r>
            <a:r>
              <a:rPr lang="en-US" altLang="zh-TW" dirty="0"/>
              <a:t>char(20</a:t>
            </a:r>
            <a:r>
              <a:rPr lang="en-US" altLang="zh-TW" dirty="0" smtClean="0"/>
              <a:t>));</a:t>
            </a:r>
          </a:p>
          <a:p>
            <a:pPr lvl="1"/>
            <a:r>
              <a:rPr lang="en-US" altLang="zh-TW" dirty="0"/>
              <a:t>CREATE TABLE </a:t>
            </a:r>
            <a:r>
              <a:rPr lang="en-US" altLang="zh-TW" dirty="0" smtClean="0"/>
              <a:t>table6 </a:t>
            </a:r>
            <a:r>
              <a:rPr lang="en-US" altLang="zh-TW" dirty="0"/>
              <a:t>(item </a:t>
            </a:r>
            <a:r>
              <a:rPr lang="en-US" altLang="zh-TW" dirty="0" smtClean="0"/>
              <a:t>char(20));</a:t>
            </a:r>
            <a:endParaRPr lang="en-US" altLang="zh-TW" dirty="0"/>
          </a:p>
          <a:p>
            <a:r>
              <a:rPr lang="zh-TW" altLang="en-US" dirty="0" smtClean="0"/>
              <a:t>刪除 </a:t>
            </a:r>
            <a:r>
              <a:rPr lang="en-US" altLang="zh-TW" dirty="0" smtClean="0"/>
              <a:t>table</a:t>
            </a:r>
          </a:p>
          <a:p>
            <a:pPr lvl="1"/>
            <a:r>
              <a:rPr lang="en-US" altLang="zh-TW" dirty="0" smtClean="0"/>
              <a:t>DROP </a:t>
            </a:r>
            <a:r>
              <a:rPr lang="en-US" altLang="zh-TW" dirty="0"/>
              <a:t>TABLE </a:t>
            </a:r>
            <a:r>
              <a:rPr lang="en-US" altLang="zh-TW" dirty="0" smtClean="0"/>
              <a:t>table6;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67460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DDL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TW" altLang="en-US" dirty="0"/>
              <a:t>新增欄位</a:t>
            </a:r>
            <a:endParaRPr lang="en-US" altLang="zh-TW" dirty="0"/>
          </a:p>
          <a:p>
            <a:pPr lvl="1"/>
            <a:r>
              <a:rPr lang="en-US" altLang="zh-TW" dirty="0"/>
              <a:t>ALTER TABLE </a:t>
            </a:r>
            <a:r>
              <a:rPr lang="en-US" altLang="zh-TW" dirty="0" smtClean="0"/>
              <a:t>table6 </a:t>
            </a:r>
            <a:r>
              <a:rPr lang="en-US" altLang="zh-TW" dirty="0"/>
              <a:t>ADD f1 </a:t>
            </a:r>
            <a:r>
              <a:rPr lang="en-US" altLang="zh-TW" dirty="0" err="1"/>
              <a:t>int</a:t>
            </a:r>
            <a:r>
              <a:rPr lang="en-US" altLang="zh-TW" dirty="0"/>
              <a:t>;</a:t>
            </a:r>
          </a:p>
          <a:p>
            <a:pPr lvl="1"/>
            <a:r>
              <a:rPr lang="en-US" altLang="zh-TW" dirty="0"/>
              <a:t>ALTER TABLE </a:t>
            </a:r>
            <a:r>
              <a:rPr lang="en-US" altLang="zh-TW" dirty="0" smtClean="0"/>
              <a:t>table6 ADD </a:t>
            </a:r>
            <a:r>
              <a:rPr lang="en-US" altLang="zh-TW" dirty="0"/>
              <a:t>f2 char(10);</a:t>
            </a:r>
          </a:p>
          <a:p>
            <a:r>
              <a:rPr lang="zh-TW" altLang="en-US" dirty="0"/>
              <a:t>刪除欄位</a:t>
            </a:r>
          </a:p>
          <a:p>
            <a:pPr lvl="1"/>
            <a:r>
              <a:rPr lang="en-US" altLang="zh-TW" dirty="0"/>
              <a:t>ALTER TABLE </a:t>
            </a:r>
            <a:r>
              <a:rPr lang="en-US" altLang="zh-TW" dirty="0" smtClean="0"/>
              <a:t>table6 </a:t>
            </a:r>
            <a:r>
              <a:rPr lang="en-US" altLang="zh-TW" dirty="0"/>
              <a:t>DROP </a:t>
            </a:r>
            <a:r>
              <a:rPr lang="en-US" altLang="zh-TW" dirty="0" smtClean="0"/>
              <a:t>f2</a:t>
            </a:r>
            <a:r>
              <a:rPr lang="en-US" altLang="zh-TW" dirty="0"/>
              <a:t>;</a:t>
            </a:r>
          </a:p>
          <a:p>
            <a:r>
              <a:rPr lang="zh-TW" altLang="en-US" dirty="0"/>
              <a:t>變更欄位 </a:t>
            </a:r>
            <a:r>
              <a:rPr lang="en-US" altLang="zh-TW" dirty="0"/>
              <a:t>Type or </a:t>
            </a:r>
            <a:r>
              <a:rPr lang="en-US" altLang="zh-TW" dirty="0" smtClean="0"/>
              <a:t>Size</a:t>
            </a:r>
          </a:p>
          <a:p>
            <a:pPr lvl="1"/>
            <a:r>
              <a:rPr lang="en-US" altLang="zh-TW" dirty="0" smtClean="0"/>
              <a:t>ALTER TABLE table6 MODIFY f1 CHAR(100);</a:t>
            </a:r>
            <a:endParaRPr lang="zh-TW" altLang="en-US" dirty="0" smtClean="0"/>
          </a:p>
          <a:p>
            <a:r>
              <a:rPr lang="zh-TW" altLang="en-US" dirty="0" smtClean="0"/>
              <a:t>建立索引</a:t>
            </a:r>
            <a:endParaRPr lang="en-US" altLang="zh-TW" dirty="0"/>
          </a:p>
          <a:p>
            <a:pPr lvl="1"/>
            <a:r>
              <a:rPr lang="en-US" altLang="zh-TW" dirty="0" smtClean="0"/>
              <a:t>Create </a:t>
            </a:r>
            <a:r>
              <a:rPr lang="en-US" altLang="zh-TW" dirty="0"/>
              <a:t>Index </a:t>
            </a:r>
            <a:r>
              <a:rPr lang="zh-TW" altLang="en-US" dirty="0"/>
              <a:t>索引表名稱 </a:t>
            </a:r>
            <a:r>
              <a:rPr lang="en-US" altLang="zh-TW" dirty="0"/>
              <a:t>On </a:t>
            </a:r>
            <a:r>
              <a:rPr lang="zh-TW" altLang="en-US" dirty="0"/>
              <a:t>資料表</a:t>
            </a:r>
            <a:r>
              <a:rPr lang="zh-TW" altLang="en-US" dirty="0" smtClean="0"/>
              <a:t>名稱（欄位名稱）</a:t>
            </a:r>
            <a:endParaRPr lang="en-US" altLang="zh-TW" dirty="0"/>
          </a:p>
          <a:p>
            <a:pPr lvl="1"/>
            <a:r>
              <a:rPr lang="en-US" altLang="zh-TW" dirty="0" smtClean="0"/>
              <a:t>CREATE </a:t>
            </a:r>
            <a:r>
              <a:rPr lang="en-US" altLang="zh-TW" dirty="0"/>
              <a:t>Index pet1 On pet (</a:t>
            </a:r>
            <a:r>
              <a:rPr lang="en-US" altLang="zh-TW" dirty="0" err="1"/>
              <a:t>name,owner</a:t>
            </a:r>
            <a:r>
              <a:rPr lang="en-US" altLang="zh-TW" dirty="0"/>
              <a:t>);</a:t>
            </a:r>
          </a:p>
          <a:p>
            <a:pPr lvl="1"/>
            <a:r>
              <a:rPr lang="en-US" altLang="zh-TW" dirty="0" smtClean="0"/>
              <a:t>CREATE </a:t>
            </a:r>
            <a:r>
              <a:rPr lang="en-US" altLang="zh-TW" dirty="0"/>
              <a:t>UNIQUE INDEX u1_name(f1,f2) ON </a:t>
            </a:r>
            <a:r>
              <a:rPr lang="en-US" altLang="zh-TW" dirty="0" err="1"/>
              <a:t>tablename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00564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ALTER TABLE for SQLite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https://</a:t>
            </a:r>
            <a:r>
              <a:rPr lang="en-US" altLang="zh-TW" dirty="0" smtClean="0"/>
              <a:t>www.sqlite.org/faq.html#q11</a:t>
            </a:r>
          </a:p>
          <a:p>
            <a:r>
              <a:rPr lang="en-US" altLang="zh-TW" dirty="0"/>
              <a:t>SQLite has limited ALTER TABLE support </a:t>
            </a:r>
            <a:endParaRPr lang="en-US" altLang="zh-TW" dirty="0" smtClean="0"/>
          </a:p>
          <a:p>
            <a:r>
              <a:rPr lang="en-US" altLang="zh-TW" dirty="0"/>
              <a:t>It is not possible to rename a column, remove a column, or add or remove constraints from a table.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24733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MS Access </a:t>
            </a:r>
            <a:r>
              <a:rPr lang="zh-TW" altLang="en-US" dirty="0" smtClean="0"/>
              <a:t>匯入與執行</a:t>
            </a:r>
            <a:r>
              <a:rPr lang="en-US" altLang="zh-TW" dirty="0" smtClean="0"/>
              <a:t>SQL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</a:t>
            </a:fld>
            <a:endParaRPr lang="en-US" altLang="zh-TW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51881"/>
            <a:ext cx="387667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28375"/>
            <a:ext cx="4086225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672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SELECT </a:t>
            </a:r>
            <a:r>
              <a:rPr lang="zh-TW" altLang="en-US" dirty="0" smtClean="0"/>
              <a:t>語法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SELECT </a:t>
            </a:r>
            <a:r>
              <a:rPr lang="zh-TW" altLang="en-US" dirty="0"/>
              <a:t>欄位名稱</a:t>
            </a:r>
            <a:r>
              <a:rPr lang="en-US" altLang="zh-TW" dirty="0"/>
              <a:t>#1, </a:t>
            </a:r>
            <a:r>
              <a:rPr lang="zh-TW" altLang="en-US" dirty="0"/>
              <a:t>欄位名稱</a:t>
            </a:r>
            <a:r>
              <a:rPr lang="en-US" altLang="zh-TW" dirty="0"/>
              <a:t>#2, ...</a:t>
            </a:r>
          </a:p>
          <a:p>
            <a:r>
              <a:rPr lang="en-US" altLang="zh-TW" dirty="0" smtClean="0"/>
              <a:t>FROM </a:t>
            </a:r>
            <a:r>
              <a:rPr lang="zh-TW" altLang="en-US" dirty="0"/>
              <a:t>資料表名稱</a:t>
            </a:r>
            <a:r>
              <a:rPr lang="en-US" altLang="zh-TW" dirty="0"/>
              <a:t>#1, </a:t>
            </a:r>
            <a:r>
              <a:rPr lang="zh-TW" altLang="en-US" dirty="0"/>
              <a:t>資料表名稱</a:t>
            </a:r>
            <a:r>
              <a:rPr lang="en-US" altLang="zh-TW" dirty="0"/>
              <a:t>#2, ...</a:t>
            </a:r>
          </a:p>
          <a:p>
            <a:r>
              <a:rPr lang="en-US" altLang="zh-TW" dirty="0" smtClean="0"/>
              <a:t>WHERE </a:t>
            </a:r>
            <a:r>
              <a:rPr lang="zh-TW" altLang="en-US" dirty="0"/>
              <a:t>條件式</a:t>
            </a:r>
          </a:p>
          <a:p>
            <a:r>
              <a:rPr lang="en-US" altLang="zh-TW" dirty="0" smtClean="0"/>
              <a:t>ORDER </a:t>
            </a:r>
            <a:r>
              <a:rPr lang="en-US" altLang="zh-TW" dirty="0"/>
              <a:t>BY </a:t>
            </a:r>
            <a:r>
              <a:rPr lang="zh-TW" altLang="en-US" dirty="0"/>
              <a:t>欄位名稱</a:t>
            </a:r>
            <a:r>
              <a:rPr lang="en-US" altLang="zh-TW" dirty="0"/>
              <a:t>#1, </a:t>
            </a:r>
            <a:r>
              <a:rPr lang="zh-TW" altLang="en-US" dirty="0"/>
              <a:t>欄位名稱</a:t>
            </a:r>
            <a:r>
              <a:rPr lang="en-US" altLang="zh-TW" dirty="0"/>
              <a:t>#2 DESC, ...</a:t>
            </a:r>
          </a:p>
          <a:p>
            <a:r>
              <a:rPr lang="en-US" altLang="zh-TW" dirty="0" smtClean="0"/>
              <a:t>GROUP </a:t>
            </a:r>
            <a:r>
              <a:rPr lang="en-US" altLang="zh-TW" dirty="0"/>
              <a:t>BY </a:t>
            </a:r>
            <a:r>
              <a:rPr lang="zh-TW" altLang="en-US" dirty="0"/>
              <a:t>欄位名稱</a:t>
            </a:r>
            <a:r>
              <a:rPr lang="en-US" altLang="zh-TW" dirty="0"/>
              <a:t>#</a:t>
            </a:r>
            <a:r>
              <a:rPr lang="en-US" altLang="zh-TW" dirty="0" smtClean="0"/>
              <a:t>1,</a:t>
            </a:r>
            <a:r>
              <a:rPr lang="zh-TW" altLang="en-US" dirty="0"/>
              <a:t>欄位名稱</a:t>
            </a:r>
            <a:r>
              <a:rPr lang="en-US" altLang="zh-TW" dirty="0"/>
              <a:t>#2, </a:t>
            </a:r>
            <a:r>
              <a:rPr lang="en-US" altLang="zh-TW" dirty="0" smtClean="0"/>
              <a:t>...</a:t>
            </a:r>
          </a:p>
          <a:p>
            <a:r>
              <a:rPr lang="en-US" altLang="zh-TW" dirty="0" smtClean="0"/>
              <a:t>HAVING</a:t>
            </a:r>
            <a:r>
              <a:rPr lang="zh-TW" altLang="en-US" dirty="0"/>
              <a:t>條件式</a:t>
            </a:r>
            <a:endParaRPr lang="en-US" altLang="zh-TW" dirty="0" smtClean="0"/>
          </a:p>
          <a:p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71769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資料範例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</a:t>
            </a:fld>
            <a:endParaRPr lang="en-US" altLang="zh-TW"/>
          </a:p>
        </p:txBody>
      </p:sp>
      <p:graphicFrame>
        <p:nvGraphicFramePr>
          <p:cNvPr id="5" name="內容版面配置區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4810470"/>
              </p:ext>
            </p:extLst>
          </p:nvPr>
        </p:nvGraphicFramePr>
        <p:xfrm>
          <a:off x="2401416" y="1700808"/>
          <a:ext cx="3826768" cy="40420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56692"/>
                <a:gridCol w="956692"/>
                <a:gridCol w="956692"/>
                <a:gridCol w="956692"/>
              </a:tblGrid>
              <a:tr h="33684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</a:rPr>
                        <a:t>table1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effectLst/>
                        </a:rPr>
                        <a:t>store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effectLst/>
                        </a:rPr>
                        <a:t>stock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effectLst/>
                        </a:rPr>
                        <a:t>item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err="1" smtClean="0">
                          <a:effectLst/>
                        </a:rPr>
                        <a:t>qty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StoreA</a:t>
                      </a:r>
                      <a:endParaRPr kumimoji="0"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細明體" panose="02020509000000000000" pitchFamily="49" charset="-120"/>
                        <a:ea typeface="細明體" panose="02020509000000000000" pitchFamily="49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36840"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StoreC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Stock1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Item4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US" altLang="zh-TW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3676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SELECT </a:t>
            </a:r>
            <a:r>
              <a:rPr lang="zh-TW" altLang="en-US" dirty="0" smtClean="0"/>
              <a:t>範例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TW" dirty="0"/>
              <a:t>SELECT * FROM table1</a:t>
            </a:r>
          </a:p>
          <a:p>
            <a:r>
              <a:rPr lang="en-US" altLang="zh-TW" dirty="0"/>
              <a:t>SELECT </a:t>
            </a:r>
            <a:r>
              <a:rPr lang="en-US" altLang="zh-TW" dirty="0" err="1" smtClean="0"/>
              <a:t>store,stock,item,qty</a:t>
            </a:r>
            <a:r>
              <a:rPr lang="en-US" altLang="zh-TW" dirty="0" smtClean="0"/>
              <a:t> </a:t>
            </a:r>
            <a:r>
              <a:rPr lang="en-US" altLang="zh-TW" dirty="0"/>
              <a:t>FROM table1</a:t>
            </a:r>
          </a:p>
          <a:p>
            <a:r>
              <a:rPr lang="en-US" altLang="zh-TW" dirty="0"/>
              <a:t>SELECT * FROM table1 WHERE </a:t>
            </a:r>
            <a:r>
              <a:rPr lang="en-US" altLang="zh-TW" dirty="0" smtClean="0"/>
              <a:t>store</a:t>
            </a:r>
            <a:r>
              <a:rPr lang="en-US" altLang="zh-TW" dirty="0"/>
              <a:t>=‘</a:t>
            </a:r>
            <a:r>
              <a:rPr lang="en-US" altLang="zh-TW" dirty="0" err="1"/>
              <a:t>StoreA</a:t>
            </a:r>
            <a:r>
              <a:rPr lang="en-US" altLang="zh-TW" dirty="0"/>
              <a:t>’</a:t>
            </a:r>
          </a:p>
          <a:p>
            <a:r>
              <a:rPr lang="en-US" altLang="zh-TW" dirty="0"/>
              <a:t>SELECT * FROM table1 WHERE s</a:t>
            </a:r>
            <a:r>
              <a:rPr lang="en-US" altLang="zh-TW" dirty="0" smtClean="0"/>
              <a:t>tore like  ‘%A’</a:t>
            </a:r>
          </a:p>
          <a:p>
            <a:r>
              <a:rPr lang="en-US" altLang="zh-TW" dirty="0"/>
              <a:t>SELECT * FROM table1 WHERE s</a:t>
            </a:r>
            <a:r>
              <a:rPr lang="en-US" altLang="zh-TW" dirty="0" smtClean="0"/>
              <a:t>tore like ‘Store%’</a:t>
            </a:r>
            <a:endParaRPr lang="en-US" altLang="zh-TW" dirty="0"/>
          </a:p>
          <a:p>
            <a:pPr lvl="1"/>
            <a:r>
              <a:rPr lang="en-US" altLang="zh-TW" dirty="0" smtClean="0"/>
              <a:t>MS Access: *</a:t>
            </a:r>
          </a:p>
          <a:p>
            <a:pPr lvl="1"/>
            <a:r>
              <a:rPr lang="en-US" altLang="zh-TW" dirty="0" smtClean="0"/>
              <a:t>Oracle/My SQL/SQLite: %</a:t>
            </a:r>
            <a:endParaRPr lang="en-US" altLang="zh-TW" dirty="0"/>
          </a:p>
          <a:p>
            <a:r>
              <a:rPr lang="en-US" altLang="zh-TW" dirty="0" smtClean="0"/>
              <a:t>SELECT </a:t>
            </a:r>
            <a:r>
              <a:rPr lang="en-US" altLang="zh-TW" dirty="0"/>
              <a:t>* FROM table1 WHERE </a:t>
            </a:r>
            <a:r>
              <a:rPr lang="en-US" altLang="zh-TW" dirty="0" smtClean="0"/>
              <a:t>1=2</a:t>
            </a:r>
          </a:p>
          <a:p>
            <a:pPr lvl="1"/>
            <a:r>
              <a:rPr lang="zh-TW" altLang="en-US" dirty="0" smtClean="0"/>
              <a:t>條件</a:t>
            </a:r>
            <a:r>
              <a:rPr lang="zh-TW" altLang="en-US" dirty="0"/>
              <a:t>不成立</a:t>
            </a:r>
            <a:r>
              <a:rPr lang="en-US" altLang="zh-TW" dirty="0"/>
              <a:t>, </a:t>
            </a:r>
            <a:r>
              <a:rPr lang="zh-TW" altLang="en-US" dirty="0"/>
              <a:t>沒有傳回任何紀錄</a:t>
            </a:r>
            <a:r>
              <a:rPr lang="en-US" altLang="zh-TW" dirty="0"/>
              <a:t>.</a:t>
            </a:r>
          </a:p>
          <a:p>
            <a:r>
              <a:rPr lang="en-US" altLang="zh-TW" dirty="0"/>
              <a:t>SELECT * FROM table1 WHERE </a:t>
            </a:r>
            <a:r>
              <a:rPr lang="en-US" altLang="zh-TW" dirty="0" smtClean="0"/>
              <a:t>1=1</a:t>
            </a:r>
          </a:p>
          <a:p>
            <a:pPr lvl="1"/>
            <a:r>
              <a:rPr lang="zh-TW" altLang="en-US" dirty="0" smtClean="0"/>
              <a:t>條件</a:t>
            </a:r>
            <a:r>
              <a:rPr lang="zh-TW" altLang="en-US" dirty="0"/>
              <a:t>不成立</a:t>
            </a:r>
            <a:r>
              <a:rPr lang="en-US" altLang="zh-TW" dirty="0"/>
              <a:t>, </a:t>
            </a:r>
            <a:r>
              <a:rPr lang="zh-TW" altLang="en-US" dirty="0"/>
              <a:t>傳回所有紀錄</a:t>
            </a:r>
            <a:r>
              <a:rPr lang="en-US" altLang="zh-TW" dirty="0"/>
              <a:t>.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598343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20166</TotalTime>
  <Words>1287</Words>
  <Application>Microsoft Office PowerPoint</Application>
  <PresentationFormat>如螢幕大小 (4:3)</PresentationFormat>
  <Paragraphs>337</Paragraphs>
  <Slides>27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28" baseType="lpstr">
      <vt:lpstr>暗香撲面</vt:lpstr>
      <vt:lpstr>資料庫概論 SQL 基本語法</vt:lpstr>
      <vt:lpstr>SQL 指令的種類</vt:lpstr>
      <vt:lpstr>Data Definition Language(DDL)</vt:lpstr>
      <vt:lpstr>DDL</vt:lpstr>
      <vt:lpstr>ALTER TABLE for SQLite</vt:lpstr>
      <vt:lpstr>MS Access 匯入與執行SQL</vt:lpstr>
      <vt:lpstr>SELECT 語法</vt:lpstr>
      <vt:lpstr>資料範例</vt:lpstr>
      <vt:lpstr>SELECT 範例</vt:lpstr>
      <vt:lpstr>DISTINCT</vt:lpstr>
      <vt:lpstr>ORDER BY</vt:lpstr>
      <vt:lpstr>GROUP BY</vt:lpstr>
      <vt:lpstr>GROUP BY vs. 樞紐分析表</vt:lpstr>
      <vt:lpstr>WHERE vs. HAVING</vt:lpstr>
      <vt:lpstr>JOIN</vt:lpstr>
      <vt:lpstr>資料範例</vt:lpstr>
      <vt:lpstr>INNER JOIN</vt:lpstr>
      <vt:lpstr>VLOOKUP vs Join</vt:lpstr>
      <vt:lpstr>OUTER JOIN</vt:lpstr>
      <vt:lpstr>3 table Join</vt:lpstr>
      <vt:lpstr>Join 資料筆數</vt:lpstr>
      <vt:lpstr>INSERT</vt:lpstr>
      <vt:lpstr>DELETE</vt:lpstr>
      <vt:lpstr>UPDATE</vt:lpstr>
      <vt:lpstr>UPDATE</vt:lpstr>
      <vt:lpstr>MySQL Function</vt:lpstr>
      <vt:lpstr>MySQL Function範例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1138</cp:revision>
  <dcterms:created xsi:type="dcterms:W3CDTF">2007-03-23T08:00:23Z</dcterms:created>
  <dcterms:modified xsi:type="dcterms:W3CDTF">2015-07-31T02:38:07Z</dcterms:modified>
</cp:coreProperties>
</file>