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92" r:id="rId3"/>
    <p:sldId id="293" r:id="rId4"/>
    <p:sldId id="314" r:id="rId5"/>
    <p:sldId id="315" r:id="rId6"/>
    <p:sldId id="296" r:id="rId7"/>
    <p:sldId id="297" r:id="rId8"/>
    <p:sldId id="302" r:id="rId9"/>
    <p:sldId id="303" r:id="rId10"/>
    <p:sldId id="346" r:id="rId11"/>
    <p:sldId id="343" r:id="rId12"/>
    <p:sldId id="334" r:id="rId13"/>
    <p:sldId id="335" r:id="rId14"/>
    <p:sldId id="336" r:id="rId15"/>
    <p:sldId id="337" r:id="rId16"/>
    <p:sldId id="339" r:id="rId17"/>
    <p:sldId id="344" r:id="rId18"/>
  </p:sldIdLst>
  <p:sldSz cx="9144000" cy="6858000" type="screen4x3"/>
  <p:notesSz cx="6797675" cy="9928225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C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6" autoAdjust="0"/>
    <p:restoredTop sz="93020" autoAdjust="0"/>
  </p:normalViewPr>
  <p:slideViewPr>
    <p:cSldViewPr>
      <p:cViewPr varScale="1">
        <p:scale>
          <a:sx n="68" d="100"/>
          <a:sy n="68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4D073D-74CA-451C-8442-9F96FEA9D4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8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5B0D06-D203-47E6-AA0B-0D2C69BD9EB2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E0F2-BCFA-44F7-A4CA-1B440D39D7F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0BE8-6350-48D8-AC5F-B84C44D7E9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kumimoji="0" lang="zh-TW" altLang="en-US" dirty="0" smtClean="0"/>
              <a:t>按一下以編輯母片標題樣式</a:t>
            </a:r>
            <a:endParaRPr kumimoji="0"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3CA1-A8E6-456B-B221-81CCDAA75D7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F731-1196-486C-8FA9-C93B6AE8B69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DCC3-50A9-4CDE-BCD0-CADE474CF23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A797-A21F-4C3C-94A9-2C2D86FAA49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237-D059-4902-B81C-2B16B6D1055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/>
          <a:lstStyle/>
          <a:p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105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年度第一次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dirty="0" smtClean="0">
                <a:latin typeface="標楷體" pitchFamily="65" charset="-120"/>
                <a:ea typeface="標楷體" pitchFamily="65" charset="-120"/>
              </a:rPr>
            </a:b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台北區網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臺大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網管會議</a:t>
            </a:r>
            <a:endParaRPr lang="zh-TW" altLang="zh-TW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67-C53E-4420-90D1-CD3132E9144C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H="1">
            <a:off x="3851275" y="3716338"/>
            <a:ext cx="496887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714353" y="4437112"/>
            <a:ext cx="5105400" cy="1752600"/>
          </a:xfrm>
          <a:prstGeom prst="rect">
            <a:avLst/>
          </a:prstGeom>
        </p:spPr>
        <p:txBody>
          <a:bodyPr vert="horz" rtlCol="0">
            <a:normAutofit fontScale="92500" lnSpcReduction="200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TW" altLang="en-US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臺灣大學計資中心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TW" altLang="en-US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游子興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en-US" altLang="zh-TW" dirty="0" smtClean="0">
                <a:solidFill>
                  <a:schemeClr val="tx1"/>
                </a:solidFill>
              </a:rPr>
              <a:t>davisyou@ntu.edu.tw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en-US" altLang="zh-TW" dirty="0" smtClean="0">
                <a:solidFill>
                  <a:schemeClr val="tx1"/>
                </a:solidFill>
              </a:rPr>
              <a:t>3366-5008</a:t>
            </a:r>
            <a:endParaRPr lang="zh-TW" altLang="zh-TW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原因分析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臺北市立</a:t>
            </a:r>
            <a:r>
              <a:rPr lang="zh-TW" altLang="en-US" dirty="0"/>
              <a:t>大學之網段</a:t>
            </a:r>
            <a:r>
              <a:rPr lang="en-US" altLang="zh-TW" dirty="0"/>
              <a:t>, </a:t>
            </a:r>
            <a:r>
              <a:rPr lang="zh-TW" altLang="en-US" dirty="0"/>
              <a:t>改由 市網 </a:t>
            </a:r>
            <a:r>
              <a:rPr lang="en-US" altLang="zh-TW" dirty="0"/>
              <a:t>ISIS </a:t>
            </a:r>
            <a:r>
              <a:rPr lang="zh-TW" altLang="en-US" dirty="0"/>
              <a:t>學到</a:t>
            </a:r>
            <a:r>
              <a:rPr lang="en-US" altLang="zh-TW" dirty="0"/>
              <a:t>, </a:t>
            </a:r>
            <a:r>
              <a:rPr lang="zh-TW" altLang="en-US" dirty="0"/>
              <a:t>蓋掉原來區網 </a:t>
            </a:r>
            <a:r>
              <a:rPr lang="en-US" altLang="zh-TW" dirty="0"/>
              <a:t>OSPF </a:t>
            </a:r>
            <a:r>
              <a:rPr lang="zh-TW" altLang="en-US" dirty="0"/>
              <a:t>之 </a:t>
            </a:r>
            <a:r>
              <a:rPr lang="en-US" altLang="zh-TW" dirty="0" smtClean="0"/>
              <a:t>Routing.</a:t>
            </a:r>
          </a:p>
          <a:p>
            <a:r>
              <a:rPr lang="zh-TW" altLang="en-US" dirty="0" smtClean="0"/>
              <a:t>原因</a:t>
            </a:r>
            <a:r>
              <a:rPr lang="en-US" altLang="zh-TW" dirty="0" smtClean="0"/>
              <a:t>:</a:t>
            </a:r>
          </a:p>
          <a:p>
            <a:pPr lvl="1"/>
            <a:r>
              <a:rPr lang="zh-TW" altLang="zh-TW" dirty="0" smtClean="0"/>
              <a:t>臺北市</a:t>
            </a:r>
            <a:r>
              <a:rPr lang="zh-TW" altLang="zh-TW" dirty="0"/>
              <a:t>教</a:t>
            </a:r>
            <a:r>
              <a:rPr lang="zh-TW" altLang="zh-TW" dirty="0" smtClean="0"/>
              <a:t>網更換</a:t>
            </a:r>
            <a:r>
              <a:rPr lang="zh-TW" altLang="zh-TW" dirty="0"/>
              <a:t>骨幹設備</a:t>
            </a:r>
            <a:r>
              <a:rPr lang="en-US" altLang="zh-TW" dirty="0"/>
              <a:t>, </a:t>
            </a:r>
            <a:r>
              <a:rPr lang="zh-TW" altLang="zh-TW" dirty="0"/>
              <a:t>從原本</a:t>
            </a:r>
            <a:r>
              <a:rPr lang="en-US" altLang="zh-TW" dirty="0"/>
              <a:t> Cisco </a:t>
            </a:r>
            <a:r>
              <a:rPr lang="en-US" altLang="zh-TW" dirty="0" smtClean="0"/>
              <a:t>6513</a:t>
            </a:r>
            <a:r>
              <a:rPr lang="zh-TW" altLang="en-US" dirty="0" smtClean="0"/>
              <a:t> </a:t>
            </a:r>
            <a:r>
              <a:rPr lang="zh-TW" altLang="zh-TW" dirty="0" smtClean="0"/>
              <a:t>換</a:t>
            </a:r>
            <a:r>
              <a:rPr lang="zh-TW" altLang="zh-TW" dirty="0"/>
              <a:t>為</a:t>
            </a:r>
            <a:r>
              <a:rPr lang="en-US" altLang="zh-TW" dirty="0"/>
              <a:t> Cisco N7K.</a:t>
            </a:r>
            <a:endParaRPr lang="zh-TW" altLang="zh-TW" dirty="0"/>
          </a:p>
          <a:p>
            <a:pPr lvl="1"/>
            <a:r>
              <a:rPr lang="en-US" altLang="zh-TW" dirty="0" smtClean="0"/>
              <a:t>N7K</a:t>
            </a:r>
            <a:r>
              <a:rPr lang="zh-TW" altLang="zh-TW" dirty="0"/>
              <a:t>用的</a:t>
            </a:r>
            <a:r>
              <a:rPr lang="en-US" altLang="zh-TW" dirty="0"/>
              <a:t> NX-OS</a:t>
            </a:r>
            <a:r>
              <a:rPr lang="zh-TW" altLang="zh-TW" dirty="0"/>
              <a:t>與</a:t>
            </a:r>
            <a:r>
              <a:rPr lang="en-US" altLang="zh-TW" dirty="0"/>
              <a:t>IOS</a:t>
            </a:r>
            <a:r>
              <a:rPr lang="zh-TW" altLang="zh-TW" dirty="0"/>
              <a:t>在</a:t>
            </a:r>
            <a:r>
              <a:rPr lang="en-US" altLang="zh-TW" dirty="0"/>
              <a:t> Routing redistribute</a:t>
            </a:r>
            <a:r>
              <a:rPr lang="zh-TW" altLang="zh-TW" dirty="0"/>
              <a:t>時</a:t>
            </a:r>
            <a:r>
              <a:rPr lang="en-US" altLang="zh-TW" dirty="0"/>
              <a:t>, </a:t>
            </a:r>
            <a:r>
              <a:rPr lang="zh-TW" altLang="zh-TW" dirty="0"/>
              <a:t>設法有差異</a:t>
            </a:r>
            <a:r>
              <a:rPr lang="en-US" altLang="zh-TW" dirty="0" smtClean="0"/>
              <a:t>. </a:t>
            </a:r>
            <a:r>
              <a:rPr lang="zh-TW" altLang="zh-TW" dirty="0" smtClean="0"/>
              <a:t>原本</a:t>
            </a:r>
            <a:r>
              <a:rPr lang="en-US" altLang="zh-TW" dirty="0"/>
              <a:t>IOS</a:t>
            </a:r>
            <a:r>
              <a:rPr lang="zh-TW" altLang="zh-TW" dirty="0"/>
              <a:t>是在</a:t>
            </a:r>
            <a:r>
              <a:rPr lang="en-US" altLang="zh-TW" dirty="0"/>
              <a:t> route-map</a:t>
            </a:r>
            <a:r>
              <a:rPr lang="zh-TW" altLang="zh-TW" dirty="0"/>
              <a:t>中用</a:t>
            </a:r>
            <a:r>
              <a:rPr lang="en-US" altLang="zh-TW" dirty="0"/>
              <a:t>ACL</a:t>
            </a:r>
            <a:r>
              <a:rPr lang="zh-TW" altLang="zh-TW" dirty="0"/>
              <a:t>來過濾不要送出的</a:t>
            </a:r>
            <a:r>
              <a:rPr lang="en-US" altLang="zh-TW" dirty="0"/>
              <a:t> Routing</a:t>
            </a:r>
            <a:r>
              <a:rPr lang="zh-TW" altLang="zh-TW" dirty="0"/>
              <a:t>資訊</a:t>
            </a:r>
            <a:r>
              <a:rPr lang="en-US" altLang="zh-TW" dirty="0"/>
              <a:t>, </a:t>
            </a:r>
            <a:r>
              <a:rPr lang="zh-TW" altLang="zh-TW" dirty="0"/>
              <a:t>但同樣的設法</a:t>
            </a:r>
            <a:r>
              <a:rPr lang="en-US" altLang="zh-TW" dirty="0" smtClean="0"/>
              <a:t>,</a:t>
            </a:r>
            <a:r>
              <a:rPr lang="zh-TW" altLang="zh-TW" dirty="0" smtClean="0"/>
              <a:t>在</a:t>
            </a:r>
            <a:r>
              <a:rPr lang="en-US" altLang="zh-TW" dirty="0"/>
              <a:t>NX-OS</a:t>
            </a:r>
            <a:r>
              <a:rPr lang="zh-TW" altLang="zh-TW" dirty="0"/>
              <a:t>是</a:t>
            </a:r>
            <a:r>
              <a:rPr lang="zh-TW" altLang="zh-TW" dirty="0" smtClean="0"/>
              <a:t>沒有</a:t>
            </a:r>
            <a:r>
              <a:rPr lang="zh-TW" altLang="en-US" dirty="0" smtClean="0"/>
              <a:t>作用，</a:t>
            </a:r>
            <a:r>
              <a:rPr lang="en-US" altLang="zh-TW" dirty="0" smtClean="0"/>
              <a:t>NX-OS</a:t>
            </a:r>
            <a:r>
              <a:rPr lang="zh-TW" altLang="zh-TW" dirty="0"/>
              <a:t>必須用</a:t>
            </a:r>
            <a:r>
              <a:rPr lang="en-US" altLang="zh-TW" dirty="0"/>
              <a:t> Prefix-List</a:t>
            </a:r>
            <a:r>
              <a:rPr lang="zh-TW" altLang="zh-TW" dirty="0"/>
              <a:t>才</a:t>
            </a:r>
            <a:r>
              <a:rPr lang="zh-TW" altLang="zh-TW" dirty="0" smtClean="0"/>
              <a:t>會正常</a:t>
            </a:r>
            <a:r>
              <a:rPr lang="en-US" altLang="zh-TW" dirty="0"/>
              <a:t>.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3036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異常分析</a:t>
            </a:r>
            <a:r>
              <a:rPr lang="zh-TW" altLang="en-US" dirty="0" smtClean="0"/>
              <a:t>案例</a:t>
            </a:r>
            <a:r>
              <a:rPr lang="en-US" altLang="zh-TW" dirty="0" smtClean="0"/>
              <a:t>3-  DDOS </a:t>
            </a:r>
            <a:r>
              <a:rPr lang="zh-TW" altLang="en-US" dirty="0" smtClean="0"/>
              <a:t>攻擊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臺北商業</a:t>
            </a:r>
            <a:r>
              <a:rPr lang="zh-TW" altLang="en-US" dirty="0" smtClean="0"/>
              <a:t>大學遭受 </a:t>
            </a:r>
            <a:r>
              <a:rPr lang="en-US" altLang="zh-TW" dirty="0" smtClean="0"/>
              <a:t>DDOS </a:t>
            </a:r>
            <a:r>
              <a:rPr lang="zh-TW" altLang="en-US" dirty="0" smtClean="0"/>
              <a:t>攻擊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</a:t>
            </a:fld>
            <a:endParaRPr lang="en-US" altLang="zh-TW"/>
          </a:p>
        </p:txBody>
      </p:sp>
      <p:sp>
        <p:nvSpPr>
          <p:cNvPr id="5" name="投影片編號版面配置區 3"/>
          <p:cNvSpPr txBox="1">
            <a:spLocks/>
          </p:cNvSpPr>
          <p:nvPr/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defPPr>
              <a:defRPr lang="zh-TW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100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新細明體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9pPr>
          </a:lstStyle>
          <a:p>
            <a:fld id="{D93790E0-A73F-4A53-83D9-1E4712857E21}" type="slidenum">
              <a:rPr lang="en-US" altLang="zh-TW" smtClean="0"/>
              <a:pPr/>
              <a:t>11</a:t>
            </a:fld>
            <a:endParaRPr lang="en-US" altLang="zh-TW"/>
          </a:p>
        </p:txBody>
      </p:sp>
      <p:pic>
        <p:nvPicPr>
          <p:cNvPr id="6" name="圖片 3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24" y="2103313"/>
            <a:ext cx="494347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圖片 2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18" y="4077072"/>
            <a:ext cx="4872981" cy="2491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2411760" y="2564904"/>
            <a:ext cx="1368152" cy="358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2016/2/23</a:t>
            </a:r>
            <a:endParaRPr lang="zh-TW" altLang="en-US" dirty="0"/>
          </a:p>
        </p:txBody>
      </p:sp>
      <p:sp>
        <p:nvSpPr>
          <p:cNvPr id="9" name="矩形 8"/>
          <p:cNvSpPr/>
          <p:nvPr/>
        </p:nvSpPr>
        <p:spPr>
          <a:xfrm>
            <a:off x="5366485" y="2498347"/>
            <a:ext cx="1365755" cy="4226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2016/2/24</a:t>
            </a:r>
            <a:endParaRPr lang="zh-TW" altLang="en-US" dirty="0"/>
          </a:p>
        </p:txBody>
      </p:sp>
      <p:sp>
        <p:nvSpPr>
          <p:cNvPr id="10" name="文字方塊 9"/>
          <p:cNvSpPr txBox="1"/>
          <p:nvPr/>
        </p:nvSpPr>
        <p:spPr>
          <a:xfrm>
            <a:off x="5869343" y="3212975"/>
            <a:ext cx="2005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2016-02-24 </a:t>
            </a:r>
            <a:r>
              <a:rPr lang="en-US" altLang="zh-TW" dirty="0" smtClean="0"/>
              <a:t>14:00</a:t>
            </a:r>
          </a:p>
          <a:p>
            <a:r>
              <a:rPr lang="en-US" altLang="zh-TW" dirty="0"/>
              <a:t>2016-02-24 </a:t>
            </a:r>
            <a:r>
              <a:rPr lang="en-US" altLang="zh-TW" dirty="0" smtClean="0"/>
              <a:t>14:30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010057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Protocol </a:t>
            </a:r>
            <a:r>
              <a:rPr lang="zh-TW" altLang="en-US" dirty="0" smtClean="0"/>
              <a:t>協定分佈比例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6:TCP   17:UDP  1:ICMP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12</a:t>
            </a:fld>
            <a:endParaRPr lang="en-US" altLang="zh-TW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788" y="2276872"/>
            <a:ext cx="3969229" cy="3554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76" y="2267314"/>
            <a:ext cx="3834783" cy="3564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1547664" y="594928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正常協定分佈比例</a:t>
            </a:r>
            <a:endParaRPr lang="zh-TW" altLang="en-US" dirty="0"/>
          </a:p>
        </p:txBody>
      </p:sp>
      <p:sp>
        <p:nvSpPr>
          <p:cNvPr id="9" name="文字方塊 8"/>
          <p:cNvSpPr txBox="1"/>
          <p:nvPr/>
        </p:nvSpPr>
        <p:spPr>
          <a:xfrm>
            <a:off x="5364088" y="596378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異常協定分佈比例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2539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Top10 </a:t>
            </a:r>
            <a:r>
              <a:rPr lang="zh-TW" altLang="en-US" dirty="0" smtClean="0"/>
              <a:t>來源 </a:t>
            </a:r>
            <a:r>
              <a:rPr lang="en-US" altLang="zh-TW" dirty="0"/>
              <a:t>Port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攻擊來源</a:t>
            </a:r>
            <a:r>
              <a:rPr lang="en-US" altLang="zh-TW" dirty="0" smtClean="0"/>
              <a:t>: Source </a:t>
            </a:r>
            <a:r>
              <a:rPr lang="en-US" altLang="zh-TW" dirty="0"/>
              <a:t>Port 123 (</a:t>
            </a:r>
            <a:r>
              <a:rPr lang="en-US" altLang="zh-TW" dirty="0" smtClean="0"/>
              <a:t>NTP </a:t>
            </a:r>
            <a:r>
              <a:rPr lang="zh-TW" altLang="en-US" dirty="0" smtClean="0"/>
              <a:t>網路校時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13</a:t>
            </a:fld>
            <a:endParaRPr lang="en-US" altLang="zh-TW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128" y="2204864"/>
            <a:ext cx="469342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980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Top10 Destination</a:t>
            </a:r>
            <a:r>
              <a:rPr lang="zh-TW" altLang="en-US" dirty="0" smtClean="0"/>
              <a:t> </a:t>
            </a:r>
            <a:r>
              <a:rPr lang="en-US" altLang="zh-TW" dirty="0" smtClean="0"/>
              <a:t>IP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受害者目的</a:t>
            </a:r>
            <a:r>
              <a:rPr lang="en-US" altLang="zh-TW" dirty="0" smtClean="0"/>
              <a:t> </a:t>
            </a:r>
            <a:r>
              <a:rPr lang="en-US" altLang="zh-TW" dirty="0"/>
              <a:t>IP: 120.97.6.56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14</a:t>
            </a:fld>
            <a:endParaRPr lang="en-US" altLang="zh-TW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4320480" cy="3191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149080"/>
            <a:ext cx="5004048" cy="2595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18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Top </a:t>
            </a:r>
            <a:r>
              <a:rPr lang="en-US" altLang="zh-TW" dirty="0"/>
              <a:t>10 </a:t>
            </a:r>
            <a:r>
              <a:rPr lang="en-US" altLang="zh-TW" dirty="0" smtClean="0"/>
              <a:t>Source</a:t>
            </a:r>
            <a:r>
              <a:rPr lang="zh-TW" altLang="en-US" dirty="0" smtClean="0"/>
              <a:t> </a:t>
            </a:r>
            <a:r>
              <a:rPr lang="en-US" altLang="zh-TW" dirty="0"/>
              <a:t>IP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攻擊</a:t>
            </a:r>
            <a:r>
              <a:rPr lang="zh-TW" altLang="en-US" dirty="0" smtClean="0"/>
              <a:t>來源 </a:t>
            </a:r>
            <a:r>
              <a:rPr lang="en-US" altLang="zh-TW" dirty="0" smtClean="0"/>
              <a:t>IP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15</a:t>
            </a:fld>
            <a:endParaRPr lang="en-US" altLang="zh-TW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4320480" cy="3157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76150"/>
            <a:ext cx="4355523" cy="288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43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解決方法</a:t>
            </a:r>
            <a:r>
              <a:rPr lang="en-US" altLang="zh-TW" dirty="0" smtClean="0"/>
              <a:t>: ACL </a:t>
            </a:r>
            <a:r>
              <a:rPr lang="zh-TW" altLang="en-US" dirty="0" smtClean="0"/>
              <a:t>阻擋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16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58" y="1916830"/>
            <a:ext cx="34385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51054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93096"/>
            <a:ext cx="46767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58" y="5373215"/>
            <a:ext cx="48006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362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979712" y="3789040"/>
            <a:ext cx="4896544" cy="138980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altLang="zh-TW" sz="2000" b="1" dirty="0" smtClean="0"/>
              <a:t>Master Node</a:t>
            </a:r>
            <a:endParaRPr lang="zh-TW" altLang="en-US" sz="2000" b="1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ELK </a:t>
            </a:r>
            <a:r>
              <a:rPr lang="zh-TW" altLang="en-US" dirty="0"/>
              <a:t>架構</a:t>
            </a:r>
            <a:r>
              <a:rPr lang="zh-TW" altLang="en-US" dirty="0" smtClean="0"/>
              <a:t>圖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4114800" y="6385896"/>
            <a:ext cx="914400" cy="283464"/>
          </a:xfrm>
        </p:spPr>
        <p:txBody>
          <a:bodyPr/>
          <a:lstStyle/>
          <a:p>
            <a:fld id="{D93790E0-A73F-4A53-83D9-1E4712857E21}" type="slidenum">
              <a:rPr lang="en-US" altLang="zh-TW" smtClean="0"/>
              <a:pPr/>
              <a:t>17</a:t>
            </a:fld>
            <a:endParaRPr lang="en-US" altLang="zh-TW" dirty="0"/>
          </a:p>
        </p:txBody>
      </p:sp>
      <p:sp>
        <p:nvSpPr>
          <p:cNvPr id="5" name="圓角矩形 4"/>
          <p:cNvSpPr/>
          <p:nvPr/>
        </p:nvSpPr>
        <p:spPr>
          <a:xfrm>
            <a:off x="2283813" y="4221088"/>
            <a:ext cx="1224136" cy="79208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Data</a:t>
            </a:r>
          </a:p>
          <a:p>
            <a:pPr algn="ctr"/>
            <a:r>
              <a:rPr lang="en-US" altLang="zh-TW" b="1" dirty="0" smtClean="0"/>
              <a:t>Node1</a:t>
            </a:r>
            <a:endParaRPr lang="zh-TW" altLang="en-US" b="1" dirty="0"/>
          </a:p>
        </p:txBody>
      </p:sp>
      <p:sp>
        <p:nvSpPr>
          <p:cNvPr id="7" name="圓角矩形 6"/>
          <p:cNvSpPr/>
          <p:nvPr/>
        </p:nvSpPr>
        <p:spPr>
          <a:xfrm>
            <a:off x="3867989" y="4221088"/>
            <a:ext cx="1224136" cy="79208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Data</a:t>
            </a:r>
          </a:p>
          <a:p>
            <a:pPr algn="ctr"/>
            <a:r>
              <a:rPr lang="en-US" altLang="zh-TW" b="1" dirty="0" smtClean="0"/>
              <a:t>Node2</a:t>
            </a:r>
            <a:endParaRPr lang="zh-TW" altLang="en-US" b="1" dirty="0"/>
          </a:p>
        </p:txBody>
      </p:sp>
      <p:sp>
        <p:nvSpPr>
          <p:cNvPr id="8" name="圓角矩形 7"/>
          <p:cNvSpPr/>
          <p:nvPr/>
        </p:nvSpPr>
        <p:spPr>
          <a:xfrm>
            <a:off x="5452165" y="4221088"/>
            <a:ext cx="1224136" cy="79208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Data</a:t>
            </a:r>
          </a:p>
          <a:p>
            <a:pPr algn="ctr"/>
            <a:r>
              <a:rPr lang="en-US" altLang="zh-TW" b="1" dirty="0" smtClean="0"/>
              <a:t>Node3</a:t>
            </a:r>
            <a:endParaRPr lang="zh-TW" altLang="en-US" b="1" dirty="0"/>
          </a:p>
        </p:txBody>
      </p:sp>
      <p:sp>
        <p:nvSpPr>
          <p:cNvPr id="9" name="圓角矩形 8"/>
          <p:cNvSpPr/>
          <p:nvPr/>
        </p:nvSpPr>
        <p:spPr>
          <a:xfrm>
            <a:off x="3685570" y="1772816"/>
            <a:ext cx="1462494" cy="86110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Client</a:t>
            </a:r>
          </a:p>
          <a:p>
            <a:pPr algn="ctr"/>
            <a:r>
              <a:rPr lang="en-US" altLang="zh-TW" b="1" dirty="0" smtClean="0"/>
              <a:t>Node</a:t>
            </a:r>
            <a:endParaRPr lang="zh-TW" altLang="en-US" b="1" dirty="0"/>
          </a:p>
        </p:txBody>
      </p:sp>
      <p:sp>
        <p:nvSpPr>
          <p:cNvPr id="10" name="文字方塊 9"/>
          <p:cNvSpPr txBox="1"/>
          <p:nvPr/>
        </p:nvSpPr>
        <p:spPr>
          <a:xfrm>
            <a:off x="2410859" y="2708920"/>
            <a:ext cx="3993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/>
              <a:t>Elasticsearch</a:t>
            </a:r>
            <a:r>
              <a:rPr lang="en-US" altLang="zh-TW" b="1" dirty="0" smtClean="0"/>
              <a:t> + </a:t>
            </a:r>
            <a:r>
              <a:rPr lang="en-US" altLang="zh-TW" b="1" dirty="0" err="1" smtClean="0"/>
              <a:t>Logstash</a:t>
            </a:r>
            <a:r>
              <a:rPr lang="en-US" altLang="zh-TW" b="1" dirty="0" smtClean="0"/>
              <a:t> + </a:t>
            </a:r>
            <a:r>
              <a:rPr lang="en-US" altLang="zh-TW" b="1" dirty="0" err="1" smtClean="0"/>
              <a:t>Kibana</a:t>
            </a:r>
            <a:endParaRPr lang="en-US" altLang="zh-TW" b="1" dirty="0" smtClean="0"/>
          </a:p>
          <a:p>
            <a:pPr algn="ctr"/>
            <a:r>
              <a:rPr lang="en-US" altLang="zh-TW" b="1" dirty="0" smtClean="0"/>
              <a:t>8GB RAM</a:t>
            </a:r>
          </a:p>
          <a:p>
            <a:pPr algn="ctr"/>
            <a:r>
              <a:rPr lang="en-US" altLang="zh-TW" b="1" dirty="0" smtClean="0"/>
              <a:t>16GB Disk</a:t>
            </a:r>
            <a:endParaRPr lang="zh-TW" altLang="en-US" b="1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2123728" y="5219908"/>
            <a:ext cx="49039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 err="1" smtClean="0"/>
              <a:t>Elasticsearch</a:t>
            </a:r>
            <a:r>
              <a:rPr lang="en-US" altLang="zh-TW" b="1" dirty="0" smtClean="0"/>
              <a:t>  </a:t>
            </a:r>
            <a:r>
              <a:rPr lang="en-US" altLang="zh-TW" b="1" dirty="0" err="1" smtClean="0"/>
              <a:t>Elasticsearch</a:t>
            </a:r>
            <a:r>
              <a:rPr lang="en-US" altLang="zh-TW" b="1" dirty="0"/>
              <a:t> </a:t>
            </a:r>
            <a:r>
              <a:rPr lang="en-US" altLang="zh-TW" b="1" dirty="0" smtClean="0"/>
              <a:t> </a:t>
            </a:r>
            <a:r>
              <a:rPr lang="en-US" altLang="zh-TW" b="1" dirty="0" err="1" smtClean="0"/>
              <a:t>Elasticsearch</a:t>
            </a:r>
            <a:endParaRPr lang="en-US" altLang="zh-TW" b="1" dirty="0" smtClean="0"/>
          </a:p>
          <a:p>
            <a:pPr algn="ctr"/>
            <a:r>
              <a:rPr lang="en-US" altLang="zh-TW" b="1" dirty="0" smtClean="0"/>
              <a:t>8GB RAM         8GB RAM        </a:t>
            </a:r>
            <a:r>
              <a:rPr lang="en-US" altLang="zh-TW" b="1" dirty="0"/>
              <a:t>8GB </a:t>
            </a:r>
            <a:r>
              <a:rPr lang="en-US" altLang="zh-TW" b="1" dirty="0" smtClean="0"/>
              <a:t>RAM</a:t>
            </a:r>
          </a:p>
          <a:p>
            <a:pPr algn="ctr"/>
            <a:r>
              <a:rPr lang="en-US" altLang="zh-TW" b="1" dirty="0"/>
              <a:t>200GB </a:t>
            </a:r>
            <a:r>
              <a:rPr lang="en-US" altLang="zh-TW" b="1" dirty="0" smtClean="0"/>
              <a:t>Disk     200GB Disk     </a:t>
            </a:r>
            <a:r>
              <a:rPr lang="en-US" altLang="zh-TW" b="1" dirty="0"/>
              <a:t>200GB </a:t>
            </a:r>
            <a:r>
              <a:rPr lang="en-US" altLang="zh-TW" b="1" dirty="0" smtClean="0"/>
              <a:t>Disk</a:t>
            </a:r>
            <a:endParaRPr lang="en-US" altLang="zh-TW" b="1" dirty="0"/>
          </a:p>
        </p:txBody>
      </p:sp>
    </p:spTree>
    <p:extLst>
      <p:ext uri="{BB962C8B-B14F-4D97-AF65-F5344CB8AC3E}">
        <p14:creationId xmlns:p14="http://schemas.microsoft.com/office/powerpoint/2010/main" val="105642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會議議程</a:t>
            </a: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0412122"/>
              </p:ext>
            </p:extLst>
          </p:nvPr>
        </p:nvGraphicFramePr>
        <p:xfrm>
          <a:off x="971600" y="1844824"/>
          <a:ext cx="7344815" cy="3119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1411"/>
                <a:gridCol w="2101037"/>
                <a:gridCol w="3312367"/>
              </a:tblGrid>
              <a:tr h="670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項目</a:t>
                      </a:r>
                      <a:r>
                        <a:rPr lang="zh-TW" sz="1800" dirty="0">
                          <a:effectLst/>
                        </a:rPr>
                        <a:t> 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>
                          <a:effectLst/>
                        </a:rPr>
                        <a:t>主持人／報告人</a:t>
                      </a:r>
                      <a:endParaRPr lang="zh-TW" sz="18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zh-TW" sz="2000" dirty="0">
                          <a:effectLst/>
                        </a:rPr>
                        <a:t>報</a:t>
                      </a:r>
                      <a:r>
                        <a:rPr lang="en-US" sz="2000" dirty="0">
                          <a:effectLst/>
                        </a:rPr>
                        <a:t>   </a:t>
                      </a:r>
                      <a:r>
                        <a:rPr lang="zh-TW" sz="2000" dirty="0">
                          <a:effectLst/>
                        </a:rPr>
                        <a:t>告</a:t>
                      </a:r>
                      <a:r>
                        <a:rPr lang="en-US" sz="2000" dirty="0">
                          <a:effectLst/>
                        </a:rPr>
                        <a:t>   </a:t>
                      </a:r>
                      <a:r>
                        <a:rPr lang="zh-TW" sz="2000" dirty="0">
                          <a:effectLst/>
                        </a:rPr>
                        <a:t>內</a:t>
                      </a:r>
                      <a:r>
                        <a:rPr lang="en-US" sz="2000" dirty="0">
                          <a:effectLst/>
                        </a:rPr>
                        <a:t>   </a:t>
                      </a:r>
                      <a:r>
                        <a:rPr lang="zh-TW" sz="2000" dirty="0">
                          <a:effectLst/>
                        </a:rPr>
                        <a:t>容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3633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主席報告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dirty="0" smtClean="0">
                          <a:effectLst/>
                        </a:rPr>
                        <a:t>林宗男</a:t>
                      </a:r>
                      <a:r>
                        <a:rPr lang="zh-TW" altLang="zh-TW" sz="1800" dirty="0" smtClean="0">
                          <a:effectLst/>
                        </a:rPr>
                        <a:t>組長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TW" sz="18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6939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業務報告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dirty="0" smtClean="0">
                          <a:effectLst/>
                        </a:rPr>
                        <a:t>游子興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TW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區</a:t>
                      </a:r>
                      <a:r>
                        <a:rPr kumimoji="0" lang="zh-TW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網管理營運業務</a:t>
                      </a:r>
                      <a:r>
                        <a:rPr kumimoji="0" lang="zh-TW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報告</a:t>
                      </a:r>
                      <a:endParaRPr kumimoji="0" lang="en-US" altLang="zh-TW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17780" marT="0" marB="0"/>
                </a:tc>
              </a:tr>
              <a:tr h="1027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經驗分享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000" dirty="0" smtClean="0">
                          <a:effectLst/>
                        </a:rPr>
                        <a:t>莊明雄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000" dirty="0" smtClean="0">
                          <a:effectLst/>
                        </a:rPr>
                        <a:t>林俊賢</a:t>
                      </a:r>
                      <a:endParaRPr lang="en-US" altLang="zh-TW" sz="2000" dirty="0" smtClean="0">
                        <a:effectLst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effectLst/>
                        </a:rPr>
                        <a:t>國家安全</a:t>
                      </a:r>
                      <a:r>
                        <a:rPr lang="en-US" altLang="zh-TW" sz="2000" dirty="0" smtClean="0">
                          <a:effectLst/>
                        </a:rPr>
                        <a:t>X</a:t>
                      </a:r>
                      <a:r>
                        <a:rPr lang="zh-TW" altLang="en-US" sz="2000" dirty="0" smtClean="0">
                          <a:effectLst/>
                        </a:rPr>
                        <a:t>資訊安全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effectLst/>
                        </a:rPr>
                        <a:t>駭客攻擊</a:t>
                      </a:r>
                      <a:r>
                        <a:rPr lang="en-US" altLang="zh-TW" sz="2000" dirty="0" smtClean="0">
                          <a:effectLst/>
                        </a:rPr>
                        <a:t>&amp;</a:t>
                      </a:r>
                      <a:r>
                        <a:rPr lang="zh-TW" altLang="en-US" sz="2000" dirty="0" smtClean="0">
                          <a:effectLst/>
                        </a:rPr>
                        <a:t>數位鑑識</a:t>
                      </a:r>
                      <a:endParaRPr lang="zh-TW" sz="20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</a:tr>
              <a:tr h="3633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臨時動議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出列席人員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9591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Times New Roman" pitchFamily="18" charset="0"/>
                <a:ea typeface="標楷體" pitchFamily="65" charset="-120"/>
              </a:rPr>
              <a:t>台北區網</a:t>
            </a:r>
            <a:r>
              <a:rPr lang="zh-TW" altLang="en-US" sz="4000" dirty="0">
                <a:ea typeface="標楷體" pitchFamily="65" charset="-120"/>
              </a:rPr>
              <a:t>中心服務</a:t>
            </a:r>
            <a:r>
              <a:rPr lang="zh-TW" altLang="en-US" sz="4000" dirty="0" smtClean="0">
                <a:ea typeface="標楷體" pitchFamily="65" charset="-120"/>
              </a:rPr>
              <a:t>窗口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01736"/>
          </a:xfrm>
        </p:spPr>
        <p:txBody>
          <a:bodyPr>
            <a:normAutofit fontScale="92500" lnSpcReduction="20000"/>
          </a:bodyPr>
          <a:lstStyle/>
          <a:p>
            <a:r>
              <a:rPr lang="zh-TW" altLang="en-US" dirty="0" smtClean="0">
                <a:ea typeface="標楷體" pitchFamily="65" charset="-120"/>
              </a:rPr>
              <a:t>服務窗口</a:t>
            </a:r>
            <a:endParaRPr lang="en-US" altLang="zh-TW" dirty="0" smtClean="0"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游子興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</a:t>
            </a:r>
            <a:r>
              <a:rPr lang="zh-TW" altLang="en-US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路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由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/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電路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</a:t>
            </a:r>
            <a:endParaRPr lang="en-US" altLang="zh-TW" dirty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davisyou@ntu.edu.tw  </a:t>
            </a: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02-33666008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缺額待補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資安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2"/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@ntu.edu.tw</a:t>
            </a:r>
            <a:endParaRPr lang="en-US" altLang="zh-TW" dirty="0">
              <a:latin typeface="標楷體" pitchFamily="65" charset="-120"/>
              <a:ea typeface="標楷體" pitchFamily="65" charset="-120"/>
            </a:endParaRPr>
          </a:p>
          <a:p>
            <a:pPr lvl="2"/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02-33665013</a:t>
            </a:r>
          </a:p>
          <a:p>
            <a:pPr lvl="1"/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陳慧雪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行政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2"/>
            <a:r>
              <a:rPr lang="en-US" altLang="zh-TW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snowbachen@ntu.edu.tw</a:t>
            </a:r>
            <a:endParaRPr lang="en-US" altLang="zh-TW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02-33665009</a:t>
            </a: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李美雯</a:t>
            </a:r>
            <a:endParaRPr lang="en-US" altLang="zh-TW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mli@ntu.edu.tw  </a:t>
            </a: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02-3366501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0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159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骨幹升級 </a:t>
            </a:r>
            <a:r>
              <a:rPr lang="en-US" altLang="zh-TW" dirty="0" smtClean="0"/>
              <a:t>100G </a:t>
            </a:r>
            <a:r>
              <a:rPr lang="zh-TW" altLang="en-US" dirty="0" smtClean="0"/>
              <a:t>時程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</a:t>
            </a:fld>
            <a:endParaRPr lang="en-US" altLang="zh-TW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583" y="1428750"/>
            <a:ext cx="7368833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383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BGP Neighbor Accepted Prefix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ISP peering</a:t>
            </a:r>
            <a:r>
              <a:rPr lang="zh-TW" altLang="en-US" dirty="0" smtClean="0"/>
              <a:t>，監控 </a:t>
            </a:r>
            <a:r>
              <a:rPr lang="en-US" altLang="zh-TW" dirty="0" smtClean="0"/>
              <a:t>BGP Prefix </a:t>
            </a:r>
            <a:r>
              <a:rPr lang="zh-TW" altLang="en-US" dirty="0" smtClean="0"/>
              <a:t>筆數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</a:t>
            </a:fld>
            <a:endParaRPr lang="en-US" altLang="zh-TW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26739"/>
            <a:ext cx="6624736" cy="4714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902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異常分析</a:t>
            </a:r>
            <a:r>
              <a:rPr lang="zh-TW" altLang="en-US" dirty="0"/>
              <a:t>案例</a:t>
            </a:r>
            <a:r>
              <a:rPr lang="en-US" altLang="zh-TW" dirty="0" smtClean="0"/>
              <a:t>1 – DOS </a:t>
            </a:r>
            <a:r>
              <a:rPr lang="zh-TW" altLang="en-US" dirty="0" smtClean="0"/>
              <a:t>攻擊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流量 </a:t>
            </a:r>
            <a:r>
              <a:rPr lang="en-US" altLang="zh-TW" dirty="0" smtClean="0"/>
              <a:t>vs. </a:t>
            </a:r>
            <a:r>
              <a:rPr lang="zh-TW" altLang="en-US" dirty="0" smtClean="0"/>
              <a:t>封包數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</a:t>
            </a:fld>
            <a:endParaRPr lang="en-US" altLang="zh-TW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67622"/>
            <a:ext cx="4101089" cy="264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959223"/>
            <a:ext cx="4121119" cy="264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字方塊 2"/>
          <p:cNvSpPr txBox="1"/>
          <p:nvPr/>
        </p:nvSpPr>
        <p:spPr>
          <a:xfrm>
            <a:off x="1691680" y="4720459"/>
            <a:ext cx="1962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 smtClean="0"/>
              <a:t>流量 </a:t>
            </a:r>
            <a:r>
              <a:rPr lang="en-US" altLang="zh-TW" sz="2400" dirty="0" smtClean="0"/>
              <a:t>Bits/sec</a:t>
            </a:r>
            <a:endParaRPr lang="zh-TW" altLang="en-US" sz="2400" dirty="0"/>
          </a:p>
        </p:txBody>
      </p:sp>
      <p:sp>
        <p:nvSpPr>
          <p:cNvPr id="8" name="文字方塊 7"/>
          <p:cNvSpPr txBox="1"/>
          <p:nvPr/>
        </p:nvSpPr>
        <p:spPr>
          <a:xfrm>
            <a:off x="5364088" y="4720458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/>
              <a:t>封包</a:t>
            </a:r>
            <a:r>
              <a:rPr lang="zh-TW" altLang="en-US" sz="2400" dirty="0" smtClean="0"/>
              <a:t>數</a:t>
            </a:r>
            <a:r>
              <a:rPr lang="en-US" altLang="zh-TW" sz="2400" dirty="0" smtClean="0"/>
              <a:t> Packets/sec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49581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異常分析</a:t>
            </a:r>
            <a:r>
              <a:rPr lang="zh-TW" altLang="en-US" dirty="0" smtClean="0"/>
              <a:t>案例</a:t>
            </a:r>
            <a:r>
              <a:rPr lang="en-US" altLang="zh-TW" dirty="0"/>
              <a:t>1</a:t>
            </a:r>
            <a:br>
              <a:rPr lang="en-US" altLang="zh-TW" dirty="0"/>
            </a:br>
            <a:r>
              <a:rPr lang="en-US" altLang="zh-TW" dirty="0" smtClean="0"/>
              <a:t>Router CPU Loading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</a:t>
            </a:fld>
            <a:endParaRPr lang="en-US" altLang="zh-TW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416" y="3501008"/>
            <a:ext cx="708660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8863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945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異常</a:t>
            </a:r>
            <a:r>
              <a:rPr lang="zh-TW" altLang="en-US" dirty="0" smtClean="0"/>
              <a:t>分析案例</a:t>
            </a:r>
            <a:r>
              <a:rPr lang="en-US" altLang="zh-TW" dirty="0" smtClean="0"/>
              <a:t>2—</a:t>
            </a:r>
            <a:r>
              <a:rPr lang="zh-TW" altLang="en-US" dirty="0" smtClean="0"/>
              <a:t>路由異常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</a:t>
            </a:fld>
            <a:endParaRPr lang="en-US" altLang="zh-TW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5924723" cy="2992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字方塊 2"/>
          <p:cNvSpPr txBox="1"/>
          <p:nvPr/>
        </p:nvSpPr>
        <p:spPr>
          <a:xfrm>
            <a:off x="2195736" y="4797152"/>
            <a:ext cx="5083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2016/1/22 </a:t>
            </a:r>
            <a:r>
              <a:rPr lang="zh-TW" altLang="en-US" dirty="0" smtClean="0"/>
              <a:t>下午 </a:t>
            </a:r>
            <a:r>
              <a:rPr lang="en-US" altLang="zh-TW" dirty="0"/>
              <a:t>4:10 </a:t>
            </a:r>
            <a:r>
              <a:rPr lang="zh-TW" altLang="en-US" dirty="0" smtClean="0"/>
              <a:t>臺北市</a:t>
            </a:r>
            <a:r>
              <a:rPr lang="zh-TW" altLang="en-US" dirty="0"/>
              <a:t>立大學反應網路變</a:t>
            </a:r>
            <a:r>
              <a:rPr lang="zh-TW" altLang="en-US" dirty="0" smtClean="0"/>
              <a:t>慢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98111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臺北市立大學網頁路由分析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</a:t>
            </a:fld>
            <a:endParaRPr lang="en-US" altLang="zh-TW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07" y="3717032"/>
            <a:ext cx="6105525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06" y="1196752"/>
            <a:ext cx="612457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字方塊 5"/>
          <p:cNvSpPr txBox="1"/>
          <p:nvPr/>
        </p:nvSpPr>
        <p:spPr>
          <a:xfrm>
            <a:off x="6948264" y="21708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/>
              <a:t>正常路</a:t>
            </a:r>
            <a:r>
              <a:rPr lang="zh-TW" altLang="en-US" sz="2400" dirty="0" smtClean="0"/>
              <a:t>由</a:t>
            </a:r>
            <a:endParaRPr lang="zh-TW" altLang="en-US" sz="24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6804248" y="4811289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2400" dirty="0" smtClean="0"/>
              <a:t>異常路由</a:t>
            </a:r>
            <a:endParaRPr lang="en-US" altLang="zh-TW" sz="2400" dirty="0" smtClean="0"/>
          </a:p>
          <a:p>
            <a:pPr algn="ctr"/>
            <a:r>
              <a:rPr lang="zh-TW" altLang="en-US" sz="2400" dirty="0"/>
              <a:t>送</a:t>
            </a:r>
            <a:r>
              <a:rPr lang="zh-TW" altLang="en-US" sz="2400" dirty="0" smtClean="0"/>
              <a:t>往台北市網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3934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撲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18763</TotalTime>
  <Words>368</Words>
  <Application>Microsoft Office PowerPoint</Application>
  <PresentationFormat>如螢幕大小 (4:3)</PresentationFormat>
  <Paragraphs>106</Paragraphs>
  <Slides>17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18" baseType="lpstr">
      <vt:lpstr>暗香撲面</vt:lpstr>
      <vt:lpstr>105年度第一次 台北區網(臺大)網管會議</vt:lpstr>
      <vt:lpstr>會議議程</vt:lpstr>
      <vt:lpstr>台北區網中心服務窗口</vt:lpstr>
      <vt:lpstr>骨幹升級 100G 時程</vt:lpstr>
      <vt:lpstr>BGP Neighbor Accepted Prefix</vt:lpstr>
      <vt:lpstr>異常分析案例1 – DOS 攻擊 流量 vs. 封包數</vt:lpstr>
      <vt:lpstr>異常分析案例1 Router CPU Loading</vt:lpstr>
      <vt:lpstr>異常分析案例2—路由異常</vt:lpstr>
      <vt:lpstr>臺北市立大學網頁路由分析</vt:lpstr>
      <vt:lpstr>原因分析</vt:lpstr>
      <vt:lpstr>異常分析案例3-  DDOS 攻擊</vt:lpstr>
      <vt:lpstr>Protocol 協定分佈比例</vt:lpstr>
      <vt:lpstr>Top10 來源 Port </vt:lpstr>
      <vt:lpstr>Top10 Destination IP </vt:lpstr>
      <vt:lpstr>Top 10 Source IP </vt:lpstr>
      <vt:lpstr>解決方法: ACL 阻擋</vt:lpstr>
      <vt:lpstr>ELK 架構圖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davisyou</cp:lastModifiedBy>
  <cp:revision>983</cp:revision>
  <cp:lastPrinted>2015-02-07T05:45:16Z</cp:lastPrinted>
  <dcterms:created xsi:type="dcterms:W3CDTF">2007-03-23T08:00:23Z</dcterms:created>
  <dcterms:modified xsi:type="dcterms:W3CDTF">2016-04-15T07:16:29Z</dcterms:modified>
</cp:coreProperties>
</file>