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317" r:id="rId3"/>
    <p:sldId id="318" r:id="rId4"/>
    <p:sldId id="316" r:id="rId5"/>
    <p:sldId id="273" r:id="rId6"/>
    <p:sldId id="326" r:id="rId7"/>
    <p:sldId id="270" r:id="rId8"/>
    <p:sldId id="319" r:id="rId9"/>
    <p:sldId id="261" r:id="rId10"/>
    <p:sldId id="320" r:id="rId11"/>
    <p:sldId id="321" r:id="rId12"/>
    <p:sldId id="323" r:id="rId13"/>
    <p:sldId id="305" r:id="rId14"/>
    <p:sldId id="306" r:id="rId15"/>
    <p:sldId id="271" r:id="rId16"/>
    <p:sldId id="272" r:id="rId17"/>
    <p:sldId id="266" r:id="rId18"/>
    <p:sldId id="267" r:id="rId19"/>
    <p:sldId id="268" r:id="rId20"/>
    <p:sldId id="275" r:id="rId21"/>
    <p:sldId id="277" r:id="rId22"/>
    <p:sldId id="288" r:id="rId23"/>
    <p:sldId id="286" r:id="rId24"/>
    <p:sldId id="287" r:id="rId25"/>
    <p:sldId id="284" r:id="rId26"/>
    <p:sldId id="324" r:id="rId27"/>
    <p:sldId id="285" r:id="rId28"/>
    <p:sldId id="289" r:id="rId29"/>
    <p:sldId id="304" r:id="rId30"/>
    <p:sldId id="290" r:id="rId31"/>
    <p:sldId id="279" r:id="rId32"/>
    <p:sldId id="291" r:id="rId33"/>
    <p:sldId id="281" r:id="rId34"/>
    <p:sldId id="294" r:id="rId35"/>
    <p:sldId id="298" r:id="rId36"/>
    <p:sldId id="299" r:id="rId37"/>
    <p:sldId id="300" r:id="rId38"/>
    <p:sldId id="303" r:id="rId39"/>
    <p:sldId id="310" r:id="rId40"/>
    <p:sldId id="295" r:id="rId41"/>
    <p:sldId id="308" r:id="rId42"/>
    <p:sldId id="282" r:id="rId43"/>
    <p:sldId id="302" r:id="rId44"/>
    <p:sldId id="313" r:id="rId45"/>
    <p:sldId id="315" r:id="rId46"/>
    <p:sldId id="312" r:id="rId47"/>
    <p:sldId id="325" r:id="rId48"/>
    <p:sldId id="327" r:id="rId49"/>
    <p:sldId id="328" r:id="rId50"/>
  </p:sldIdLst>
  <p:sldSz cx="9144000" cy="6858000" type="screen4x3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3020" autoAdjust="0"/>
  </p:normalViewPr>
  <p:slideViewPr>
    <p:cSldViewPr>
      <p:cViewPr varScale="1">
        <p:scale>
          <a:sx n="68" d="100"/>
          <a:sy n="68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B0D06-D203-47E6-AA0B-0D2C69BD9EB2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8909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1E3A2859-F19A-4959-B0B6-50200E2554F6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49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rtg.tanet.edu.tw/tanet/internet/internet2-twaren-transit.html" TargetMode="External"/><Relationship Id="rId4" Type="http://schemas.openxmlformats.org/officeDocument/2006/relationships/image" Target="../media/image48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105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年度第二次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台北區網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臺大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網管會議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67-C53E-4420-90D1-CD3132E9144C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3851275" y="3716338"/>
            <a:ext cx="4968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714353" y="4437112"/>
            <a:ext cx="5105400" cy="1752600"/>
          </a:xfrm>
          <a:prstGeom prst="rect">
            <a:avLst/>
          </a:prstGeom>
        </p:spPr>
        <p:txBody>
          <a:bodyPr vert="horz" rtlCol="0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臺灣大學計資中心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游子興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davisyou@ntu.edu.tw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3366-5008</a:t>
            </a:r>
            <a:endParaRPr lang="zh-TW" altLang="zh-TW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北科大 </a:t>
            </a:r>
            <a:r>
              <a:rPr lang="en-US" altLang="zh-TW" dirty="0"/>
              <a:t>DDoS </a:t>
            </a:r>
            <a:r>
              <a:rPr lang="zh-TW" altLang="en-US" dirty="0"/>
              <a:t>攻擊事件</a:t>
            </a:r>
            <a:r>
              <a:rPr lang="zh-TW" altLang="en-US" dirty="0" smtClean="0"/>
              <a:t>分析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ELK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60" y="2132856"/>
            <a:ext cx="888796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660232" y="4941168"/>
            <a:ext cx="180020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6804248" y="4571836"/>
            <a:ext cx="165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UDP </a:t>
            </a:r>
            <a:r>
              <a:rPr lang="zh-TW" altLang="en-US" b="1" dirty="0" smtClean="0">
                <a:solidFill>
                  <a:srgbClr val="FF0000"/>
                </a:solidFill>
              </a:rPr>
              <a:t>佔大部分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6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來源封包分析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ELK </a:t>
            </a:r>
            <a:r>
              <a:rPr lang="zh-TW" altLang="en-US" dirty="0" smtClean="0"/>
              <a:t>過濾條件</a:t>
            </a:r>
            <a:r>
              <a:rPr lang="en-US" altLang="zh-TW" dirty="0" smtClean="0"/>
              <a:t>(</a:t>
            </a:r>
            <a:r>
              <a:rPr lang="zh-TW" altLang="en-US" dirty="0" smtClean="0"/>
              <a:t>不足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output_snmp</a:t>
            </a:r>
            <a:r>
              <a:rPr lang="en-US" altLang="zh-TW" dirty="0" smtClean="0"/>
              <a:t>: 298</a:t>
            </a:r>
            <a:r>
              <a:rPr lang="en-US" altLang="zh-TW" dirty="0"/>
              <a:t> </a:t>
            </a:r>
            <a:r>
              <a:rPr lang="en-US" altLang="zh-TW" dirty="0" smtClean="0"/>
              <a:t>+ </a:t>
            </a:r>
            <a:r>
              <a:rPr lang="en-US" altLang="zh-TW" dirty="0" err="1" smtClean="0"/>
              <a:t>protocol:udp</a:t>
            </a: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zh-TW" altLang="en-US" dirty="0" smtClean="0"/>
              <a:t>此類封包為 </a:t>
            </a:r>
            <a:r>
              <a:rPr lang="en-US" altLang="zh-TW" dirty="0" smtClean="0"/>
              <a:t>Chrome QUIC protocol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35" y="2398238"/>
            <a:ext cx="4161040" cy="304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435636" cy="304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7452320" y="2730251"/>
            <a:ext cx="1152128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6676682" y="2378151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前幾名皆是 </a:t>
            </a:r>
            <a:r>
              <a:rPr lang="en-US" altLang="zh-TW" b="1" dirty="0" smtClean="0">
                <a:solidFill>
                  <a:srgbClr val="FF0000"/>
                </a:solidFill>
              </a:rPr>
              <a:t>Google Server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15816" y="2960129"/>
            <a:ext cx="720080" cy="1808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2555775" y="2143305"/>
            <a:ext cx="151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來源 </a:t>
            </a:r>
            <a:r>
              <a:rPr lang="en-US" altLang="zh-TW" b="1" dirty="0" smtClean="0">
                <a:solidFill>
                  <a:srgbClr val="FF0000"/>
                </a:solidFill>
              </a:rPr>
              <a:t>port https </a:t>
            </a:r>
            <a:r>
              <a:rPr lang="zh-TW" altLang="en-US" b="1" dirty="0" smtClean="0">
                <a:solidFill>
                  <a:srgbClr val="FF0000"/>
                </a:solidFill>
              </a:rPr>
              <a:t>第二名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來源封包分析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ELK </a:t>
            </a:r>
            <a:r>
              <a:rPr lang="zh-TW" altLang="en-US" dirty="0" smtClean="0"/>
              <a:t>過濾條件</a:t>
            </a:r>
            <a:r>
              <a:rPr lang="en-US" altLang="zh-TW" dirty="0" smtClean="0"/>
              <a:t>(</a:t>
            </a:r>
            <a:r>
              <a:rPr lang="zh-TW" altLang="en-US" dirty="0" smtClean="0"/>
              <a:t>正確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err="1" smtClean="0"/>
              <a:t>output_snmp</a:t>
            </a:r>
            <a:r>
              <a:rPr lang="en-US" altLang="zh-TW" sz="2800" dirty="0" smtClean="0"/>
              <a:t>: 298 + </a:t>
            </a:r>
            <a:r>
              <a:rPr lang="en-US" altLang="zh-TW" sz="2800" dirty="0" err="1" smtClean="0"/>
              <a:t>protocol:udp</a:t>
            </a:r>
            <a:r>
              <a:rPr lang="en-US" altLang="zh-TW" sz="2800" dirty="0"/>
              <a:t> </a:t>
            </a:r>
            <a:r>
              <a:rPr lang="en-US" altLang="zh-TW" sz="2800" dirty="0" smtClean="0"/>
              <a:t>+ </a:t>
            </a:r>
            <a:r>
              <a:rPr lang="fr-FR" altLang="zh-TW" sz="2800" dirty="0" smtClean="0"/>
              <a:t>src_port: 53</a:t>
            </a:r>
          </a:p>
          <a:p>
            <a:r>
              <a:rPr lang="fr-FR" altLang="zh-TW" sz="2800" dirty="0" smtClean="0"/>
              <a:t>DNS </a:t>
            </a:r>
            <a:r>
              <a:rPr lang="zh-TW" altLang="en-US" sz="2800" dirty="0" smtClean="0"/>
              <a:t>放大攻擊</a:t>
            </a: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924" y="2783674"/>
            <a:ext cx="41433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81" y="2752671"/>
            <a:ext cx="4187529" cy="289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7380312" y="3140968"/>
            <a:ext cx="115212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7352436" y="249289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攻擊目的</a:t>
            </a:r>
            <a:endParaRPr lang="en-US" altLang="zh-TW" b="1" dirty="0" smtClean="0">
              <a:solidFill>
                <a:srgbClr val="FF0000"/>
              </a:solidFill>
            </a:endParaRPr>
          </a:p>
          <a:p>
            <a:r>
              <a:rPr lang="zh-TW" altLang="en-US" b="1" dirty="0">
                <a:solidFill>
                  <a:srgbClr val="FF0000"/>
                </a:solidFill>
              </a:rPr>
              <a:t>受害主機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466419" y="263691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皆是 </a:t>
            </a:r>
            <a:r>
              <a:rPr lang="en-US" altLang="zh-TW" b="1" dirty="0" smtClean="0">
                <a:solidFill>
                  <a:srgbClr val="FF0000"/>
                </a:solidFill>
              </a:rPr>
              <a:t>DNS Server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0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異常之 </a:t>
            </a:r>
            <a:r>
              <a:rPr lang="en-US" altLang="zh-TW" dirty="0" smtClean="0"/>
              <a:t>Multi Cast </a:t>
            </a:r>
            <a:r>
              <a:rPr lang="zh-TW" altLang="en-US" dirty="0" smtClean="0"/>
              <a:t>流量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1028" name="圖片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54568"/>
            <a:ext cx="7992888" cy="246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683569" y="5132790"/>
            <a:ext cx="7992888" cy="74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3080857" y="5873333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Multi Cast </a:t>
            </a:r>
            <a:r>
              <a:rPr lang="zh-TW" altLang="en-US" dirty="0" smtClean="0">
                <a:solidFill>
                  <a:srgbClr val="FF0000"/>
                </a:solidFill>
              </a:rPr>
              <a:t>封包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19039"/>
            <a:ext cx="48768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3995936" y="1484784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連線單位僅租用 </a:t>
            </a:r>
            <a:r>
              <a:rPr lang="en-US" altLang="zh-TW" b="1" dirty="0" smtClean="0">
                <a:solidFill>
                  <a:srgbClr val="FF0000"/>
                </a:solidFill>
              </a:rPr>
              <a:t>100M </a:t>
            </a:r>
            <a:r>
              <a:rPr lang="zh-TW" altLang="en-US" b="1" dirty="0" smtClean="0">
                <a:solidFill>
                  <a:srgbClr val="FF0000"/>
                </a:solidFill>
              </a:rPr>
              <a:t>之頻寬</a:t>
            </a:r>
            <a:endParaRPr lang="en-US" altLang="zh-TW" b="1" dirty="0" smtClean="0">
              <a:solidFill>
                <a:srgbClr val="FF0000"/>
              </a:solidFill>
            </a:endParaRPr>
          </a:p>
          <a:p>
            <a:r>
              <a:rPr lang="zh-TW" altLang="en-US" b="1" dirty="0" smtClean="0">
                <a:solidFill>
                  <a:srgbClr val="FF0000"/>
                </a:solidFill>
              </a:rPr>
              <a:t>流量卻可飆到 </a:t>
            </a:r>
            <a:r>
              <a:rPr lang="en-US" altLang="zh-TW" b="1" dirty="0" smtClean="0">
                <a:solidFill>
                  <a:srgbClr val="FF0000"/>
                </a:solidFill>
              </a:rPr>
              <a:t>1G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9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Multi </a:t>
            </a:r>
            <a:r>
              <a:rPr lang="en-US" altLang="zh-TW" dirty="0" smtClean="0"/>
              <a:t>Cast</a:t>
            </a:r>
            <a:r>
              <a:rPr lang="zh-TW" altLang="en-US" dirty="0" smtClean="0"/>
              <a:t> 影響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2776471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dirty="0"/>
              <a:t>Peer </a:t>
            </a:r>
            <a:r>
              <a:rPr lang="en-US" altLang="zh-TW" dirty="0" smtClean="0"/>
              <a:t>IP</a:t>
            </a:r>
            <a:r>
              <a:rPr lang="zh-TW" altLang="en-US" dirty="0" smtClean="0"/>
              <a:t> 同網段 </a:t>
            </a:r>
            <a:r>
              <a:rPr lang="en-US" altLang="zh-TW" dirty="0" smtClean="0"/>
              <a:t>/26</a:t>
            </a:r>
            <a:r>
              <a:rPr lang="zh-TW" altLang="en-US" dirty="0" smtClean="0"/>
              <a:t> 之連線單位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Multi Cast </a:t>
            </a:r>
            <a:r>
              <a:rPr lang="zh-TW" altLang="en-US" dirty="0" smtClean="0"/>
              <a:t>封包會在同網段 </a:t>
            </a:r>
            <a:r>
              <a:rPr lang="en-US" altLang="zh-TW" dirty="0" smtClean="0"/>
              <a:t>Flooding (192.192.12.64 </a:t>
            </a:r>
            <a:r>
              <a:rPr lang="en-US" altLang="zh-TW" dirty="0"/>
              <a:t>~ 192.192.12.127) </a:t>
            </a:r>
            <a:r>
              <a:rPr lang="en-US" altLang="zh-TW" dirty="0" smtClean="0"/>
              <a:t>Vlan200 </a:t>
            </a:r>
          </a:p>
          <a:p>
            <a:pPr lvl="1"/>
            <a:r>
              <a:rPr lang="zh-TW" altLang="en-US" dirty="0" smtClean="0"/>
              <a:t>解決方法一</a:t>
            </a:r>
            <a:r>
              <a:rPr lang="en-US" altLang="zh-TW" dirty="0" smtClean="0"/>
              <a:t>: peer </a:t>
            </a: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zh-TW" altLang="en-US" dirty="0" smtClean="0"/>
              <a:t>改成 </a:t>
            </a:r>
            <a:r>
              <a:rPr lang="en-US" altLang="zh-TW" dirty="0" smtClean="0"/>
              <a:t>/30 </a:t>
            </a:r>
            <a:r>
              <a:rPr lang="zh-TW" altLang="en-US" dirty="0" smtClean="0"/>
              <a:t>之網段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解決方法二</a:t>
            </a:r>
            <a:r>
              <a:rPr lang="en-US" altLang="zh-TW" dirty="0" smtClean="0"/>
              <a:t>:</a:t>
            </a:r>
            <a:r>
              <a:rPr lang="zh-TW" altLang="en-US" dirty="0" smtClean="0"/>
              <a:t> 區網 </a:t>
            </a:r>
            <a:r>
              <a:rPr lang="en-US" altLang="zh-TW" dirty="0" smtClean="0"/>
              <a:t>Router </a:t>
            </a:r>
            <a:r>
              <a:rPr lang="zh-TW" altLang="en-US" dirty="0" smtClean="0"/>
              <a:t>介面封鎖 </a:t>
            </a:r>
            <a:r>
              <a:rPr lang="en-US" altLang="zh-TW" dirty="0" smtClean="0"/>
              <a:t>Multi Cast </a:t>
            </a:r>
            <a:r>
              <a:rPr lang="zh-TW" altLang="en-US" dirty="0" smtClean="0"/>
              <a:t>封包</a:t>
            </a:r>
            <a:endParaRPr lang="zh-TW" altLang="en-US" dirty="0"/>
          </a:p>
          <a:p>
            <a:r>
              <a:rPr lang="zh-TW" altLang="en-US" dirty="0" smtClean="0"/>
              <a:t>相同局端之</a:t>
            </a:r>
            <a:r>
              <a:rPr lang="zh-TW" altLang="en-US" dirty="0"/>
              <a:t>連線</a:t>
            </a:r>
            <a:r>
              <a:rPr lang="zh-TW" altLang="en-US" dirty="0" smtClean="0"/>
              <a:t>單位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Uplink (</a:t>
            </a:r>
            <a:r>
              <a:rPr lang="zh-TW" altLang="en-US" dirty="0" smtClean="0"/>
              <a:t>中華電信局端到台大機房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，僅有 </a:t>
            </a:r>
            <a:r>
              <a:rPr lang="en-US" altLang="zh-TW" dirty="0" smtClean="0"/>
              <a:t>1G</a:t>
            </a:r>
            <a:r>
              <a:rPr lang="zh-TW" altLang="en-US" dirty="0" smtClean="0"/>
              <a:t>，早已被 </a:t>
            </a:r>
            <a:r>
              <a:rPr lang="en-US" altLang="zh-TW" dirty="0" smtClean="0"/>
              <a:t>Multi Cast </a:t>
            </a:r>
            <a:r>
              <a:rPr lang="zh-TW" altLang="en-US" dirty="0" smtClean="0"/>
              <a:t>流量塞暴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目前無較佳解法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05207"/>
            <a:ext cx="4954615" cy="224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6314128" y="5213319"/>
            <a:ext cx="778152" cy="74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275856" y="5213319"/>
            <a:ext cx="2736304" cy="74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274301" y="484398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Uplink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635896" y="483860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受影響之連線單</a:t>
            </a:r>
            <a:r>
              <a:rPr lang="zh-TW" altLang="en-US" b="1" dirty="0">
                <a:solidFill>
                  <a:srgbClr val="FF0000"/>
                </a:solidFill>
              </a:rPr>
              <a:t>位</a:t>
            </a:r>
          </a:p>
        </p:txBody>
      </p:sp>
    </p:spTree>
    <p:extLst>
      <p:ext uri="{BB962C8B-B14F-4D97-AF65-F5344CB8AC3E}">
        <p14:creationId xmlns:p14="http://schemas.microsoft.com/office/powerpoint/2010/main" val="63335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Trace Route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2000264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dirty="0" smtClean="0"/>
              <a:t>傳統 </a:t>
            </a:r>
            <a:r>
              <a:rPr lang="en-US" altLang="zh-TW" dirty="0"/>
              <a:t>Trace Route by </a:t>
            </a:r>
            <a:r>
              <a:rPr lang="en-US" altLang="zh-TW" dirty="0" smtClean="0"/>
              <a:t>ICMP</a:t>
            </a:r>
            <a:r>
              <a:rPr lang="zh-TW" altLang="en-US" dirty="0" smtClean="0"/>
              <a:t>，可能被資安設備阻擋</a:t>
            </a:r>
            <a:r>
              <a:rPr lang="zh-TW" altLang="en-US" dirty="0"/>
              <a:t>，</a:t>
            </a:r>
            <a:r>
              <a:rPr lang="zh-TW" altLang="en-US" dirty="0" smtClean="0"/>
              <a:t>而無法呈現完整路徑</a:t>
            </a:r>
            <a:endParaRPr lang="en-US" altLang="zh-TW" dirty="0" smtClean="0"/>
          </a:p>
          <a:p>
            <a:r>
              <a:rPr lang="zh-TW" altLang="en-US" dirty="0"/>
              <a:t>衛福部疾病管制署 </a:t>
            </a:r>
            <a:r>
              <a:rPr lang="en-US" altLang="zh-TW" dirty="0" smtClean="0"/>
              <a:t>urmsso.cdc.gov.tw</a:t>
            </a:r>
          </a:p>
          <a:p>
            <a:pPr lvl="1"/>
            <a:r>
              <a:rPr lang="en-US" altLang="zh-TW" dirty="0" err="1" smtClean="0"/>
              <a:t>tracert</a:t>
            </a:r>
            <a:r>
              <a:rPr lang="en-US" altLang="zh-TW" dirty="0" smtClean="0"/>
              <a:t> </a:t>
            </a:r>
            <a:r>
              <a:rPr lang="en-US" altLang="zh-TW" dirty="0"/>
              <a:t>-d urmsso.cdc.gov.tw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84984"/>
            <a:ext cx="5544616" cy="311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Trace Route </a:t>
            </a:r>
            <a:r>
              <a:rPr lang="en-US" altLang="zh-TW" dirty="0"/>
              <a:t>by </a:t>
            </a:r>
            <a:r>
              <a:rPr lang="en-US" altLang="zh-TW" dirty="0" smtClean="0"/>
              <a:t>TCP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/>
              <a:t>http://simulatedsimian.github.io/tracetcp.html</a:t>
            </a:r>
          </a:p>
          <a:p>
            <a:r>
              <a:rPr lang="zh-TW" altLang="en-US" sz="2800" dirty="0" smtClean="0"/>
              <a:t>語法</a:t>
            </a:r>
            <a:r>
              <a:rPr lang="en-US" altLang="zh-TW" sz="2800" dirty="0" smtClean="0"/>
              <a:t>: </a:t>
            </a:r>
            <a:r>
              <a:rPr lang="en-US" altLang="zh-TW" sz="2800" dirty="0" err="1" smtClean="0"/>
              <a:t>tracetcp</a:t>
            </a:r>
            <a:r>
              <a:rPr lang="en-US" altLang="zh-TW" sz="2800" dirty="0" smtClean="0"/>
              <a:t> </a:t>
            </a:r>
            <a:r>
              <a:rPr lang="en-US" altLang="zh-TW" sz="2800" dirty="0"/>
              <a:t>host [options</a:t>
            </a:r>
            <a:r>
              <a:rPr lang="en-US" altLang="zh-TW" sz="2800" dirty="0" smtClean="0"/>
              <a:t>]</a:t>
            </a:r>
          </a:p>
          <a:p>
            <a:pPr lvl="1"/>
            <a:r>
              <a:rPr lang="en-US" altLang="zh-TW" sz="2400" dirty="0" smtClean="0"/>
              <a:t>Default use </a:t>
            </a:r>
            <a:r>
              <a:rPr lang="en-US" altLang="zh-TW" sz="2400" dirty="0" err="1" smtClean="0"/>
              <a:t>tcp</a:t>
            </a:r>
            <a:r>
              <a:rPr lang="en-US" altLang="zh-TW" sz="2400" dirty="0" smtClean="0"/>
              <a:t> port </a:t>
            </a:r>
            <a:r>
              <a:rPr lang="en-US" altLang="zh-TW" sz="2400" dirty="0"/>
              <a:t>80 (http)</a:t>
            </a:r>
          </a:p>
          <a:p>
            <a:pPr lvl="1"/>
            <a:r>
              <a:rPr lang="en-US" altLang="zh-TW" sz="2400" dirty="0" smtClean="0"/>
              <a:t> </a:t>
            </a:r>
            <a:r>
              <a:rPr lang="en-US" altLang="zh-TW" sz="2400" dirty="0"/>
              <a:t>-n   </a:t>
            </a:r>
            <a:r>
              <a:rPr lang="en-US" altLang="zh-TW" sz="2400" dirty="0" smtClean="0"/>
              <a:t>No </a:t>
            </a:r>
            <a:r>
              <a:rPr lang="en-US" altLang="zh-TW" sz="2400" dirty="0"/>
              <a:t>reverse DNS lookups for each node</a:t>
            </a:r>
            <a:r>
              <a:rPr lang="en-US" altLang="zh-TW" sz="2400" dirty="0" smtClean="0"/>
              <a:t>.</a:t>
            </a:r>
          </a:p>
          <a:p>
            <a:pPr lvl="1"/>
            <a:r>
              <a:rPr lang="en-US" altLang="zh-TW" sz="2400" dirty="0" err="1"/>
              <a:t>WinPcap</a:t>
            </a:r>
            <a:r>
              <a:rPr lang="en-US" altLang="zh-TW" sz="2400" dirty="0"/>
              <a:t> must be installed on </a:t>
            </a:r>
            <a:r>
              <a:rPr lang="en-US" altLang="zh-TW" sz="2400" dirty="0" smtClean="0"/>
              <a:t>Windows</a:t>
            </a:r>
            <a:endParaRPr lang="zh-TW" altLang="en-US" sz="2400" dirty="0"/>
          </a:p>
          <a:p>
            <a:r>
              <a:rPr lang="en-US" altLang="zh-TW" sz="2800" dirty="0" smtClean="0"/>
              <a:t>use </a:t>
            </a:r>
            <a:r>
              <a:rPr lang="en-US" altLang="zh-TW" sz="2800" dirty="0"/>
              <a:t>TCP SYN </a:t>
            </a:r>
            <a:r>
              <a:rPr lang="en-US" altLang="zh-TW" sz="2800" dirty="0" smtClean="0"/>
              <a:t>rather </a:t>
            </a:r>
            <a:r>
              <a:rPr lang="en-US" altLang="zh-TW" sz="2800" dirty="0"/>
              <a:t>than </a:t>
            </a:r>
            <a:r>
              <a:rPr lang="en-US" altLang="zh-TW" sz="2800" dirty="0" smtClean="0"/>
              <a:t>ICMP</a:t>
            </a:r>
          </a:p>
          <a:p>
            <a:r>
              <a:rPr lang="en-US" altLang="zh-TW" sz="2800" dirty="0" smtClean="0"/>
              <a:t>It can bypassing </a:t>
            </a:r>
            <a:r>
              <a:rPr lang="en-US" altLang="zh-TW" sz="2800" dirty="0"/>
              <a:t>gateways that block traditional traceroute </a:t>
            </a:r>
            <a:r>
              <a:rPr lang="en-US" altLang="zh-TW" sz="2800" dirty="0" smtClean="0"/>
              <a:t>packets</a:t>
            </a:r>
            <a:endParaRPr lang="en-US" altLang="zh-TW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44090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Trace Route by TCP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使用 </a:t>
            </a:r>
            <a:r>
              <a:rPr lang="en-US" altLang="zh-TW" dirty="0"/>
              <a:t>Trace Route by TCP port </a:t>
            </a:r>
            <a:r>
              <a:rPr lang="en-US" altLang="zh-TW" dirty="0" smtClean="0"/>
              <a:t>80</a:t>
            </a:r>
            <a:r>
              <a:rPr lang="zh-TW" altLang="en-US" dirty="0" smtClean="0"/>
              <a:t>，可</a:t>
            </a:r>
            <a:r>
              <a:rPr lang="zh-TW" altLang="en-US" dirty="0"/>
              <a:t>呈現完整路徑</a:t>
            </a:r>
            <a:endParaRPr lang="en-US" altLang="zh-TW" dirty="0" smtClean="0"/>
          </a:p>
          <a:p>
            <a:r>
              <a:rPr lang="en-US" altLang="zh-TW" dirty="0" smtClean="0"/>
              <a:t>tracetcp.exe </a:t>
            </a:r>
            <a:r>
              <a:rPr lang="en-US" altLang="zh-TW" dirty="0"/>
              <a:t>urmsso.cdc.gov.tw -n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8087076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209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54.112.0.x </a:t>
            </a:r>
            <a:r>
              <a:rPr lang="zh-TW" altLang="en-US" dirty="0" smtClean="0"/>
              <a:t>無法連線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連線學校反應網段 </a:t>
            </a:r>
            <a:r>
              <a:rPr lang="en-US" altLang="zh-TW" dirty="0" smtClean="0"/>
              <a:t>54.112.0.x</a:t>
            </a:r>
            <a:r>
              <a:rPr lang="zh-TW" altLang="en-US" dirty="0" smtClean="0"/>
              <a:t> 無法連線</a:t>
            </a:r>
            <a:endParaRPr lang="en-US" altLang="zh-TW" dirty="0" smtClean="0"/>
          </a:p>
          <a:p>
            <a:r>
              <a:rPr lang="zh-TW" altLang="en-US" dirty="0" smtClean="0"/>
              <a:t>區網 </a:t>
            </a:r>
            <a:r>
              <a:rPr lang="en-US" altLang="zh-TW" dirty="0" smtClean="0"/>
              <a:t>Tracer Route </a:t>
            </a:r>
            <a:r>
              <a:rPr lang="zh-TW" altLang="en-US" dirty="0" smtClean="0"/>
              <a:t>第一跳之後就無回應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  <p:pic>
        <p:nvPicPr>
          <p:cNvPr id="1026" name="圖片 2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58769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571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BGP Looking Glass </a:t>
            </a:r>
            <a:r>
              <a:rPr lang="zh-TW" altLang="en-US" dirty="0" smtClean="0"/>
              <a:t>測試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http</a:t>
            </a:r>
            <a:r>
              <a:rPr lang="en-US" altLang="zh-TW" dirty="0"/>
              <a:t>://as9371.bgp4.jp/lg.cgi?query=1&amp;arg=54.112.0.18</a:t>
            </a:r>
          </a:p>
          <a:p>
            <a:pPr lvl="1"/>
            <a:r>
              <a:rPr lang="en-US" altLang="zh-TW" dirty="0"/>
              <a:t>Result:</a:t>
            </a:r>
          </a:p>
          <a:p>
            <a:pPr lvl="1"/>
            <a:r>
              <a:rPr lang="en-US" altLang="zh-TW" dirty="0" err="1" smtClean="0"/>
              <a:t>osn</a:t>
            </a:r>
            <a:r>
              <a:rPr lang="en-US" altLang="zh-TW" dirty="0" smtClean="0"/>
              <a:t>-trigger</a:t>
            </a:r>
            <a:r>
              <a:rPr lang="en-US" altLang="zh-TW" dirty="0"/>
              <a:t>&gt; show </a:t>
            </a:r>
            <a:r>
              <a:rPr lang="en-US" altLang="zh-TW" dirty="0" err="1"/>
              <a:t>ip</a:t>
            </a:r>
            <a:r>
              <a:rPr lang="en-US" altLang="zh-TW" dirty="0"/>
              <a:t> </a:t>
            </a:r>
            <a:r>
              <a:rPr lang="en-US" altLang="zh-TW" dirty="0" err="1"/>
              <a:t>bgp</a:t>
            </a:r>
            <a:r>
              <a:rPr lang="en-US" altLang="zh-TW" dirty="0"/>
              <a:t> 54.112.0.18</a:t>
            </a:r>
          </a:p>
          <a:p>
            <a:pPr lvl="1"/>
            <a:r>
              <a:rPr lang="en-US" altLang="zh-TW" dirty="0" smtClean="0"/>
              <a:t>% </a:t>
            </a:r>
            <a:r>
              <a:rPr lang="en-US" altLang="zh-TW" dirty="0"/>
              <a:t>Network not in </a:t>
            </a:r>
            <a:r>
              <a:rPr lang="en-US" altLang="zh-TW" dirty="0" smtClean="0"/>
              <a:t>table</a:t>
            </a:r>
          </a:p>
          <a:p>
            <a:r>
              <a:rPr lang="en-US" altLang="zh-TW" dirty="0" smtClean="0"/>
              <a:t>54.112.0.x </a:t>
            </a:r>
            <a:r>
              <a:rPr lang="zh-TW" altLang="zh-TW" dirty="0"/>
              <a:t>網段在</a:t>
            </a:r>
            <a:r>
              <a:rPr lang="zh-TW" altLang="zh-TW" dirty="0" smtClean="0"/>
              <a:t>國際路</a:t>
            </a:r>
            <a:r>
              <a:rPr lang="zh-TW" altLang="zh-TW" dirty="0"/>
              <a:t>由</a:t>
            </a:r>
            <a:r>
              <a:rPr lang="zh-TW" altLang="zh-TW" dirty="0" smtClean="0"/>
              <a:t>器</a:t>
            </a:r>
            <a:r>
              <a:rPr lang="zh-TW" altLang="en-US" dirty="0" smtClean="0"/>
              <a:t>上</a:t>
            </a:r>
            <a:r>
              <a:rPr lang="zh-TW" altLang="zh-TW" dirty="0" smtClean="0"/>
              <a:t>皆</a:t>
            </a:r>
            <a:r>
              <a:rPr lang="zh-TW" altLang="zh-TW" dirty="0"/>
              <a:t>無</a:t>
            </a:r>
            <a:r>
              <a:rPr lang="zh-TW" altLang="zh-TW" dirty="0" smtClean="0"/>
              <a:t>宣告</a:t>
            </a:r>
            <a:r>
              <a:rPr lang="en-US" altLang="zh-TW" dirty="0" smtClean="0"/>
              <a:t>,</a:t>
            </a:r>
            <a:r>
              <a:rPr lang="zh-TW" altLang="en-US" dirty="0" smtClean="0"/>
              <a:t>因此無法連線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584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會議議程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1587197"/>
              </p:ext>
            </p:extLst>
          </p:nvPr>
        </p:nvGraphicFramePr>
        <p:xfrm>
          <a:off x="683568" y="1844824"/>
          <a:ext cx="7992888" cy="3672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1830"/>
                <a:gridCol w="2002626"/>
                <a:gridCol w="3888432"/>
              </a:tblGrid>
              <a:tr h="744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項目</a:t>
                      </a:r>
                      <a:r>
                        <a:rPr lang="zh-TW" sz="1800" dirty="0">
                          <a:effectLst/>
                        </a:rPr>
                        <a:t> 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>
                          <a:effectLst/>
                        </a:rPr>
                        <a:t>主持人／報告人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zh-TW" sz="2000" dirty="0">
                          <a:effectLst/>
                        </a:rPr>
                        <a:t>報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告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內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容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40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主席報告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林宗男</a:t>
                      </a:r>
                      <a:r>
                        <a:rPr lang="zh-TW" altLang="zh-TW" sz="1800" dirty="0" smtClean="0">
                          <a:effectLst/>
                        </a:rPr>
                        <a:t>組長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769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業務報告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游子興</a:t>
                      </a:r>
                      <a:endParaRPr lang="en-US" altLang="zh-TW" sz="2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800" dirty="0" smtClean="0">
                          <a:effectLst/>
                          <a:latin typeface="新細明體"/>
                          <a:cs typeface="新細明體"/>
                        </a:rPr>
                        <a:t>李美雯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區</a:t>
                      </a:r>
                      <a:r>
                        <a:rPr kumimoji="0" lang="zh-TW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網管理營運業務</a:t>
                      </a:r>
                      <a:r>
                        <a:rPr kumimoji="0" 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報告</a:t>
                      </a:r>
                      <a:endParaRPr kumimoji="0" lang="en-US" altLang="zh-TW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TW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資安</a:t>
                      </a:r>
                      <a:r>
                        <a:rPr kumimoji="0" lang="en-US" alt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 Study</a:t>
                      </a:r>
                      <a:r>
                        <a:rPr kumimoji="0" lang="zh-TW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分享</a:t>
                      </a:r>
                      <a:endParaRPr kumimoji="0" lang="en-US" altLang="zh-TW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17780" marT="0" marB="0"/>
                </a:tc>
              </a:tr>
              <a:tr h="1352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經驗分享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2000" dirty="0" smtClean="0">
                          <a:effectLst/>
                        </a:rPr>
                        <a:t>游子興</a:t>
                      </a:r>
                      <a:endParaRPr lang="en-US" altLang="zh-TW" sz="2000" dirty="0" smtClean="0">
                        <a:effectLst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effectLst/>
                        </a:rPr>
                        <a:t>1.Cache Server POC </a:t>
                      </a:r>
                      <a:r>
                        <a:rPr lang="zh-TW" altLang="en-US" sz="2000" dirty="0" smtClean="0">
                          <a:effectLst/>
                        </a:rPr>
                        <a:t>測試報告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effectLst/>
                        </a:rPr>
                        <a:t>2.pfSense(Open Source</a:t>
                      </a:r>
                      <a:r>
                        <a:rPr lang="en-US" altLang="zh-TW" sz="2000" baseline="0" dirty="0" smtClean="0">
                          <a:effectLst/>
                        </a:rPr>
                        <a:t> </a:t>
                      </a:r>
                      <a:r>
                        <a:rPr lang="en-US" altLang="zh-TW" sz="2000" dirty="0" smtClean="0">
                          <a:effectLst/>
                        </a:rPr>
                        <a:t>Firewall) Case Study</a:t>
                      </a:r>
                      <a:endParaRPr lang="zh-TW" sz="20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</a:tr>
              <a:tr h="40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臨時動議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出列席人員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1555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線路備援機制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Active + Active</a:t>
            </a:r>
          </a:p>
          <a:p>
            <a:pPr lvl="1"/>
            <a:r>
              <a:rPr lang="en-US" altLang="zh-TW" dirty="0" smtClean="0"/>
              <a:t>Ether Channel/Port </a:t>
            </a:r>
            <a:r>
              <a:rPr lang="en-US" altLang="zh-TW" dirty="0"/>
              <a:t>Link </a:t>
            </a:r>
            <a:r>
              <a:rPr lang="en-US" altLang="zh-TW" dirty="0" smtClean="0"/>
              <a:t>Aggregation</a:t>
            </a:r>
          </a:p>
          <a:p>
            <a:pPr lvl="2"/>
            <a:r>
              <a:rPr lang="en-US" altLang="zh-TW" dirty="0" smtClean="0"/>
              <a:t>Google </a:t>
            </a:r>
            <a:r>
              <a:rPr lang="en-US" altLang="zh-TW" dirty="0"/>
              <a:t>Global </a:t>
            </a:r>
            <a:r>
              <a:rPr lang="en-US" altLang="zh-TW" dirty="0" smtClean="0"/>
              <a:t>Cache</a:t>
            </a:r>
            <a:endParaRPr lang="en-US" altLang="zh-TW" dirty="0"/>
          </a:p>
          <a:p>
            <a:pPr lvl="1"/>
            <a:r>
              <a:rPr lang="zh-TW" altLang="en-US" dirty="0" smtClean="0"/>
              <a:t>動態</a:t>
            </a:r>
            <a:r>
              <a:rPr lang="zh-TW" altLang="en-US" dirty="0"/>
              <a:t>路</a:t>
            </a:r>
            <a:r>
              <a:rPr lang="zh-TW" altLang="en-US" dirty="0" smtClean="0"/>
              <a:t>由 </a:t>
            </a:r>
            <a:r>
              <a:rPr lang="en-US" altLang="zh-TW" dirty="0" err="1" smtClean="0"/>
              <a:t>isis</a:t>
            </a:r>
            <a:endParaRPr lang="en-US" altLang="zh-TW" dirty="0"/>
          </a:p>
          <a:p>
            <a:pPr lvl="2"/>
            <a:r>
              <a:rPr lang="zh-TW" altLang="en-US" dirty="0" smtClean="0"/>
              <a:t>臺北市</a:t>
            </a:r>
            <a:r>
              <a:rPr lang="zh-TW" altLang="en-US" dirty="0"/>
              <a:t>教育</a:t>
            </a:r>
            <a:r>
              <a:rPr lang="zh-TW" altLang="en-US" dirty="0" smtClean="0"/>
              <a:t>網</a:t>
            </a:r>
            <a:endParaRPr lang="en-US" altLang="zh-TW" dirty="0" smtClean="0"/>
          </a:p>
          <a:p>
            <a:r>
              <a:rPr lang="en-US" altLang="zh-TW" dirty="0" smtClean="0"/>
              <a:t>Active + Standby</a:t>
            </a:r>
          </a:p>
          <a:p>
            <a:pPr lvl="1"/>
            <a:r>
              <a:rPr lang="zh-TW" altLang="en-US" dirty="0"/>
              <a:t>靜態路</a:t>
            </a:r>
            <a:r>
              <a:rPr lang="zh-TW" altLang="en-US" dirty="0" smtClean="0"/>
              <a:t>由</a:t>
            </a:r>
            <a:endParaRPr lang="en-US" altLang="zh-TW" dirty="0" smtClean="0"/>
          </a:p>
          <a:p>
            <a:pPr lvl="2"/>
            <a:r>
              <a:rPr lang="zh-TW" altLang="en-US" dirty="0" smtClean="0"/>
              <a:t>大考中心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動態</a:t>
            </a:r>
            <a:r>
              <a:rPr lang="zh-TW" altLang="en-US" dirty="0"/>
              <a:t>路</a:t>
            </a:r>
            <a:r>
              <a:rPr lang="zh-TW" altLang="en-US" dirty="0" smtClean="0"/>
              <a:t>由 </a:t>
            </a:r>
            <a:r>
              <a:rPr lang="en-US" altLang="zh-TW" dirty="0" smtClean="0"/>
              <a:t>OSPF</a:t>
            </a:r>
            <a:r>
              <a:rPr lang="zh-TW" altLang="en-US" dirty="0" smtClean="0"/>
              <a:t> </a:t>
            </a:r>
            <a:r>
              <a:rPr lang="en-US" altLang="zh-TW" dirty="0" smtClean="0"/>
              <a:t>+ </a:t>
            </a:r>
            <a:r>
              <a:rPr lang="zh-TW" altLang="en-US" dirty="0" smtClean="0"/>
              <a:t>靜態</a:t>
            </a:r>
            <a:r>
              <a:rPr lang="zh-TW" altLang="en-US" dirty="0"/>
              <a:t>路</a:t>
            </a:r>
            <a:r>
              <a:rPr lang="zh-TW" altLang="en-US" dirty="0" smtClean="0"/>
              <a:t>由</a:t>
            </a:r>
            <a:endParaRPr lang="en-US" altLang="zh-TW" dirty="0" smtClean="0"/>
          </a:p>
          <a:p>
            <a:pPr lvl="2"/>
            <a:r>
              <a:rPr lang="zh-TW" altLang="en-US" dirty="0" smtClean="0"/>
              <a:t>亞東、台藝大</a:t>
            </a:r>
            <a:endParaRPr lang="en-US" altLang="zh-TW" dirty="0" smtClean="0"/>
          </a:p>
          <a:p>
            <a:r>
              <a:rPr lang="zh-TW" altLang="en-US" dirty="0"/>
              <a:t>多</a:t>
            </a:r>
            <a:r>
              <a:rPr lang="zh-TW" altLang="en-US" dirty="0" smtClean="0"/>
              <a:t>出口</a:t>
            </a:r>
            <a:r>
              <a:rPr lang="zh-TW" altLang="en-US" dirty="0"/>
              <a:t>路徑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師大、北科大、台大區網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23732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Ether Channel/Port </a:t>
            </a:r>
            <a:r>
              <a:rPr lang="en-US" altLang="zh-TW" dirty="0"/>
              <a:t>Link Aggregation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  <p:grpSp>
        <p:nvGrpSpPr>
          <p:cNvPr id="11" name="群組 10"/>
          <p:cNvGrpSpPr/>
          <p:nvPr/>
        </p:nvGrpSpPr>
        <p:grpSpPr>
          <a:xfrm>
            <a:off x="1763688" y="1909127"/>
            <a:ext cx="5256584" cy="3824129"/>
            <a:chOff x="1763688" y="1412776"/>
            <a:chExt cx="5256584" cy="3824129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1772816"/>
              <a:ext cx="5256584" cy="3464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5846" y="1412776"/>
              <a:ext cx="2000250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直線接點 5"/>
            <p:cNvCxnSpPr/>
            <p:nvPr/>
          </p:nvCxnSpPr>
          <p:spPr>
            <a:xfrm>
              <a:off x="4283968" y="2212876"/>
              <a:ext cx="0" cy="352028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>
              <a:off x="4572000" y="2204864"/>
              <a:ext cx="0" cy="352028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橢圓 13"/>
            <p:cNvSpPr/>
            <p:nvPr/>
          </p:nvSpPr>
          <p:spPr>
            <a:xfrm>
              <a:off x="4067944" y="2204864"/>
              <a:ext cx="657962" cy="25829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6218294" y="3212976"/>
              <a:ext cx="657962" cy="25829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2267744" y="3933056"/>
              <a:ext cx="657962" cy="25829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Google Global Cache</a:t>
            </a:r>
            <a:endParaRPr lang="zh-TW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61248"/>
            <a:ext cx="3600400" cy="117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661248"/>
            <a:ext cx="3508648" cy="116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840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Ether Channel/Port Link Aggregation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Protocol</a:t>
            </a:r>
          </a:p>
          <a:p>
            <a:pPr lvl="1"/>
            <a:r>
              <a:rPr lang="en-US" altLang="zh-TW" dirty="0" err="1" smtClean="0"/>
              <a:t>PAgP</a:t>
            </a:r>
            <a:r>
              <a:rPr lang="en-US" altLang="zh-TW" dirty="0" smtClean="0"/>
              <a:t>(Port </a:t>
            </a:r>
            <a:r>
              <a:rPr lang="en-US" altLang="zh-TW" dirty="0"/>
              <a:t>Aggregation </a:t>
            </a:r>
            <a:r>
              <a:rPr lang="en-US" altLang="zh-TW" dirty="0" smtClean="0"/>
              <a:t>Protocol): Cisco </a:t>
            </a:r>
            <a:r>
              <a:rPr lang="en-US" altLang="zh-TW" dirty="0"/>
              <a:t>proprietary</a:t>
            </a:r>
          </a:p>
          <a:p>
            <a:pPr lvl="1"/>
            <a:r>
              <a:rPr lang="en-US" altLang="zh-TW" dirty="0" smtClean="0"/>
              <a:t>Link </a:t>
            </a:r>
            <a:r>
              <a:rPr lang="en-US" altLang="zh-TW" dirty="0"/>
              <a:t>Aggregation Control Protocol(LACP</a:t>
            </a:r>
            <a:r>
              <a:rPr lang="en-US" altLang="zh-TW" dirty="0" smtClean="0"/>
              <a:t>): IEEE </a:t>
            </a:r>
            <a:r>
              <a:rPr lang="en-US" altLang="zh-TW" dirty="0"/>
              <a:t>802.3ad </a:t>
            </a:r>
            <a:r>
              <a:rPr lang="en-US" altLang="zh-TW" dirty="0" smtClean="0"/>
              <a:t>standard </a:t>
            </a:r>
            <a:endParaRPr lang="en-US" altLang="zh-TW" dirty="0"/>
          </a:p>
          <a:p>
            <a:r>
              <a:rPr lang="en-US" altLang="zh-TW" dirty="0" smtClean="0"/>
              <a:t>Support </a:t>
            </a:r>
            <a:r>
              <a:rPr lang="en-US" altLang="zh-TW" dirty="0"/>
              <a:t>Access Mode or Route Mode</a:t>
            </a:r>
          </a:p>
          <a:p>
            <a:r>
              <a:rPr lang="zh-TW" altLang="en-US" dirty="0" smtClean="0"/>
              <a:t>限制條件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線路</a:t>
            </a:r>
            <a:r>
              <a:rPr lang="zh-TW" altLang="en-US" dirty="0"/>
              <a:t>直</a:t>
            </a:r>
            <a:r>
              <a:rPr lang="zh-TW" altLang="en-US" dirty="0" smtClean="0"/>
              <a:t>連</a:t>
            </a:r>
            <a:r>
              <a:rPr lang="en-US" altLang="zh-TW" dirty="0"/>
              <a:t> </a:t>
            </a:r>
            <a:r>
              <a:rPr lang="en-US" altLang="zh-TW" dirty="0" smtClean="0"/>
              <a:t>or Dark Fiber</a:t>
            </a:r>
            <a:endParaRPr lang="zh-TW" altLang="en-US" dirty="0"/>
          </a:p>
          <a:p>
            <a:pPr lvl="1"/>
            <a:r>
              <a:rPr lang="zh-TW" altLang="en-US" dirty="0"/>
              <a:t>各線路頻寬大小</a:t>
            </a:r>
            <a:r>
              <a:rPr lang="zh-TW" altLang="en-US" dirty="0" smtClean="0"/>
              <a:t>相同</a:t>
            </a:r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2087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Ether Channel/Port Link Aggregation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2960S </a:t>
            </a:r>
            <a:r>
              <a:rPr lang="zh-TW" altLang="en-US" dirty="0" smtClean="0"/>
              <a:t>設定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  interface TenGigabitEthernet1/0/1</a:t>
            </a:r>
          </a:p>
          <a:p>
            <a:pPr marL="0" indent="0">
              <a:buNone/>
            </a:pPr>
            <a:r>
              <a:rPr lang="en-US" altLang="zh-TW" dirty="0"/>
              <a:t>    </a:t>
            </a:r>
            <a:r>
              <a:rPr lang="en-US" altLang="zh-TW" dirty="0" err="1"/>
              <a:t>switchport</a:t>
            </a:r>
            <a:r>
              <a:rPr lang="en-US" altLang="zh-TW" dirty="0"/>
              <a:t> mode access</a:t>
            </a:r>
          </a:p>
          <a:p>
            <a:pPr marL="0" indent="0">
              <a:buNone/>
            </a:pPr>
            <a:r>
              <a:rPr lang="en-US" altLang="zh-TW" dirty="0"/>
              <a:t>    channel-group 4 mode on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  interface TenGigabitEthernet1/0/2</a:t>
            </a:r>
          </a:p>
          <a:p>
            <a:pPr marL="0" indent="0">
              <a:buNone/>
            </a:pPr>
            <a:r>
              <a:rPr lang="en-US" altLang="zh-TW" dirty="0"/>
              <a:t>    </a:t>
            </a:r>
            <a:r>
              <a:rPr lang="en-US" altLang="zh-TW" dirty="0" err="1"/>
              <a:t>switchport</a:t>
            </a:r>
            <a:r>
              <a:rPr lang="en-US" altLang="zh-TW" dirty="0"/>
              <a:t> mode access</a:t>
            </a:r>
          </a:p>
          <a:p>
            <a:pPr marL="0" indent="0">
              <a:buNone/>
            </a:pPr>
            <a:r>
              <a:rPr lang="en-US" altLang="zh-TW" dirty="0"/>
              <a:t>    channel-group 4 mode on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  interface Port-channel4</a:t>
            </a:r>
          </a:p>
          <a:p>
            <a:pPr marL="0" indent="0">
              <a:buNone/>
            </a:pPr>
            <a:r>
              <a:rPr lang="en-US" altLang="zh-TW" dirty="0"/>
              <a:t>    </a:t>
            </a:r>
            <a:r>
              <a:rPr lang="en-US" altLang="zh-TW" dirty="0" err="1"/>
              <a:t>switchport</a:t>
            </a:r>
            <a:r>
              <a:rPr lang="en-US" altLang="zh-TW" dirty="0"/>
              <a:t> mode access 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0703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動態路由 </a:t>
            </a:r>
            <a:r>
              <a:rPr lang="en-US" altLang="zh-TW" dirty="0" err="1" smtClean="0"/>
              <a:t>isis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臺北市教育</a:t>
            </a:r>
            <a:r>
              <a:rPr lang="zh-TW" altLang="en-US" dirty="0" smtClean="0"/>
              <a:t>網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52839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altLang="zh-TW" dirty="0" smtClean="0"/>
              <a:t>interface </a:t>
            </a:r>
            <a:r>
              <a:rPr lang="en-US" altLang="zh-TW" dirty="0"/>
              <a:t>Vlan11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address 192.83.196.166 255.255.255.248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router </a:t>
            </a:r>
            <a:r>
              <a:rPr lang="en-US" altLang="zh-TW" dirty="0" err="1"/>
              <a:t>isis</a:t>
            </a: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interface Vlan21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address 192.83.175.166 255.255.255.248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router </a:t>
            </a:r>
            <a:r>
              <a:rPr lang="en-US" altLang="zh-TW" dirty="0" err="1"/>
              <a:t>isis</a:t>
            </a: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interface Vlan41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address 192.83.196.70 255.255.255.248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router </a:t>
            </a:r>
            <a:r>
              <a:rPr lang="en-US" altLang="zh-TW" dirty="0" err="1"/>
              <a:t>isis</a:t>
            </a: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interface Vlan51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address 192.83.175.70 255.255.255.248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 err="1"/>
              <a:t>ip</a:t>
            </a:r>
            <a:r>
              <a:rPr lang="en-US" altLang="zh-TW" dirty="0"/>
              <a:t> router </a:t>
            </a:r>
            <a:r>
              <a:rPr lang="en-US" altLang="zh-TW" dirty="0" err="1" smtClean="0"/>
              <a:t>isis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07178"/>
            <a:ext cx="864096" cy="989923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525367"/>
            <a:ext cx="864096" cy="989923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2016586" y="24836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區網</a:t>
            </a:r>
            <a:endParaRPr lang="zh-TW" altLang="en-US" b="1" dirty="0"/>
          </a:p>
        </p:txBody>
      </p:sp>
      <p:sp>
        <p:nvSpPr>
          <p:cNvPr id="8" name="文字方塊 7"/>
          <p:cNvSpPr txBox="1"/>
          <p:nvPr/>
        </p:nvSpPr>
        <p:spPr>
          <a:xfrm>
            <a:off x="6012160" y="248360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/>
              <a:t>臺北市教育網</a:t>
            </a:r>
          </a:p>
        </p:txBody>
      </p:sp>
      <p:cxnSp>
        <p:nvCxnSpPr>
          <p:cNvPr id="9" name="直線接點 8"/>
          <p:cNvCxnSpPr/>
          <p:nvPr/>
        </p:nvCxnSpPr>
        <p:spPr>
          <a:xfrm>
            <a:off x="2771800" y="1772816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2771800" y="2204864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>
            <a:off x="2771800" y="1988840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2771800" y="2420888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3419872" y="2134597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b="1" dirty="0" smtClean="0"/>
              <a:t>中華 </a:t>
            </a:r>
            <a:r>
              <a:rPr lang="en-US" altLang="zh-TW" b="1" dirty="0" smtClean="0"/>
              <a:t>1G * 4</a:t>
            </a:r>
          </a:p>
          <a:p>
            <a:pPr algn="ctr"/>
            <a:r>
              <a:rPr lang="zh-TW" altLang="en-US" b="1" dirty="0" smtClean="0">
                <a:solidFill>
                  <a:srgbClr val="FF0000"/>
                </a:solidFill>
              </a:rPr>
              <a:t>各線路頻寬大小相同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8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</a:t>
            </a:r>
            <a:r>
              <a:rPr lang="zh-TW" altLang="en-US" dirty="0" smtClean="0"/>
              <a:t>由 </a:t>
            </a:r>
            <a:r>
              <a:rPr lang="en-US" altLang="zh-TW" dirty="0" err="1" smtClean="0"/>
              <a:t>isis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臺北市教育</a:t>
            </a:r>
            <a:r>
              <a:rPr lang="zh-TW" altLang="en-US" dirty="0" smtClean="0"/>
              <a:t>網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79696"/>
            <a:ext cx="8230320" cy="267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33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Equal-cost </a:t>
            </a:r>
            <a:r>
              <a:rPr lang="en-US" altLang="zh-TW" dirty="0"/>
              <a:t>multi-path routing (ECMP)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Suport</a:t>
            </a:r>
            <a:r>
              <a:rPr lang="en-US" altLang="zh-TW" dirty="0"/>
              <a:t>: RIP, RIPv2, IGRP, EIGRP, OSPF</a:t>
            </a:r>
          </a:p>
          <a:p>
            <a:r>
              <a:rPr lang="en-US" altLang="zh-TW" dirty="0" smtClean="0"/>
              <a:t>IGRP </a:t>
            </a:r>
            <a:r>
              <a:rPr lang="en-US" altLang="zh-TW" dirty="0"/>
              <a:t>and EIGRP also support unequal cost load-balancing</a:t>
            </a:r>
            <a:r>
              <a:rPr lang="en-US" altLang="zh-TW" dirty="0" smtClean="0"/>
              <a:t>.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25301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字方塊 17"/>
          <p:cNvSpPr txBox="1"/>
          <p:nvPr/>
        </p:nvSpPr>
        <p:spPr>
          <a:xfrm>
            <a:off x="3602578" y="1700808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1G </a:t>
            </a:r>
            <a:r>
              <a:rPr lang="zh-TW" altLang="en-US" b="1" dirty="0" smtClean="0"/>
              <a:t>有線</a:t>
            </a:r>
            <a:endParaRPr lang="en-US" altLang="zh-TW" b="1" dirty="0" smtClean="0"/>
          </a:p>
          <a:p>
            <a:pPr algn="ctr"/>
            <a:r>
              <a:rPr lang="en-US" altLang="zh-TW" b="1" dirty="0" smtClean="0"/>
              <a:t> </a:t>
            </a:r>
          </a:p>
          <a:p>
            <a:pPr algn="ctr"/>
            <a:r>
              <a:rPr lang="en-US" altLang="zh-TW" b="1" dirty="0" smtClean="0"/>
              <a:t>100M </a:t>
            </a:r>
            <a:r>
              <a:rPr lang="zh-TW" altLang="en-US" b="1" dirty="0" smtClean="0"/>
              <a:t>無線 </a:t>
            </a:r>
            <a:r>
              <a:rPr lang="en-US" altLang="zh-TW" b="1" dirty="0" smtClean="0"/>
              <a:t>(</a:t>
            </a:r>
            <a:r>
              <a:rPr lang="zh-TW" altLang="en-US" b="1" dirty="0" smtClean="0"/>
              <a:t>備援</a:t>
            </a:r>
            <a:r>
              <a:rPr lang="en-US" altLang="zh-TW" b="1" dirty="0" smtClean="0"/>
              <a:t>)</a:t>
            </a:r>
            <a:endParaRPr lang="zh-TW" altLang="en-US" b="1" dirty="0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靜態路由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大考中心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interface </a:t>
            </a:r>
            <a:r>
              <a:rPr lang="en-US" altLang="zh-TW" dirty="0"/>
              <a:t>GigabitEthernet7/12</a:t>
            </a:r>
          </a:p>
          <a:p>
            <a:pPr marL="0" indent="0">
              <a:buNone/>
            </a:pPr>
            <a:r>
              <a:rPr lang="en-US" altLang="zh-TW" dirty="0"/>
              <a:t> description ## </a:t>
            </a:r>
            <a:r>
              <a:rPr lang="en-US" altLang="zh-TW" dirty="0" smtClean="0"/>
              <a:t> </a:t>
            </a:r>
            <a:r>
              <a:rPr lang="zh-TW" altLang="en-US" dirty="0" smtClean="0"/>
              <a:t>主線路</a:t>
            </a:r>
            <a:r>
              <a:rPr lang="en-US" altLang="zh-TW" dirty="0" smtClean="0"/>
              <a:t> ##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err="1"/>
              <a:t>ip</a:t>
            </a:r>
            <a:r>
              <a:rPr lang="en-US" altLang="zh-TW" dirty="0"/>
              <a:t> address 172.16.112.1 255.255.255.252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interface FastEthernet9/48</a:t>
            </a:r>
          </a:p>
          <a:p>
            <a:pPr marL="0" indent="0">
              <a:buNone/>
            </a:pPr>
            <a:r>
              <a:rPr lang="en-US" altLang="zh-TW" dirty="0"/>
              <a:t> description ## </a:t>
            </a:r>
            <a:r>
              <a:rPr lang="zh-TW" altLang="en-US" dirty="0" smtClean="0"/>
              <a:t>備援</a:t>
            </a:r>
            <a:r>
              <a:rPr lang="en-US" altLang="zh-TW" dirty="0" smtClean="0"/>
              <a:t> </a:t>
            </a:r>
            <a:r>
              <a:rPr lang="en-US" altLang="zh-TW" dirty="0"/>
              <a:t>##</a:t>
            </a:r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address 172.16.112.5 255.255.255.252</a:t>
            </a:r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route 203.68.31.0 255.255.255.0 172.16.112.2</a:t>
            </a:r>
          </a:p>
          <a:p>
            <a:pPr marL="0" indent="0">
              <a:buNone/>
            </a:pPr>
            <a:r>
              <a:rPr lang="en-US" altLang="zh-TW" dirty="0" err="1">
                <a:solidFill>
                  <a:srgbClr val="FF0000"/>
                </a:solidFill>
              </a:rPr>
              <a:t>ip</a:t>
            </a:r>
            <a:r>
              <a:rPr lang="en-US" altLang="zh-TW" dirty="0">
                <a:solidFill>
                  <a:srgbClr val="FF0000"/>
                </a:solidFill>
              </a:rPr>
              <a:t> route 203.68.31.0 255.255.255.0 172.16.112.6 </a:t>
            </a:r>
            <a:r>
              <a:rPr lang="en-US" altLang="zh-TW" dirty="0" smtClean="0">
                <a:solidFill>
                  <a:srgbClr val="FF0000"/>
                </a:solidFill>
              </a:rPr>
              <a:t>20   &lt;- </a:t>
            </a:r>
            <a:r>
              <a:rPr lang="zh-TW" altLang="en-US" dirty="0" smtClean="0">
                <a:solidFill>
                  <a:srgbClr val="FF0000"/>
                </a:solidFill>
              </a:rPr>
              <a:t>備援路由 </a:t>
            </a:r>
            <a:r>
              <a:rPr lang="en-US" altLang="zh-TW" dirty="0" smtClean="0">
                <a:solidFill>
                  <a:srgbClr val="FF0000"/>
                </a:solidFill>
              </a:rPr>
              <a:t>AD </a:t>
            </a:r>
            <a:r>
              <a:rPr lang="zh-TW" altLang="en-US" dirty="0" smtClean="0">
                <a:solidFill>
                  <a:srgbClr val="FF0000"/>
                </a:solidFill>
              </a:rPr>
              <a:t>值調高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TW" dirty="0" smtClean="0"/>
              <a:t>Static Route </a:t>
            </a:r>
            <a:r>
              <a:rPr lang="zh-TW" altLang="en-US" dirty="0" smtClean="0"/>
              <a:t>預設 </a:t>
            </a:r>
            <a:r>
              <a:rPr lang="en-US" altLang="zh-TW" dirty="0" smtClean="0"/>
              <a:t>AD </a:t>
            </a:r>
            <a:r>
              <a:rPr lang="zh-TW" altLang="en-US" dirty="0" smtClean="0"/>
              <a:t>值為 </a:t>
            </a:r>
            <a:r>
              <a:rPr lang="en-US" altLang="zh-TW" dirty="0" smtClean="0"/>
              <a:t>1</a:t>
            </a:r>
            <a:r>
              <a:rPr lang="zh-TW" altLang="en-US" dirty="0" smtClean="0"/>
              <a:t>，</a:t>
            </a:r>
            <a:r>
              <a:rPr lang="en-US" altLang="zh-TW" dirty="0" smtClean="0"/>
              <a:t>AD </a:t>
            </a:r>
            <a:r>
              <a:rPr lang="zh-TW" altLang="en-US" dirty="0" smtClean="0"/>
              <a:t>值越小越優先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  <p:sp>
        <p:nvSpPr>
          <p:cNvPr id="7" name="文字方塊 6"/>
          <p:cNvSpPr txBox="1"/>
          <p:nvPr/>
        </p:nvSpPr>
        <p:spPr>
          <a:xfrm>
            <a:off x="1403648" y="260522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區網</a:t>
            </a:r>
            <a:endParaRPr lang="zh-TW" altLang="en-US" b="1" dirty="0"/>
          </a:p>
        </p:txBody>
      </p:sp>
      <p:sp>
        <p:nvSpPr>
          <p:cNvPr id="8" name="文字方塊 7"/>
          <p:cNvSpPr txBox="1"/>
          <p:nvPr/>
        </p:nvSpPr>
        <p:spPr>
          <a:xfrm>
            <a:off x="6632356" y="26052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大考中心</a:t>
            </a:r>
            <a:endParaRPr lang="zh-TW" altLang="en-US" b="1" dirty="0"/>
          </a:p>
        </p:txBody>
      </p:sp>
      <p:cxnSp>
        <p:nvCxnSpPr>
          <p:cNvPr id="10" name="直線接點 9"/>
          <p:cNvCxnSpPr/>
          <p:nvPr/>
        </p:nvCxnSpPr>
        <p:spPr>
          <a:xfrm>
            <a:off x="2016586" y="1988840"/>
            <a:ext cx="4933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>
            <a:off x="2195736" y="2420888"/>
            <a:ext cx="4608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/>
          <p:cNvSpPr txBox="1"/>
          <p:nvPr/>
        </p:nvSpPr>
        <p:spPr>
          <a:xfrm>
            <a:off x="2195736" y="1700808"/>
            <a:ext cx="1514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172.16.112.1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172.16.112.5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436096" y="1700808"/>
            <a:ext cx="1514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172.16.112.2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172.16.112.6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864096" cy="989923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46989"/>
            <a:ext cx="864096" cy="98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821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靜態路</a:t>
            </a:r>
            <a:r>
              <a:rPr lang="zh-TW" altLang="en-US" dirty="0" smtClean="0"/>
              <a:t>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大考中心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61576"/>
          </a:xfrm>
        </p:spPr>
        <p:txBody>
          <a:bodyPr>
            <a:normAutofit fontScale="77500" lnSpcReduction="20000"/>
          </a:bodyPr>
          <a:lstStyle/>
          <a:p>
            <a:r>
              <a:rPr lang="zh-TW" altLang="en-US" dirty="0" smtClean="0"/>
              <a:t>主線路之</a:t>
            </a:r>
            <a:r>
              <a:rPr lang="en-US" altLang="zh-TW" dirty="0" smtClean="0"/>
              <a:t> Static Route </a:t>
            </a:r>
            <a:r>
              <a:rPr lang="zh-TW" altLang="en-US" dirty="0" smtClean="0"/>
              <a:t>何時失效</a:t>
            </a:r>
            <a:r>
              <a:rPr lang="en-US" altLang="zh-TW" dirty="0" smtClean="0"/>
              <a:t>?</a:t>
            </a:r>
          </a:p>
          <a:p>
            <a:r>
              <a:rPr lang="en-US" altLang="zh-TW" dirty="0" smtClean="0"/>
              <a:t>Next Hop </a:t>
            </a:r>
            <a:r>
              <a:rPr lang="zh-TW" altLang="en-US" dirty="0" smtClean="0"/>
              <a:t>之 </a:t>
            </a:r>
            <a:r>
              <a:rPr lang="en-US" altLang="zh-TW" dirty="0" smtClean="0"/>
              <a:t>IP </a:t>
            </a:r>
            <a:r>
              <a:rPr lang="zh-TW" altLang="en-US" dirty="0" smtClean="0"/>
              <a:t>必須存在 </a:t>
            </a:r>
            <a:r>
              <a:rPr lang="en-US" altLang="zh-TW" dirty="0" smtClean="0"/>
              <a:t>show </a:t>
            </a:r>
            <a:r>
              <a:rPr lang="en-US" altLang="zh-TW" dirty="0" err="1" smtClean="0"/>
              <a:t>ip</a:t>
            </a:r>
            <a:r>
              <a:rPr lang="en-US" altLang="zh-TW" dirty="0" smtClean="0"/>
              <a:t> route </a:t>
            </a:r>
            <a:r>
              <a:rPr lang="zh-TW" altLang="en-US" dirty="0" smtClean="0"/>
              <a:t>中</a:t>
            </a:r>
            <a:r>
              <a:rPr lang="en-US" altLang="zh-TW" dirty="0" smtClean="0"/>
              <a:t>(</a:t>
            </a:r>
            <a:r>
              <a:rPr lang="zh-TW" altLang="en-US" dirty="0" smtClean="0"/>
              <a:t>不可是 </a:t>
            </a:r>
            <a:r>
              <a:rPr lang="en-US" altLang="zh-TW" dirty="0" smtClean="0"/>
              <a:t>default route) </a:t>
            </a:r>
          </a:p>
          <a:p>
            <a:pPr lvl="1"/>
            <a:r>
              <a:rPr lang="zh-TW" altLang="en-US" dirty="0" smtClean="0"/>
              <a:t>此 </a:t>
            </a:r>
            <a:r>
              <a:rPr lang="en-US" altLang="zh-TW" dirty="0"/>
              <a:t>IP </a:t>
            </a:r>
            <a:r>
              <a:rPr lang="zh-TW" altLang="en-US" dirty="0"/>
              <a:t>所在之 </a:t>
            </a:r>
            <a:r>
              <a:rPr lang="en-US" altLang="zh-TW" dirty="0"/>
              <a:t>Interface or </a:t>
            </a:r>
            <a:r>
              <a:rPr lang="en-US" altLang="zh-TW" dirty="0" err="1"/>
              <a:t>Vlan</a:t>
            </a:r>
            <a:r>
              <a:rPr lang="en-US" altLang="zh-TW" dirty="0"/>
              <a:t> </a:t>
            </a:r>
            <a:r>
              <a:rPr lang="zh-TW" altLang="en-US" dirty="0"/>
              <a:t>必須是 </a:t>
            </a:r>
            <a:r>
              <a:rPr lang="en-US" altLang="zh-TW" dirty="0" smtClean="0"/>
              <a:t>Up</a:t>
            </a:r>
          </a:p>
          <a:p>
            <a:pPr lvl="1"/>
            <a:r>
              <a:rPr lang="zh-TW" altLang="en-US" dirty="0" smtClean="0"/>
              <a:t>建議</a:t>
            </a:r>
            <a:r>
              <a:rPr lang="zh-TW" altLang="en-US" dirty="0"/>
              <a:t>用虛擬</a:t>
            </a:r>
            <a:r>
              <a:rPr lang="en-US" altLang="zh-TW" dirty="0" smtClean="0"/>
              <a:t>IP</a:t>
            </a:r>
            <a:r>
              <a:rPr lang="zh-TW" altLang="en-US" dirty="0" smtClean="0"/>
              <a:t>，若為 </a:t>
            </a:r>
            <a:r>
              <a:rPr lang="en-US" altLang="zh-TW" dirty="0" smtClean="0"/>
              <a:t>Public IP</a:t>
            </a:r>
            <a:r>
              <a:rPr lang="zh-TW" altLang="en-US" dirty="0" smtClean="0"/>
              <a:t>，可能有其他路由存在</a:t>
            </a:r>
            <a:endParaRPr lang="en-US" altLang="zh-TW" dirty="0" smtClean="0"/>
          </a:p>
          <a:p>
            <a:r>
              <a:rPr lang="zh-TW" altLang="en-US" dirty="0" smtClean="0"/>
              <a:t>可加 </a:t>
            </a:r>
            <a:r>
              <a:rPr lang="en-US" altLang="zh-TW" dirty="0" smtClean="0"/>
              <a:t>interface</a:t>
            </a:r>
            <a:r>
              <a:rPr lang="en-US" altLang="zh-TW" dirty="0"/>
              <a:t>, </a:t>
            </a:r>
            <a:r>
              <a:rPr lang="zh-TW" altLang="en-US" dirty="0"/>
              <a:t>此 </a:t>
            </a:r>
            <a:r>
              <a:rPr lang="en-US" altLang="zh-TW" dirty="0"/>
              <a:t>interface </a:t>
            </a:r>
            <a:r>
              <a:rPr lang="zh-TW" altLang="en-US" dirty="0"/>
              <a:t>若 </a:t>
            </a:r>
            <a:r>
              <a:rPr lang="en-US" altLang="zh-TW" dirty="0" smtClean="0"/>
              <a:t>down</a:t>
            </a:r>
            <a:r>
              <a:rPr lang="en-US" altLang="zh-TW" dirty="0"/>
              <a:t>, </a:t>
            </a:r>
            <a:r>
              <a:rPr lang="zh-TW" altLang="en-US" dirty="0"/>
              <a:t>此筆 </a:t>
            </a:r>
            <a:r>
              <a:rPr lang="en-US" altLang="zh-TW" dirty="0"/>
              <a:t>route </a:t>
            </a:r>
            <a:r>
              <a:rPr lang="zh-TW" altLang="en-US" dirty="0"/>
              <a:t>即失效</a:t>
            </a:r>
          </a:p>
          <a:p>
            <a:pPr lvl="1"/>
            <a:r>
              <a:rPr lang="en-US" altLang="zh-TW" dirty="0" err="1"/>
              <a:t>ip</a:t>
            </a:r>
            <a:r>
              <a:rPr lang="en-US" altLang="zh-TW" dirty="0"/>
              <a:t> route 203.68.31.0 </a:t>
            </a:r>
            <a:r>
              <a:rPr lang="en-US" altLang="zh-TW" dirty="0" smtClean="0"/>
              <a:t>255.255.255.0</a:t>
            </a:r>
            <a:r>
              <a:rPr lang="zh-TW" altLang="en-US" dirty="0" smtClean="0"/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Ga7/12</a:t>
            </a:r>
            <a:r>
              <a:rPr lang="en-US" altLang="zh-TW" dirty="0" smtClean="0"/>
              <a:t> 172.16.112.2</a:t>
            </a:r>
          </a:p>
          <a:p>
            <a:pPr lvl="1"/>
            <a:r>
              <a:rPr lang="zh-TW" altLang="en-US" dirty="0" smtClean="0"/>
              <a:t>但</a:t>
            </a:r>
            <a:r>
              <a:rPr lang="zh-TW" altLang="en-US" dirty="0"/>
              <a:t>若電路非</a:t>
            </a:r>
            <a:r>
              <a:rPr lang="zh-TW" altLang="en-US" dirty="0" smtClean="0"/>
              <a:t>直連，中間有其他設備，斷線時 </a:t>
            </a:r>
            <a:r>
              <a:rPr lang="en-US" altLang="zh-TW" dirty="0" smtClean="0"/>
              <a:t>Interface </a:t>
            </a:r>
            <a:r>
              <a:rPr lang="zh-TW" altLang="en-US" dirty="0"/>
              <a:t>不一定</a:t>
            </a:r>
            <a:r>
              <a:rPr lang="zh-TW" altLang="en-US" dirty="0" smtClean="0"/>
              <a:t>為 </a:t>
            </a:r>
            <a:r>
              <a:rPr lang="en-US" altLang="zh-TW" dirty="0" smtClean="0"/>
              <a:t>down</a:t>
            </a:r>
            <a:r>
              <a:rPr lang="zh-TW" altLang="en-US" dirty="0" smtClean="0"/>
              <a:t> 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92" y="1412776"/>
            <a:ext cx="8359477" cy="137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1192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大考中心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使用 </a:t>
            </a:r>
            <a:r>
              <a:rPr lang="en-US" altLang="zh-TW" sz="2800" dirty="0"/>
              <a:t>Cisco IP Service Level </a:t>
            </a:r>
            <a:r>
              <a:rPr lang="en-US" altLang="zh-TW" sz="2800" dirty="0" smtClean="0"/>
              <a:t>Agreement(SLA)</a:t>
            </a:r>
          </a:p>
          <a:p>
            <a:pPr marL="457200" lvl="1" indent="0">
              <a:buNone/>
            </a:pP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route </a:t>
            </a:r>
            <a:r>
              <a:rPr lang="en-US" altLang="zh-TW" sz="2400" dirty="0"/>
              <a:t>203.68.31.0 255.255.255.0 </a:t>
            </a:r>
            <a:r>
              <a:rPr lang="en-US" altLang="zh-TW" sz="2400" dirty="0" smtClean="0"/>
              <a:t>172.16.112.2 </a:t>
            </a:r>
            <a:r>
              <a:rPr lang="en-US" altLang="zh-TW" sz="2400" dirty="0" smtClean="0">
                <a:solidFill>
                  <a:srgbClr val="FF0000"/>
                </a:solidFill>
              </a:rPr>
              <a:t>track 10</a:t>
            </a:r>
            <a:r>
              <a:rPr lang="en-US" altLang="zh-TW" sz="2400" dirty="0" smtClean="0"/>
              <a:t> </a:t>
            </a:r>
          </a:p>
          <a:p>
            <a:pPr marL="457200" lvl="1" indent="0">
              <a:buNone/>
            </a:pPr>
            <a:r>
              <a:rPr lang="en-US" altLang="zh-TW" sz="2400" dirty="0" smtClean="0"/>
              <a:t>track 10 </a:t>
            </a:r>
            <a:r>
              <a:rPr lang="en-US" altLang="zh-TW" sz="2400" dirty="0" err="1" smtClean="0"/>
              <a:t>ip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sla</a:t>
            </a:r>
            <a:r>
              <a:rPr lang="en-US" altLang="zh-TW" sz="2400" dirty="0" smtClean="0"/>
              <a:t> 1 reachability</a:t>
            </a:r>
            <a:endParaRPr lang="zh-TW" altLang="en-US" sz="2400" dirty="0" smtClean="0"/>
          </a:p>
          <a:p>
            <a:pPr marL="457200" lvl="1" indent="0">
              <a:buNone/>
            </a:pPr>
            <a:r>
              <a:rPr lang="en-US" altLang="zh-TW" sz="2400" dirty="0" err="1" smtClean="0"/>
              <a:t>ip</a:t>
            </a:r>
            <a:r>
              <a:rPr lang="en-US" altLang="zh-TW" sz="2400" dirty="0" smtClean="0"/>
              <a:t> </a:t>
            </a:r>
            <a:r>
              <a:rPr lang="en-US" altLang="zh-TW" sz="2400" dirty="0" err="1"/>
              <a:t>sla</a:t>
            </a:r>
            <a:r>
              <a:rPr lang="en-US" altLang="zh-TW" sz="2400" dirty="0"/>
              <a:t> </a:t>
            </a:r>
            <a:r>
              <a:rPr lang="en-US" altLang="zh-TW" sz="2400" dirty="0" smtClean="0"/>
              <a:t>1</a:t>
            </a:r>
            <a:endParaRPr lang="en-US" altLang="zh-TW" sz="2400" dirty="0"/>
          </a:p>
          <a:p>
            <a:pPr marL="457200" lvl="1" indent="0">
              <a:buNone/>
            </a:pPr>
            <a:r>
              <a:rPr lang="en-US" altLang="zh-TW" sz="2400" dirty="0"/>
              <a:t>   </a:t>
            </a:r>
            <a:r>
              <a:rPr lang="en-US" altLang="zh-TW" sz="2400" dirty="0" err="1"/>
              <a:t>icmp</a:t>
            </a:r>
            <a:r>
              <a:rPr lang="en-US" altLang="zh-TW" sz="2400" dirty="0"/>
              <a:t>-echo 172.16.112.2</a:t>
            </a:r>
            <a:r>
              <a:rPr lang="en-US" altLang="zh-TW" sz="2400" dirty="0" smtClean="0"/>
              <a:t> </a:t>
            </a:r>
            <a:r>
              <a:rPr lang="en-US" altLang="zh-TW" sz="2400" dirty="0"/>
              <a:t>source-</a:t>
            </a:r>
            <a:r>
              <a:rPr lang="en-US" altLang="zh-TW" sz="2400" dirty="0" err="1"/>
              <a:t>ip</a:t>
            </a:r>
            <a:r>
              <a:rPr lang="en-US" altLang="zh-TW" sz="2400" dirty="0"/>
              <a:t> </a:t>
            </a:r>
            <a:r>
              <a:rPr lang="en-US" altLang="zh-TW" sz="2400" dirty="0" smtClean="0"/>
              <a:t>172.16.112.1</a:t>
            </a:r>
          </a:p>
          <a:p>
            <a:pPr marL="457200" lvl="1" indent="0">
              <a:buNone/>
            </a:pPr>
            <a:r>
              <a:rPr lang="en-US" altLang="zh-TW" sz="2400" dirty="0" smtClean="0"/>
              <a:t>   </a:t>
            </a:r>
            <a:r>
              <a:rPr lang="en-US" altLang="zh-TW" sz="2400" dirty="0"/>
              <a:t>frequency </a:t>
            </a:r>
            <a:r>
              <a:rPr lang="en-US" altLang="zh-TW" sz="2400" dirty="0" smtClean="0"/>
              <a:t>5   -&gt; </a:t>
            </a:r>
            <a:r>
              <a:rPr lang="zh-TW" altLang="en-US" sz="2400" dirty="0" smtClean="0"/>
              <a:t>每 </a:t>
            </a:r>
            <a:r>
              <a:rPr lang="en-US" altLang="zh-TW" sz="2400" dirty="0"/>
              <a:t>5</a:t>
            </a:r>
            <a:r>
              <a:rPr lang="zh-TW" altLang="en-US" sz="2400" dirty="0"/>
              <a:t>秒偵測</a:t>
            </a:r>
            <a:r>
              <a:rPr lang="zh-TW" altLang="en-US" sz="2400" dirty="0" smtClean="0"/>
              <a:t>一次</a:t>
            </a:r>
            <a:endParaRPr lang="en-US" altLang="zh-TW" sz="2400" dirty="0" smtClean="0"/>
          </a:p>
          <a:p>
            <a:pPr marL="457200" lvl="1" indent="0">
              <a:buNone/>
            </a:pPr>
            <a:r>
              <a:rPr lang="en-US" altLang="zh-TW" sz="2400" dirty="0" err="1" smtClean="0"/>
              <a:t>ip</a:t>
            </a:r>
            <a:r>
              <a:rPr lang="en-US" altLang="zh-TW" sz="2400" dirty="0" smtClean="0"/>
              <a:t> </a:t>
            </a:r>
            <a:r>
              <a:rPr lang="en-US" altLang="zh-TW" sz="2400" dirty="0" err="1"/>
              <a:t>sla</a:t>
            </a:r>
            <a:r>
              <a:rPr lang="en-US" altLang="zh-TW" sz="2400" dirty="0"/>
              <a:t> schedule </a:t>
            </a:r>
            <a:r>
              <a:rPr lang="en-US" altLang="zh-TW" sz="2400" dirty="0" smtClean="0"/>
              <a:t>1 life </a:t>
            </a:r>
            <a:r>
              <a:rPr lang="en-US" altLang="zh-TW" sz="2400" dirty="0"/>
              <a:t>forever </a:t>
            </a:r>
            <a:r>
              <a:rPr lang="en-US" altLang="zh-TW" dirty="0"/>
              <a:t>start-time </a:t>
            </a:r>
            <a:r>
              <a:rPr lang="en-US" altLang="zh-TW" dirty="0" smtClean="0"/>
              <a:t>now</a:t>
            </a:r>
          </a:p>
          <a:p>
            <a:endParaRPr lang="en-US" altLang="zh-TW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4043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Times New Roman" pitchFamily="18" charset="0"/>
                <a:ea typeface="標楷體" pitchFamily="65" charset="-120"/>
              </a:rPr>
              <a:t>台北區網</a:t>
            </a:r>
            <a:r>
              <a:rPr lang="zh-TW" altLang="en-US" sz="4000" dirty="0">
                <a:ea typeface="標楷體" pitchFamily="65" charset="-120"/>
              </a:rPr>
              <a:t>中心服務</a:t>
            </a:r>
            <a:r>
              <a:rPr lang="zh-TW" altLang="en-US" sz="4000" dirty="0" smtClean="0">
                <a:ea typeface="標楷體" pitchFamily="65" charset="-120"/>
              </a:rPr>
              <a:t>窗口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01736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ea typeface="標楷體" pitchFamily="65" charset="-120"/>
              </a:rPr>
              <a:t>服務窗口</a:t>
            </a:r>
            <a:endParaRPr lang="en-US" altLang="zh-TW" dirty="0" smtClean="0"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游子興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路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由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電路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資安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davisyou@ntu.edu.tw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02-33666008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陳慧雪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行政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snowbachen@ntu.edu.tw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02-33665009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李美雯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mli@ntu.edu.tw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02-3366501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914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方塊 10"/>
          <p:cNvSpPr txBox="1"/>
          <p:nvPr/>
        </p:nvSpPr>
        <p:spPr>
          <a:xfrm>
            <a:off x="2987824" y="1484784"/>
            <a:ext cx="3185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b="1" dirty="0" smtClean="0"/>
              <a:t>遠傳 </a:t>
            </a:r>
            <a:r>
              <a:rPr lang="en-US" altLang="zh-TW" b="1" dirty="0" smtClean="0"/>
              <a:t>500M OSPF</a:t>
            </a:r>
          </a:p>
          <a:p>
            <a:pPr algn="ctr"/>
            <a:r>
              <a:rPr lang="en-US" altLang="zh-TW" b="1" dirty="0" smtClean="0"/>
              <a:t> </a:t>
            </a:r>
          </a:p>
          <a:p>
            <a:pPr algn="ctr"/>
            <a:r>
              <a:rPr lang="zh-TW" altLang="en-US" b="1" dirty="0" smtClean="0"/>
              <a:t>遠傳</a:t>
            </a:r>
            <a:r>
              <a:rPr lang="en-US" altLang="zh-TW" b="1" dirty="0" smtClean="0"/>
              <a:t>100M </a:t>
            </a:r>
            <a:r>
              <a:rPr lang="en-US" altLang="zh-TW" b="1" dirty="0" err="1" smtClean="0"/>
              <a:t>StaticRoute</a:t>
            </a:r>
            <a:r>
              <a:rPr lang="en-US" altLang="zh-TW" b="1" dirty="0" smtClean="0"/>
              <a:t>(</a:t>
            </a:r>
            <a:r>
              <a:rPr lang="zh-TW" altLang="en-US" b="1" dirty="0" smtClean="0"/>
              <a:t>備援</a:t>
            </a:r>
            <a:r>
              <a:rPr lang="en-US" altLang="zh-TW" b="1" dirty="0" smtClean="0"/>
              <a:t>)</a:t>
            </a:r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</a:t>
            </a:r>
            <a:r>
              <a:rPr lang="zh-TW" altLang="en-US" dirty="0" smtClean="0"/>
              <a:t>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亞東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830542"/>
            <a:ext cx="8229600" cy="3455978"/>
          </a:xfrm>
        </p:spPr>
        <p:txBody>
          <a:bodyPr>
            <a:normAutofit fontScale="77500" lnSpcReduction="20000"/>
          </a:bodyPr>
          <a:lstStyle/>
          <a:p>
            <a:r>
              <a:rPr lang="zh-TW" altLang="en-US" dirty="0" smtClean="0"/>
              <a:t>主線路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router </a:t>
            </a:r>
            <a:r>
              <a:rPr lang="en-US" altLang="zh-TW" dirty="0" err="1"/>
              <a:t>ospf</a:t>
            </a:r>
            <a:r>
              <a:rPr lang="en-US" altLang="zh-TW" dirty="0"/>
              <a:t> 122</a:t>
            </a:r>
          </a:p>
          <a:p>
            <a:pPr marL="457200" lvl="1" indent="0">
              <a:buNone/>
            </a:pPr>
            <a:r>
              <a:rPr lang="en-US" altLang="zh-TW" dirty="0" smtClean="0"/>
              <a:t>   network </a:t>
            </a:r>
            <a:r>
              <a:rPr lang="en-US" altLang="zh-TW" dirty="0"/>
              <a:t>192.192.12.222 0.0.0.0 area 3</a:t>
            </a:r>
          </a:p>
          <a:p>
            <a:pPr marL="457200" lvl="1" indent="0">
              <a:buNone/>
            </a:pPr>
            <a:r>
              <a:rPr lang="en-US" altLang="zh-TW" dirty="0" smtClean="0"/>
              <a:t>   </a:t>
            </a:r>
            <a:r>
              <a:rPr lang="en-US" altLang="zh-TW" dirty="0"/>
              <a:t>default-information originate </a:t>
            </a:r>
            <a:r>
              <a:rPr lang="en-US" altLang="zh-TW" dirty="0" smtClean="0"/>
              <a:t>always       </a:t>
            </a:r>
          </a:p>
          <a:p>
            <a:r>
              <a:rPr lang="zh-TW" altLang="en-US" dirty="0" smtClean="0"/>
              <a:t>備援線路</a:t>
            </a:r>
            <a:endParaRPr lang="en-US" altLang="zh-TW" dirty="0"/>
          </a:p>
          <a:p>
            <a:pPr marL="457200" lvl="1" indent="0">
              <a:buNone/>
            </a:pP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route 120.96.32.0 255.255.224.0 192.192.12.184 </a:t>
            </a:r>
            <a:r>
              <a:rPr lang="en-US" altLang="zh-TW" dirty="0">
                <a:solidFill>
                  <a:srgbClr val="FF0000"/>
                </a:solidFill>
              </a:rPr>
              <a:t>130</a:t>
            </a:r>
          </a:p>
          <a:p>
            <a:pPr marL="457200" lvl="1" indent="0">
              <a:buNone/>
            </a:pP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route 120.96.64.0 255.255.240.0 192.192.12.184 </a:t>
            </a:r>
            <a:r>
              <a:rPr lang="en-US" altLang="zh-TW" dirty="0" smtClean="0">
                <a:solidFill>
                  <a:srgbClr val="FF0000"/>
                </a:solidFill>
              </a:rPr>
              <a:t>130  </a:t>
            </a:r>
            <a:endParaRPr lang="en-US" altLang="zh-TW" dirty="0">
              <a:solidFill>
                <a:srgbClr val="FF0000"/>
              </a:solidFill>
            </a:endParaRPr>
          </a:p>
          <a:p>
            <a:r>
              <a:rPr lang="zh-TW" altLang="en-US" dirty="0" smtClean="0"/>
              <a:t>靜態</a:t>
            </a:r>
            <a:r>
              <a:rPr lang="zh-TW" altLang="en-US" dirty="0"/>
              <a:t>路</a:t>
            </a:r>
            <a:r>
              <a:rPr lang="zh-TW" altLang="en-US" dirty="0" smtClean="0"/>
              <a:t>由 </a:t>
            </a:r>
            <a:r>
              <a:rPr lang="en-US" altLang="zh-TW" dirty="0" smtClean="0"/>
              <a:t> </a:t>
            </a:r>
            <a:r>
              <a:rPr lang="en-US" altLang="zh-TW" dirty="0"/>
              <a:t>AD</a:t>
            </a:r>
            <a:r>
              <a:rPr lang="zh-TW" altLang="en-US" dirty="0"/>
              <a:t>值 </a:t>
            </a:r>
            <a:r>
              <a:rPr lang="en-US" altLang="zh-TW" dirty="0" smtClean="0"/>
              <a:t>130</a:t>
            </a:r>
            <a:r>
              <a:rPr lang="zh-TW" altLang="en-US" dirty="0" smtClean="0"/>
              <a:t>，</a:t>
            </a:r>
            <a:r>
              <a:rPr lang="en-US" altLang="zh-TW" dirty="0" smtClean="0"/>
              <a:t>OSPF</a:t>
            </a:r>
            <a:r>
              <a:rPr lang="zh-TW" altLang="en-US" dirty="0" smtClean="0"/>
              <a:t> 預設</a:t>
            </a:r>
            <a:r>
              <a:rPr lang="en-US" altLang="zh-TW" dirty="0" smtClean="0"/>
              <a:t>  </a:t>
            </a:r>
            <a:r>
              <a:rPr lang="en-US" altLang="zh-TW" dirty="0"/>
              <a:t>AD</a:t>
            </a:r>
            <a:r>
              <a:rPr lang="zh-TW" altLang="en-US" dirty="0"/>
              <a:t>值 </a:t>
            </a:r>
            <a:r>
              <a:rPr lang="en-US" altLang="zh-TW" dirty="0"/>
              <a:t>110 </a:t>
            </a:r>
            <a:r>
              <a:rPr lang="zh-TW" altLang="en-US" dirty="0"/>
              <a:t>優先權較</a:t>
            </a:r>
            <a:r>
              <a:rPr lang="zh-TW" altLang="en-US" dirty="0" smtClean="0"/>
              <a:t>高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sp>
        <p:nvSpPr>
          <p:cNvPr id="7" name="文字方塊 6"/>
          <p:cNvSpPr txBox="1"/>
          <p:nvPr/>
        </p:nvSpPr>
        <p:spPr>
          <a:xfrm>
            <a:off x="755576" y="23892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區網</a:t>
            </a:r>
            <a:endParaRPr lang="zh-TW" altLang="en-US" b="1" dirty="0"/>
          </a:p>
        </p:txBody>
      </p:sp>
      <p:sp>
        <p:nvSpPr>
          <p:cNvPr id="8" name="文字方塊 7"/>
          <p:cNvSpPr txBox="1"/>
          <p:nvPr/>
        </p:nvSpPr>
        <p:spPr>
          <a:xfrm>
            <a:off x="7598077" y="23892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/>
              <a:t>亞東</a:t>
            </a:r>
          </a:p>
        </p:txBody>
      </p:sp>
      <p:cxnSp>
        <p:nvCxnSpPr>
          <p:cNvPr id="9" name="直線接點 8"/>
          <p:cNvCxnSpPr/>
          <p:nvPr/>
        </p:nvCxnSpPr>
        <p:spPr>
          <a:xfrm>
            <a:off x="1438781" y="1772816"/>
            <a:ext cx="63015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1547664" y="2204864"/>
            <a:ext cx="60047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430965"/>
            <a:ext cx="864096" cy="989923"/>
          </a:xfrm>
          <a:prstGeom prst="rect">
            <a:avLst/>
          </a:prstGeom>
        </p:spPr>
      </p:pic>
      <p:sp>
        <p:nvSpPr>
          <p:cNvPr id="12" name="文字方塊 11"/>
          <p:cNvSpPr txBox="1"/>
          <p:nvPr/>
        </p:nvSpPr>
        <p:spPr>
          <a:xfrm>
            <a:off x="1475656" y="1412776"/>
            <a:ext cx="1787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192.192.12.222</a:t>
            </a:r>
          </a:p>
          <a:p>
            <a:endParaRPr lang="en-US" altLang="zh-TW" dirty="0" smtClean="0"/>
          </a:p>
          <a:p>
            <a:r>
              <a:rPr lang="en-US" altLang="zh-TW" dirty="0"/>
              <a:t>192.192.12.190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952683" y="1432192"/>
            <a:ext cx="1787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192.192.12.209</a:t>
            </a:r>
          </a:p>
          <a:p>
            <a:endParaRPr lang="en-US" altLang="zh-TW" dirty="0" smtClean="0"/>
          </a:p>
          <a:p>
            <a:r>
              <a:rPr lang="en-US" altLang="zh-TW" dirty="0"/>
              <a:t>192.192.12.184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864096" cy="98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262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</a:t>
            </a:r>
            <a:r>
              <a:rPr lang="zh-TW" altLang="en-US" dirty="0" smtClean="0"/>
              <a:t>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亞東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2016/10/30~2016/11/2 </a:t>
            </a:r>
            <a:r>
              <a:rPr lang="zh-TW" altLang="en-US" dirty="0" smtClean="0"/>
              <a:t>主線路中斷，自動切換至備援線路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4032448" cy="197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585" y="2708920"/>
            <a:ext cx="3975879" cy="197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5436096" y="3068959"/>
            <a:ext cx="1304528" cy="10801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5249395" y="2771636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</a:rPr>
              <a:t>備援線路運作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1231348" y="3068958"/>
            <a:ext cx="1180412" cy="10801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115932" y="2771636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>
                <a:solidFill>
                  <a:srgbClr val="FF0000"/>
                </a:solidFill>
              </a:rPr>
              <a:t>主</a:t>
            </a:r>
            <a:r>
              <a:rPr lang="zh-TW" altLang="en-US" dirty="0" smtClean="0">
                <a:solidFill>
                  <a:srgbClr val="FF0000"/>
                </a:solidFill>
              </a:rPr>
              <a:t>線路中斷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99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</a:t>
            </a:r>
            <a:r>
              <a:rPr lang="zh-TW" altLang="en-US" dirty="0" smtClean="0"/>
              <a:t>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台藝大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898234"/>
            <a:ext cx="8229600" cy="1970926"/>
          </a:xfrm>
        </p:spPr>
        <p:txBody>
          <a:bodyPr>
            <a:normAutofit fontScale="70000" lnSpcReduction="20000"/>
          </a:bodyPr>
          <a:lstStyle/>
          <a:p>
            <a:r>
              <a:rPr lang="zh-TW" altLang="en-US" dirty="0" smtClean="0"/>
              <a:t>主線路</a:t>
            </a:r>
            <a:r>
              <a:rPr lang="en-US" altLang="zh-TW" dirty="0" smtClean="0"/>
              <a:t>: </a:t>
            </a:r>
          </a:p>
          <a:p>
            <a:pPr lvl="1"/>
            <a:r>
              <a:rPr lang="en-US" altLang="zh-TW" dirty="0" err="1" smtClean="0"/>
              <a:t>ospf</a:t>
            </a:r>
            <a:r>
              <a:rPr lang="en-US" altLang="zh-TW" dirty="0" smtClean="0"/>
              <a:t> NTUA</a:t>
            </a:r>
          </a:p>
          <a:p>
            <a:r>
              <a:rPr lang="zh-TW" altLang="en-US" dirty="0" smtClean="0"/>
              <a:t>備援線路</a:t>
            </a:r>
            <a:r>
              <a:rPr lang="en-US" altLang="zh-TW" dirty="0" smtClean="0"/>
              <a:t>:</a:t>
            </a:r>
          </a:p>
          <a:p>
            <a:pPr lvl="1"/>
            <a:r>
              <a:rPr lang="en-US" altLang="zh-TW" dirty="0" err="1" smtClean="0"/>
              <a:t>ospf</a:t>
            </a:r>
            <a:r>
              <a:rPr lang="en-US" altLang="zh-TW" dirty="0" smtClean="0"/>
              <a:t> </a:t>
            </a:r>
            <a:r>
              <a:rPr lang="en-US" altLang="zh-TW" dirty="0" err="1"/>
              <a:t>NTUA_Backup</a:t>
            </a:r>
            <a:r>
              <a:rPr lang="en-US" altLang="zh-TW" dirty="0"/>
              <a:t> </a:t>
            </a:r>
            <a:r>
              <a:rPr lang="en-US" altLang="zh-TW" dirty="0" smtClean="0"/>
              <a:t>(AD:115)</a:t>
            </a:r>
          </a:p>
          <a:p>
            <a:pPr lvl="1"/>
            <a:r>
              <a:rPr lang="en-US" altLang="zh-TW" dirty="0" smtClean="0"/>
              <a:t>Static Route</a:t>
            </a:r>
          </a:p>
          <a:p>
            <a:r>
              <a:rPr lang="zh-TW" altLang="en-US" dirty="0"/>
              <a:t>兩條電路皆有</a:t>
            </a:r>
            <a:r>
              <a:rPr lang="zh-TW" altLang="en-US" dirty="0" smtClean="0"/>
              <a:t>流量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32</a:t>
            </a:fld>
            <a:endParaRPr lang="en-US" altLang="zh-TW"/>
          </a:p>
        </p:txBody>
      </p:sp>
      <p:sp>
        <p:nvSpPr>
          <p:cNvPr id="7" name="文字方塊 6"/>
          <p:cNvSpPr txBox="1"/>
          <p:nvPr/>
        </p:nvSpPr>
        <p:spPr>
          <a:xfrm>
            <a:off x="899592" y="23892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區網</a:t>
            </a:r>
            <a:endParaRPr lang="zh-TW" altLang="en-US" b="1" dirty="0"/>
          </a:p>
        </p:txBody>
      </p:sp>
      <p:sp>
        <p:nvSpPr>
          <p:cNvPr id="8" name="文字方塊 7"/>
          <p:cNvSpPr txBox="1"/>
          <p:nvPr/>
        </p:nvSpPr>
        <p:spPr>
          <a:xfrm>
            <a:off x="7439253" y="238920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/>
              <a:t>台藝大</a:t>
            </a:r>
          </a:p>
        </p:txBody>
      </p:sp>
      <p:cxnSp>
        <p:nvCxnSpPr>
          <p:cNvPr id="9" name="直線接點 8"/>
          <p:cNvCxnSpPr/>
          <p:nvPr/>
        </p:nvCxnSpPr>
        <p:spPr>
          <a:xfrm>
            <a:off x="1547664" y="1772816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1547664" y="2132856"/>
            <a:ext cx="619268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3496783" y="1412776"/>
            <a:ext cx="21788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b="1" dirty="0" smtClean="0"/>
              <a:t>中華 </a:t>
            </a:r>
            <a:r>
              <a:rPr lang="en-US" altLang="zh-TW" b="1" dirty="0" smtClean="0"/>
              <a:t>500M OSPF</a:t>
            </a:r>
          </a:p>
          <a:p>
            <a:pPr algn="ctr"/>
            <a:r>
              <a:rPr lang="en-US" altLang="zh-TW" b="1" dirty="0" smtClean="0"/>
              <a:t> </a:t>
            </a:r>
          </a:p>
          <a:p>
            <a:pPr algn="ctr"/>
            <a:r>
              <a:rPr lang="zh-TW" altLang="en-US" b="1" dirty="0" smtClean="0"/>
              <a:t>亞太</a:t>
            </a:r>
            <a:r>
              <a:rPr lang="en-US" altLang="zh-TW" b="1" dirty="0" smtClean="0"/>
              <a:t>100M OSPF + </a:t>
            </a:r>
          </a:p>
          <a:p>
            <a:pPr algn="ctr"/>
            <a:r>
              <a:rPr lang="en-US" altLang="zh-TW" b="1" dirty="0" smtClean="0"/>
              <a:t>Static Route(</a:t>
            </a:r>
            <a:r>
              <a:rPr lang="zh-TW" altLang="en-US" b="1" dirty="0" smtClean="0"/>
              <a:t>備援</a:t>
            </a:r>
            <a:r>
              <a:rPr lang="en-US" altLang="zh-TW" b="1" dirty="0" smtClean="0"/>
              <a:t>)</a:t>
            </a:r>
            <a:endParaRPr lang="zh-TW" alt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13176"/>
            <a:ext cx="87439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864096" cy="989923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430965"/>
            <a:ext cx="864096" cy="989923"/>
          </a:xfrm>
          <a:prstGeom prst="rect">
            <a:avLst/>
          </a:prstGeom>
        </p:spPr>
      </p:pic>
      <p:sp>
        <p:nvSpPr>
          <p:cNvPr id="17" name="文字方塊 16"/>
          <p:cNvSpPr txBox="1"/>
          <p:nvPr/>
        </p:nvSpPr>
        <p:spPr>
          <a:xfrm>
            <a:off x="1528644" y="1412776"/>
            <a:ext cx="1531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192.192.7.13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192.192.7.17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6024691" y="1412776"/>
            <a:ext cx="1531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192.192.7.14</a:t>
            </a:r>
          </a:p>
          <a:p>
            <a:endParaRPr lang="en-US" altLang="zh-TW" dirty="0" smtClean="0"/>
          </a:p>
          <a:p>
            <a:r>
              <a:rPr lang="en-US" altLang="zh-TW" dirty="0"/>
              <a:t>192.192.7.18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158321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台藝大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TW" dirty="0" smtClean="0"/>
              <a:t>router </a:t>
            </a:r>
            <a:r>
              <a:rPr lang="en-US" altLang="zh-TW" dirty="0" err="1"/>
              <a:t>ospf</a:t>
            </a:r>
            <a:r>
              <a:rPr lang="en-US" altLang="zh-TW" dirty="0"/>
              <a:t> </a:t>
            </a:r>
            <a:r>
              <a:rPr lang="en-US" altLang="zh-TW" dirty="0" smtClean="0"/>
              <a:t>NTUA (</a:t>
            </a:r>
            <a:r>
              <a:rPr lang="zh-TW" altLang="en-US" dirty="0" smtClean="0"/>
              <a:t>主線路</a:t>
            </a:r>
            <a:r>
              <a:rPr lang="en-US" altLang="zh-TW" dirty="0" smtClean="0"/>
              <a:t>)</a:t>
            </a:r>
          </a:p>
          <a:p>
            <a:pPr marL="0" indent="0">
              <a:buNone/>
            </a:pPr>
            <a:r>
              <a:rPr lang="en-US" altLang="zh-TW" dirty="0" smtClean="0"/>
              <a:t>  default-information originate always</a:t>
            </a:r>
          </a:p>
          <a:p>
            <a:pPr marL="0" indent="0">
              <a:buNone/>
            </a:pPr>
            <a:r>
              <a:rPr lang="en-US" altLang="zh-TW" dirty="0" smtClean="0"/>
              <a:t>  address-family </a:t>
            </a:r>
            <a:r>
              <a:rPr lang="en-US" altLang="zh-TW" dirty="0"/>
              <a:t>ipv4 unicast</a:t>
            </a:r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area </a:t>
            </a:r>
            <a:r>
              <a:rPr lang="en-US" altLang="zh-TW" dirty="0"/>
              <a:t>20</a:t>
            </a:r>
          </a:p>
          <a:p>
            <a:pPr marL="0" indent="0">
              <a:buNone/>
            </a:pPr>
            <a:r>
              <a:rPr lang="en-US" altLang="zh-TW" dirty="0" smtClean="0"/>
              <a:t>    interface GigabitEthernet0/8/0/5</a:t>
            </a:r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router </a:t>
            </a:r>
            <a:r>
              <a:rPr lang="en-US" altLang="zh-TW" dirty="0" err="1"/>
              <a:t>ospf</a:t>
            </a:r>
            <a:r>
              <a:rPr lang="en-US" altLang="zh-TW" dirty="0"/>
              <a:t> </a:t>
            </a:r>
            <a:r>
              <a:rPr lang="en-US" altLang="zh-TW" dirty="0" err="1" smtClean="0"/>
              <a:t>NTUA_Backup</a:t>
            </a:r>
            <a:r>
              <a:rPr lang="en-US" altLang="zh-TW" dirty="0" smtClean="0"/>
              <a:t> (</a:t>
            </a:r>
            <a:r>
              <a:rPr lang="zh-TW" altLang="en-US" dirty="0" smtClean="0"/>
              <a:t>備援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  default-information originate always</a:t>
            </a:r>
          </a:p>
          <a:p>
            <a:pPr marL="0" indent="0">
              <a:buNone/>
            </a:pPr>
            <a:r>
              <a:rPr lang="en-US" altLang="zh-TW" dirty="0"/>
              <a:t>  </a:t>
            </a:r>
            <a:r>
              <a:rPr lang="en-US" altLang="zh-TW" dirty="0">
                <a:solidFill>
                  <a:srgbClr val="FF0000"/>
                </a:solidFill>
              </a:rPr>
              <a:t>distance 115</a:t>
            </a:r>
          </a:p>
          <a:p>
            <a:pPr marL="0" indent="0">
              <a:buNone/>
            </a:pPr>
            <a:r>
              <a:rPr lang="en-US" altLang="zh-TW" dirty="0"/>
              <a:t>  address-family ipv4 unicast</a:t>
            </a:r>
          </a:p>
          <a:p>
            <a:pPr marL="0" indent="0">
              <a:buNone/>
            </a:pPr>
            <a:r>
              <a:rPr lang="en-US" altLang="zh-TW" dirty="0"/>
              <a:t>  area 20</a:t>
            </a:r>
          </a:p>
          <a:p>
            <a:pPr marL="0" indent="0">
              <a:buNone/>
            </a:pPr>
            <a:r>
              <a:rPr lang="en-US" altLang="zh-TW" dirty="0"/>
              <a:t>    interface GigabitEthernet0/8/0/8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703877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台藝大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TW" altLang="en-US" dirty="0" smtClean="0"/>
              <a:t>靜態</a:t>
            </a:r>
            <a:r>
              <a:rPr lang="zh-TW" altLang="en-US" dirty="0"/>
              <a:t>路</a:t>
            </a:r>
            <a:r>
              <a:rPr lang="zh-TW" altLang="en-US" dirty="0" smtClean="0"/>
              <a:t>由 </a:t>
            </a:r>
            <a:r>
              <a:rPr lang="en-US" altLang="zh-TW" dirty="0" smtClean="0"/>
              <a:t>for </a:t>
            </a:r>
            <a:r>
              <a:rPr lang="zh-TW" altLang="en-US" dirty="0" smtClean="0"/>
              <a:t>備</a:t>
            </a:r>
            <a:r>
              <a:rPr lang="zh-TW" altLang="en-US" dirty="0"/>
              <a:t>援</a:t>
            </a:r>
            <a:r>
              <a:rPr lang="zh-TW" altLang="en-US" dirty="0" smtClean="0"/>
              <a:t>線路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140.131.21.0/24 </a:t>
            </a:r>
            <a:r>
              <a:rPr lang="en-US" altLang="zh-TW" dirty="0"/>
              <a:t>192.192.7.18 130 description </a:t>
            </a:r>
            <a:r>
              <a:rPr lang="en-US" altLang="zh-TW" dirty="0" err="1"/>
              <a:t>NTUA_Backup</a:t>
            </a:r>
            <a:endParaRPr lang="en-US" altLang="zh-TW" dirty="0"/>
          </a:p>
          <a:p>
            <a:pPr marL="457200" lvl="1" indent="0">
              <a:buNone/>
            </a:pPr>
            <a:r>
              <a:rPr lang="en-US" altLang="zh-TW" dirty="0" smtClean="0"/>
              <a:t>140.131.22.0/24 192.192.7.18 130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140.131.23.0/24 192.192.7.18 130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140.131.24.0/24 192.192.7.18 130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140.131.25.0/24 192.192.7.18 130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140.131.26.0/24 192.192.7.18 130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140.131.27.0/24 192.192.7.18 130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140.131.28.0/24 192.192.7.18 130 description </a:t>
            </a:r>
            <a:r>
              <a:rPr lang="en-US" altLang="zh-TW" dirty="0" err="1" smtClean="0"/>
              <a:t>NTUA_Backup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140.131.29.0/24 </a:t>
            </a:r>
            <a:r>
              <a:rPr lang="en-US" altLang="zh-TW" dirty="0"/>
              <a:t>192.192.7.18 130 description </a:t>
            </a:r>
            <a:r>
              <a:rPr lang="en-US" altLang="zh-TW" dirty="0" err="1"/>
              <a:t>NTUA_Backup</a:t>
            </a:r>
            <a:endParaRPr lang="en-US" altLang="zh-TW" dirty="0"/>
          </a:p>
          <a:p>
            <a:pPr marL="457200" lvl="1" indent="0"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140.131.30.0/26 </a:t>
            </a:r>
            <a:r>
              <a:rPr lang="en-US" altLang="zh-TW" dirty="0">
                <a:solidFill>
                  <a:srgbClr val="FF0000"/>
                </a:solidFill>
              </a:rPr>
              <a:t>192.192.7.18 130 description </a:t>
            </a:r>
            <a:r>
              <a:rPr lang="en-US" altLang="zh-TW" dirty="0" err="1">
                <a:solidFill>
                  <a:srgbClr val="FF0000"/>
                </a:solidFill>
              </a:rPr>
              <a:t>NTUA_Backup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1936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台藝大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主線路 </a:t>
            </a:r>
            <a:r>
              <a:rPr lang="en-US" altLang="zh-TW" dirty="0" err="1"/>
              <a:t>ospf</a:t>
            </a:r>
            <a:r>
              <a:rPr lang="en-US" altLang="zh-TW" dirty="0"/>
              <a:t> NTUA </a:t>
            </a:r>
            <a:r>
              <a:rPr lang="en-US" altLang="zh-TW" dirty="0" smtClean="0"/>
              <a:t>database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35</a:t>
            </a:fld>
            <a:endParaRPr lang="en-US" altLang="zh-TW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44216"/>
            <a:ext cx="5437550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948264" y="4437112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1835696" y="4482831"/>
            <a:ext cx="5400600" cy="2186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84025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台藝大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備援</a:t>
            </a:r>
            <a:r>
              <a:rPr lang="zh-TW" altLang="en-US" dirty="0" smtClean="0"/>
              <a:t>線路 </a:t>
            </a:r>
            <a:r>
              <a:rPr lang="en-US" altLang="zh-TW" dirty="0" err="1"/>
              <a:t>ospf</a:t>
            </a:r>
            <a:r>
              <a:rPr lang="en-US" altLang="zh-TW" dirty="0"/>
              <a:t> </a:t>
            </a:r>
            <a:r>
              <a:rPr lang="en-US" altLang="zh-TW" dirty="0" err="1"/>
              <a:t>NTUA_Backup</a:t>
            </a:r>
            <a:r>
              <a:rPr lang="en-US" altLang="zh-TW" dirty="0"/>
              <a:t> </a:t>
            </a:r>
            <a:r>
              <a:rPr lang="en-US" altLang="zh-TW" dirty="0" smtClean="0"/>
              <a:t>database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36</a:t>
            </a:fld>
            <a:endParaRPr lang="en-US" altLang="zh-TW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97" y="1988840"/>
            <a:ext cx="538837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907704" y="4482831"/>
            <a:ext cx="5400600" cy="2186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61896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台藝大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主線</a:t>
            </a:r>
            <a:r>
              <a:rPr lang="zh-TW" altLang="en-US" dirty="0" smtClean="0"/>
              <a:t>路</a:t>
            </a:r>
            <a:r>
              <a:rPr lang="zh-TW" altLang="en-US" dirty="0"/>
              <a:t>與</a:t>
            </a:r>
            <a:r>
              <a:rPr lang="zh-TW" altLang="en-US" dirty="0" smtClean="0"/>
              <a:t>備</a:t>
            </a:r>
            <a:r>
              <a:rPr lang="zh-TW" altLang="en-US" dirty="0"/>
              <a:t>援</a:t>
            </a:r>
            <a:r>
              <a:rPr lang="zh-TW" altLang="en-US" dirty="0" smtClean="0"/>
              <a:t>線路收到</a:t>
            </a:r>
            <a:r>
              <a:rPr lang="zh-TW" altLang="en-US" dirty="0"/>
              <a:t>之網段完全相同</a:t>
            </a:r>
            <a:endParaRPr lang="en-US" altLang="zh-TW" dirty="0" smtClean="0"/>
          </a:p>
          <a:p>
            <a:r>
              <a:rPr lang="zh-TW" altLang="en-US" dirty="0" smtClean="0"/>
              <a:t>主線路之 </a:t>
            </a:r>
            <a:r>
              <a:rPr lang="en-US" altLang="zh-TW" dirty="0" smtClean="0"/>
              <a:t>OSPF</a:t>
            </a:r>
            <a:r>
              <a:rPr lang="zh-TW" altLang="en-US" dirty="0" smtClean="0"/>
              <a:t> </a:t>
            </a:r>
            <a:r>
              <a:rPr lang="en-US" altLang="zh-TW" dirty="0" smtClean="0"/>
              <a:t>AD</a:t>
            </a:r>
            <a:r>
              <a:rPr lang="zh-TW" altLang="en-US" dirty="0" smtClean="0"/>
              <a:t>值</a:t>
            </a:r>
            <a:r>
              <a:rPr lang="en-US" altLang="zh-TW" dirty="0" smtClean="0"/>
              <a:t> 110</a:t>
            </a:r>
            <a:r>
              <a:rPr lang="zh-TW" altLang="en-US" dirty="0" smtClean="0"/>
              <a:t>，優先於備</a:t>
            </a:r>
            <a:r>
              <a:rPr lang="zh-TW" altLang="en-US" dirty="0"/>
              <a:t>援</a:t>
            </a:r>
            <a:r>
              <a:rPr lang="zh-TW" altLang="en-US" dirty="0" smtClean="0"/>
              <a:t>線路 </a:t>
            </a:r>
            <a:r>
              <a:rPr lang="en-US" altLang="zh-TW" dirty="0" smtClean="0"/>
              <a:t>OSPF (AD</a:t>
            </a:r>
            <a:r>
              <a:rPr lang="zh-TW" altLang="en-US" dirty="0" smtClean="0"/>
              <a:t>值</a:t>
            </a:r>
            <a:r>
              <a:rPr lang="en-US" altLang="zh-TW" dirty="0" smtClean="0"/>
              <a:t>115)</a:t>
            </a:r>
          </a:p>
          <a:p>
            <a:r>
              <a:rPr lang="zh-TW" altLang="en-US" dirty="0" smtClean="0"/>
              <a:t>備援線路之靜態路由最後一筆因為 </a:t>
            </a:r>
            <a:r>
              <a:rPr lang="en-US" altLang="zh-TW" dirty="0" smtClean="0"/>
              <a:t>longest </a:t>
            </a:r>
            <a:r>
              <a:rPr lang="en-US" altLang="zh-TW" dirty="0"/>
              <a:t>prefix </a:t>
            </a:r>
            <a:r>
              <a:rPr lang="en-US" altLang="zh-TW" dirty="0" smtClean="0"/>
              <a:t>match rule </a:t>
            </a:r>
            <a:r>
              <a:rPr lang="zh-TW" altLang="en-US" dirty="0" smtClean="0"/>
              <a:t>優先作用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140.131.30.0/26 </a:t>
            </a:r>
            <a:r>
              <a:rPr lang="en-US" altLang="zh-TW" dirty="0"/>
              <a:t>192.192.7.18 130 description </a:t>
            </a:r>
            <a:r>
              <a:rPr lang="en-US" altLang="zh-TW" dirty="0" err="1" smtClean="0"/>
              <a:t>NTUA_Backup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3048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動態路由 </a:t>
            </a:r>
            <a:r>
              <a:rPr lang="en-US" altLang="zh-TW" dirty="0"/>
              <a:t>OSPF + </a:t>
            </a:r>
            <a:r>
              <a:rPr lang="zh-TW" altLang="en-US" dirty="0"/>
              <a:t>靜態路由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台藝大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11" y="1556792"/>
            <a:ext cx="8150632" cy="3672408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38</a:t>
            </a:fld>
            <a:endParaRPr lang="en-US" altLang="zh-TW"/>
          </a:p>
        </p:txBody>
      </p:sp>
      <p:sp>
        <p:nvSpPr>
          <p:cNvPr id="7" name="文字方塊 6"/>
          <p:cNvSpPr txBox="1"/>
          <p:nvPr/>
        </p:nvSpPr>
        <p:spPr>
          <a:xfrm>
            <a:off x="3833917" y="141277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>
                <a:solidFill>
                  <a:srgbClr val="FF0000"/>
                </a:solidFill>
              </a:rPr>
              <a:t>主線路</a:t>
            </a:r>
            <a:endParaRPr lang="zh-TW" alt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779912" y="461306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>
                <a:solidFill>
                  <a:srgbClr val="FF0000"/>
                </a:solidFill>
              </a:rPr>
              <a:t>備援線路</a:t>
            </a:r>
            <a:endParaRPr lang="zh-TW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1039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多出口路徑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北科大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58883"/>
            <a:ext cx="8229600" cy="2227637"/>
          </a:xfrm>
        </p:spPr>
        <p:txBody>
          <a:bodyPr>
            <a:normAutofit/>
          </a:bodyPr>
          <a:lstStyle/>
          <a:p>
            <a:r>
              <a:rPr lang="en-US" altLang="zh-TW" dirty="0"/>
              <a:t>Cloud </a:t>
            </a:r>
            <a:r>
              <a:rPr lang="en-US" altLang="zh-TW" dirty="0" smtClean="0"/>
              <a:t>Services</a:t>
            </a:r>
            <a:endParaRPr lang="en-US" altLang="zh-TW" dirty="0"/>
          </a:p>
          <a:p>
            <a:pPr lvl="1"/>
            <a:r>
              <a:rPr lang="zh-TW" altLang="en-US" dirty="0" smtClean="0"/>
              <a:t>收容各系所網頁及對外服務主機</a:t>
            </a:r>
            <a:endParaRPr lang="en-US" altLang="zh-TW" dirty="0" smtClean="0"/>
          </a:p>
          <a:p>
            <a:pPr lvl="1"/>
            <a:r>
              <a:rPr lang="zh-TW" altLang="en-US" dirty="0"/>
              <a:t>同時綁定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TANet</a:t>
            </a:r>
            <a:r>
              <a:rPr lang="en-US" altLang="zh-TW" dirty="0" smtClean="0"/>
              <a:t> IP </a:t>
            </a:r>
            <a:r>
              <a:rPr lang="zh-TW" altLang="en-US" dirty="0" smtClean="0"/>
              <a:t>與 </a:t>
            </a:r>
            <a:r>
              <a:rPr lang="en-US" altLang="zh-TW" dirty="0" err="1" smtClean="0"/>
              <a:t>Hinet</a:t>
            </a:r>
            <a:r>
              <a:rPr lang="en-US" altLang="zh-TW" dirty="0" smtClean="0"/>
              <a:t> IP</a:t>
            </a:r>
          </a:p>
          <a:p>
            <a:pPr lvl="2"/>
            <a:r>
              <a:rPr lang="en-US" altLang="zh-TW" dirty="0" smtClean="0"/>
              <a:t>www.ntut.edu.tw: 140.124.13.108 + </a:t>
            </a:r>
            <a:r>
              <a:rPr lang="en-US" altLang="zh-TW" dirty="0" err="1" smtClean="0"/>
              <a:t>Hinet</a:t>
            </a:r>
            <a:r>
              <a:rPr lang="en-US" altLang="zh-TW" dirty="0" smtClean="0"/>
              <a:t> IP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39</a:t>
            </a:fld>
            <a:endParaRPr lang="en-US" altLang="zh-TW"/>
          </a:p>
        </p:txBody>
      </p:sp>
      <p:sp>
        <p:nvSpPr>
          <p:cNvPr id="5" name="文字方塊 4"/>
          <p:cNvSpPr txBox="1"/>
          <p:nvPr/>
        </p:nvSpPr>
        <p:spPr>
          <a:xfrm>
            <a:off x="1403648" y="361754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台大區網</a:t>
            </a:r>
            <a:endParaRPr lang="zh-TW" altLang="en-US" b="1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36912"/>
            <a:ext cx="864096" cy="989923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126" y="2132856"/>
            <a:ext cx="864096" cy="989923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576774" y="225461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/>
              <a:t>Hinet</a:t>
            </a:r>
            <a:endParaRPr lang="zh-TW" altLang="en-US" b="1" dirty="0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560" y="1340768"/>
            <a:ext cx="864096" cy="989923"/>
          </a:xfrm>
          <a:prstGeom prst="rect">
            <a:avLst/>
          </a:prstGeom>
        </p:spPr>
      </p:pic>
      <p:cxnSp>
        <p:nvCxnSpPr>
          <p:cNvPr id="10" name="直線接點 9"/>
          <p:cNvCxnSpPr>
            <a:stCxn id="9" idx="3"/>
            <a:endCxn id="7" idx="1"/>
          </p:cNvCxnSpPr>
          <p:nvPr/>
        </p:nvCxnSpPr>
        <p:spPr>
          <a:xfrm>
            <a:off x="2371656" y="1835730"/>
            <a:ext cx="298047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5339059" y="312277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北科大</a:t>
            </a:r>
            <a:endParaRPr lang="zh-TW" altLang="en-US" b="1" dirty="0"/>
          </a:p>
        </p:txBody>
      </p:sp>
      <p:cxnSp>
        <p:nvCxnSpPr>
          <p:cNvPr id="12" name="直線接點 11"/>
          <p:cNvCxnSpPr>
            <a:stCxn id="6" idx="3"/>
            <a:endCxn id="7" idx="1"/>
          </p:cNvCxnSpPr>
          <p:nvPr/>
        </p:nvCxnSpPr>
        <p:spPr>
          <a:xfrm flipV="1">
            <a:off x="2411760" y="2627818"/>
            <a:ext cx="2940366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771800" y="2636912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 err="1" smtClean="0"/>
              <a:t>TANet</a:t>
            </a:r>
            <a:endParaRPr lang="en-US" altLang="zh-TW" dirty="0" smtClean="0"/>
          </a:p>
          <a:p>
            <a:pPr algn="ctr"/>
            <a:r>
              <a:rPr lang="en-US" altLang="zh-TW" dirty="0" smtClean="0"/>
              <a:t>140.124.0.0/16</a:t>
            </a:r>
            <a:endParaRPr lang="zh-TW" altLang="en-US" dirty="0"/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214" y="1970651"/>
            <a:ext cx="1740154" cy="144130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205202" y="1948190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err="1" smtClean="0"/>
              <a:t>Hinet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6228184" y="3410811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Cloud Services</a:t>
            </a:r>
          </a:p>
        </p:txBody>
      </p:sp>
    </p:spTree>
    <p:extLst>
      <p:ext uri="{BB962C8B-B14F-4D97-AF65-F5344CB8AC3E}">
        <p14:creationId xmlns:p14="http://schemas.microsoft.com/office/powerpoint/2010/main" val="2151764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連線單位統計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799"/>
            <a:ext cx="2736304" cy="170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41" y="1628800"/>
            <a:ext cx="521290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9490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多出口路徑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北科大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網域</a:t>
            </a:r>
            <a:r>
              <a:rPr lang="en-US" altLang="zh-TW" sz="2800" dirty="0" smtClean="0"/>
              <a:t>: ntut.edu.tw DNS server </a:t>
            </a:r>
            <a:r>
              <a:rPr lang="zh-TW" altLang="en-US" sz="2800" dirty="0" smtClean="0"/>
              <a:t>同時有 </a:t>
            </a:r>
            <a:r>
              <a:rPr lang="en-US" altLang="zh-TW" sz="2800" dirty="0" err="1" smtClean="0"/>
              <a:t>TANet</a:t>
            </a:r>
            <a:r>
              <a:rPr lang="en-US" altLang="zh-TW" sz="2800" dirty="0" smtClean="0"/>
              <a:t> </a:t>
            </a:r>
            <a:r>
              <a:rPr lang="zh-TW" altLang="en-US" sz="2800" dirty="0" smtClean="0"/>
              <a:t>與 </a:t>
            </a:r>
            <a:r>
              <a:rPr lang="en-US" altLang="zh-TW" sz="2800" dirty="0" err="1" smtClean="0"/>
              <a:t>Hinet</a:t>
            </a:r>
            <a:r>
              <a:rPr lang="en-US" altLang="zh-TW" sz="2800" dirty="0" smtClean="0"/>
              <a:t> IP</a:t>
            </a: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40</a:t>
            </a:fld>
            <a:endParaRPr lang="en-US" altLang="zh-TW"/>
          </a:p>
        </p:txBody>
      </p:sp>
      <p:grpSp>
        <p:nvGrpSpPr>
          <p:cNvPr id="5" name="群組 4"/>
          <p:cNvGrpSpPr/>
          <p:nvPr/>
        </p:nvGrpSpPr>
        <p:grpSpPr>
          <a:xfrm>
            <a:off x="2267744" y="1988840"/>
            <a:ext cx="5832648" cy="4361477"/>
            <a:chOff x="611560" y="1556791"/>
            <a:chExt cx="6192687" cy="4847610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56791"/>
              <a:ext cx="6192687" cy="4847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611560" y="5157192"/>
              <a:ext cx="6192687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11560" y="5805264"/>
              <a:ext cx="6192687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031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</a:t>
            </a:r>
            <a:r>
              <a:rPr lang="zh-TW" altLang="en-US" dirty="0" smtClean="0"/>
              <a:t>出口</a:t>
            </a:r>
            <a:r>
              <a:rPr lang="zh-TW" altLang="en-US" dirty="0"/>
              <a:t>路徑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 smtClean="0"/>
              <a:t>師大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41</a:t>
            </a:fld>
            <a:endParaRPr lang="en-US" altLang="zh-TW"/>
          </a:p>
        </p:txBody>
      </p:sp>
      <p:sp>
        <p:nvSpPr>
          <p:cNvPr id="5" name="文字方塊 4"/>
          <p:cNvSpPr txBox="1"/>
          <p:nvPr/>
        </p:nvSpPr>
        <p:spPr>
          <a:xfrm>
            <a:off x="1475656" y="39015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台大區網</a:t>
            </a:r>
            <a:endParaRPr lang="zh-TW" altLang="en-US" b="1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20878"/>
            <a:ext cx="864096" cy="989923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060848"/>
            <a:ext cx="864096" cy="989923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475656" y="21826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b="1" dirty="0" smtClean="0"/>
              <a:t>教育部</a:t>
            </a:r>
            <a:endParaRPr lang="en-US" altLang="zh-TW" b="1" dirty="0" smtClean="0"/>
          </a:p>
          <a:p>
            <a:pPr algn="ctr"/>
            <a:r>
              <a:rPr lang="zh-TW" altLang="en-US" b="1" dirty="0" smtClean="0"/>
              <a:t>科技大樓</a:t>
            </a:r>
            <a:endParaRPr lang="zh-TW" altLang="en-US" b="1" dirty="0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568" y="1268760"/>
            <a:ext cx="864096" cy="989923"/>
          </a:xfrm>
          <a:prstGeom prst="rect">
            <a:avLst/>
          </a:prstGeom>
        </p:spPr>
      </p:pic>
      <p:cxnSp>
        <p:nvCxnSpPr>
          <p:cNvPr id="10" name="直線接點 9"/>
          <p:cNvCxnSpPr>
            <a:stCxn id="9" idx="3"/>
            <a:endCxn id="7" idx="1"/>
          </p:cNvCxnSpPr>
          <p:nvPr/>
        </p:nvCxnSpPr>
        <p:spPr>
          <a:xfrm>
            <a:off x="2443664" y="1763722"/>
            <a:ext cx="450460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7166029" y="31517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師大</a:t>
            </a:r>
            <a:endParaRPr lang="zh-TW" altLang="en-US" b="1" dirty="0"/>
          </a:p>
        </p:txBody>
      </p:sp>
      <p:cxnSp>
        <p:nvCxnSpPr>
          <p:cNvPr id="14" name="直線接點 13"/>
          <p:cNvCxnSpPr>
            <a:stCxn id="6" idx="3"/>
            <a:endCxn id="7" idx="1"/>
          </p:cNvCxnSpPr>
          <p:nvPr/>
        </p:nvCxnSpPr>
        <p:spPr>
          <a:xfrm flipV="1">
            <a:off x="2483768" y="2555810"/>
            <a:ext cx="4464496" cy="860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3275856" y="2780928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b="1" dirty="0" smtClean="0"/>
              <a:t>OSPF 140.122.0.0/16</a:t>
            </a:r>
          </a:p>
          <a:p>
            <a:pPr algn="r"/>
            <a:r>
              <a:rPr lang="en-US" altLang="zh-TW" b="1" dirty="0" smtClean="0">
                <a:solidFill>
                  <a:srgbClr val="FF0000"/>
                </a:solidFill>
              </a:rPr>
              <a:t>140.122.128.0/17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03848" y="1772816"/>
            <a:ext cx="2416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b="1" dirty="0"/>
              <a:t>OSPF </a:t>
            </a:r>
            <a:r>
              <a:rPr lang="en-US" altLang="zh-TW" b="1" dirty="0" smtClean="0"/>
              <a:t>140.122.0.0/16</a:t>
            </a:r>
          </a:p>
          <a:p>
            <a:pPr algn="r"/>
            <a:r>
              <a:rPr lang="en-US" altLang="zh-TW" b="1" dirty="0" smtClean="0">
                <a:solidFill>
                  <a:srgbClr val="FF0000"/>
                </a:solidFill>
              </a:rPr>
              <a:t>140.122.0.0/17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39752" y="3284984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192.192.7.1</a:t>
            </a:r>
            <a:endParaRPr lang="zh-TW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796136" y="2771636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/>
              <a:t>192.192.7.2</a:t>
            </a:r>
            <a:endParaRPr lang="zh-TW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2843808" y="3790781"/>
            <a:ext cx="3826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因為 </a:t>
            </a:r>
            <a:r>
              <a:rPr lang="en-US" altLang="zh-TW" dirty="0">
                <a:solidFill>
                  <a:srgbClr val="FF0000"/>
                </a:solidFill>
              </a:rPr>
              <a:t>longest prefix </a:t>
            </a:r>
            <a:r>
              <a:rPr lang="en-US" altLang="zh-TW" dirty="0" smtClean="0">
                <a:solidFill>
                  <a:srgbClr val="FF0000"/>
                </a:solidFill>
              </a:rPr>
              <a:t>match rule</a:t>
            </a:r>
            <a:r>
              <a:rPr lang="zh-TW" altLang="en-US" dirty="0" smtClean="0">
                <a:solidFill>
                  <a:srgbClr val="FF0000"/>
                </a:solidFill>
              </a:rPr>
              <a:t>，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r>
              <a:rPr lang="zh-TW" altLang="en-US" dirty="0" smtClean="0">
                <a:solidFill>
                  <a:srgbClr val="FF0000"/>
                </a:solidFill>
              </a:rPr>
              <a:t>兩條線路皆優先走 </a:t>
            </a:r>
            <a:r>
              <a:rPr lang="en-US" altLang="zh-TW" dirty="0" smtClean="0">
                <a:solidFill>
                  <a:srgbClr val="FF0000"/>
                </a:solidFill>
              </a:rPr>
              <a:t>Prefix /17 </a:t>
            </a:r>
            <a:r>
              <a:rPr lang="zh-TW" altLang="en-US" dirty="0" smtClean="0">
                <a:solidFill>
                  <a:srgbClr val="FF0000"/>
                </a:solidFill>
              </a:rPr>
              <a:t>之網段</a:t>
            </a:r>
            <a:endParaRPr lang="en-US" altLang="zh-TW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45149"/>
            <a:ext cx="814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149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多出口路徑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師大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http://nts.tanet.edu.tw/nts/main/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42</a:t>
            </a:fld>
            <a:endParaRPr lang="en-US" altLang="zh-TW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7437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6632356" y="4797152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教育部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endParaRPr lang="en-US" altLang="zh-TW" dirty="0">
              <a:solidFill>
                <a:srgbClr val="FF0000"/>
              </a:solidFill>
            </a:endParaRPr>
          </a:p>
          <a:p>
            <a:r>
              <a:rPr lang="zh-TW" altLang="en-US" dirty="0" smtClean="0">
                <a:solidFill>
                  <a:srgbClr val="FF0000"/>
                </a:solidFill>
              </a:rPr>
              <a:t>師大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9219" y="1970009"/>
            <a:ext cx="1995029" cy="522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36137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多出口路徑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師大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43</a:t>
            </a:fld>
            <a:endParaRPr lang="en-US" altLang="zh-TW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185" y="1645493"/>
            <a:ext cx="6430458" cy="487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6588224" y="3657798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台大區網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endParaRPr lang="en-US" altLang="zh-TW" dirty="0">
              <a:solidFill>
                <a:srgbClr val="FF0000"/>
              </a:solidFill>
            </a:endParaRPr>
          </a:p>
          <a:p>
            <a:r>
              <a:rPr lang="zh-TW" altLang="en-US" dirty="0" smtClean="0">
                <a:solidFill>
                  <a:srgbClr val="FF0000"/>
                </a:solidFill>
              </a:rPr>
              <a:t>師大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9219" y="1628800"/>
            <a:ext cx="1995029" cy="522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816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多出口路徑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台大區網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44</a:t>
            </a:fld>
            <a:endParaRPr lang="en-US" altLang="zh-TW"/>
          </a:p>
        </p:txBody>
      </p:sp>
      <p:sp>
        <p:nvSpPr>
          <p:cNvPr id="5" name="文字方塊 4"/>
          <p:cNvSpPr txBox="1"/>
          <p:nvPr/>
        </p:nvSpPr>
        <p:spPr>
          <a:xfrm>
            <a:off x="1259632" y="36175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新竹主節點</a:t>
            </a:r>
            <a:endParaRPr lang="zh-TW" altLang="en-US" b="1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36912"/>
            <a:ext cx="864096" cy="989923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132856"/>
            <a:ext cx="864096" cy="989923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288233" y="225461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b="1" dirty="0" smtClean="0"/>
              <a:t>臺北主節點</a:t>
            </a:r>
            <a:endParaRPr lang="zh-TW" altLang="en-US" b="1" dirty="0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560" y="1340768"/>
            <a:ext cx="864096" cy="989923"/>
          </a:xfrm>
          <a:prstGeom prst="rect">
            <a:avLst/>
          </a:prstGeom>
        </p:spPr>
      </p:pic>
      <p:cxnSp>
        <p:nvCxnSpPr>
          <p:cNvPr id="10" name="直線接點 9"/>
          <p:cNvCxnSpPr>
            <a:stCxn id="9" idx="3"/>
            <a:endCxn id="7" idx="1"/>
          </p:cNvCxnSpPr>
          <p:nvPr/>
        </p:nvCxnSpPr>
        <p:spPr>
          <a:xfrm>
            <a:off x="2371656" y="1835730"/>
            <a:ext cx="414456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6272316" y="31227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/>
              <a:t>台大區</a:t>
            </a:r>
            <a:r>
              <a:rPr lang="zh-TW" altLang="en-US" b="1" dirty="0" smtClean="0"/>
              <a:t>網</a:t>
            </a:r>
            <a:endParaRPr lang="zh-TW" altLang="en-US" b="1" dirty="0"/>
          </a:p>
        </p:txBody>
      </p:sp>
      <p:cxnSp>
        <p:nvCxnSpPr>
          <p:cNvPr id="12" name="直線接點 11"/>
          <p:cNvCxnSpPr>
            <a:stCxn id="6" idx="3"/>
            <a:endCxn id="7" idx="1"/>
          </p:cNvCxnSpPr>
          <p:nvPr/>
        </p:nvCxnSpPr>
        <p:spPr>
          <a:xfrm flipV="1">
            <a:off x="2411760" y="2627818"/>
            <a:ext cx="4104456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339752" y="1556792"/>
            <a:ext cx="165942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/>
              <a:t>192.192.61.82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/>
          </a:p>
          <a:p>
            <a:r>
              <a:rPr lang="en-US" altLang="zh-TW" dirty="0" smtClean="0"/>
              <a:t>192.192.61.86</a:t>
            </a:r>
            <a:endParaRPr lang="zh-TW" altLang="en-US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5004048" y="2278613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192.192.61.81</a:t>
            </a:r>
          </a:p>
          <a:p>
            <a:r>
              <a:rPr lang="en-US" altLang="zh-TW" dirty="0"/>
              <a:t>192.192.61.85</a:t>
            </a:r>
            <a:endParaRPr lang="zh-TW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81724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611560" y="5546117"/>
            <a:ext cx="3672408" cy="2591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4283968" y="5491024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Default Route </a:t>
            </a:r>
            <a:r>
              <a:rPr lang="zh-TW" altLang="en-US" b="1" dirty="0" smtClean="0">
                <a:solidFill>
                  <a:srgbClr val="FF0000"/>
                </a:solidFill>
              </a:rPr>
              <a:t>往臺北主節點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51920" y="4293096"/>
            <a:ext cx="1836204" cy="2591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3694971" y="2060848"/>
            <a:ext cx="13090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b="1" dirty="0" smtClean="0"/>
              <a:t>BGP 100G</a:t>
            </a:r>
            <a:endParaRPr lang="en-US" altLang="zh-TW" b="1" dirty="0" smtClean="0"/>
          </a:p>
          <a:p>
            <a:pPr algn="r"/>
            <a:endParaRPr lang="en-US" altLang="zh-TW" b="1" dirty="0"/>
          </a:p>
          <a:p>
            <a:pPr algn="r"/>
            <a:r>
              <a:rPr lang="en-US" altLang="zh-TW" b="1" dirty="0" smtClean="0"/>
              <a:t>BGP 100G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4098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多出口路徑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台大區網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BGP</a:t>
            </a:r>
            <a:r>
              <a:rPr lang="zh-TW" altLang="en-US" dirty="0" smtClean="0"/>
              <a:t> </a:t>
            </a:r>
            <a:r>
              <a:rPr lang="en-US" altLang="zh-TW" dirty="0" smtClean="0"/>
              <a:t>local-preference</a:t>
            </a:r>
          </a:p>
          <a:p>
            <a:pPr lvl="1"/>
            <a:r>
              <a:rPr lang="zh-TW" altLang="en-US" dirty="0" smtClean="0"/>
              <a:t>越高優先權越大，影響 </a:t>
            </a:r>
            <a:r>
              <a:rPr lang="en-US" altLang="zh-TW" dirty="0"/>
              <a:t>outgoing </a:t>
            </a:r>
            <a:r>
              <a:rPr lang="zh-TW" altLang="en-US" dirty="0" smtClean="0"/>
              <a:t>路徑，僅</a:t>
            </a:r>
            <a:r>
              <a:rPr lang="zh-TW" altLang="en-US" dirty="0"/>
              <a:t>在此 </a:t>
            </a:r>
            <a:r>
              <a:rPr lang="en-US" altLang="zh-TW" dirty="0"/>
              <a:t>AS </a:t>
            </a:r>
            <a:r>
              <a:rPr lang="zh-TW" altLang="en-US" dirty="0"/>
              <a:t>有效</a:t>
            </a:r>
            <a:r>
              <a:rPr lang="en-US" altLang="zh-TW" dirty="0"/>
              <a:t>.(</a:t>
            </a:r>
            <a:r>
              <a:rPr lang="zh-TW" altLang="en-US" dirty="0"/>
              <a:t>僅限 </a:t>
            </a:r>
            <a:r>
              <a:rPr lang="en-US" altLang="zh-TW" dirty="0" err="1"/>
              <a:t>iBGP</a:t>
            </a:r>
            <a:r>
              <a:rPr lang="en-US" altLang="zh-TW" dirty="0"/>
              <a:t> Neighbor)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45</a:t>
            </a:fld>
            <a:endParaRPr lang="en-US" altLang="zh-TW"/>
          </a:p>
        </p:txBody>
      </p:sp>
      <p:grpSp>
        <p:nvGrpSpPr>
          <p:cNvPr id="5" name="群組 4"/>
          <p:cNvGrpSpPr/>
          <p:nvPr/>
        </p:nvGrpSpPr>
        <p:grpSpPr>
          <a:xfrm>
            <a:off x="611560" y="3165653"/>
            <a:ext cx="7992888" cy="1991539"/>
            <a:chOff x="611560" y="2204863"/>
            <a:chExt cx="7992888" cy="199153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204863"/>
              <a:ext cx="7992888" cy="1991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6300192" y="2636912"/>
              <a:ext cx="432048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300192" y="3717032"/>
              <a:ext cx="432048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766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C64B-D656-4EC8-B2BF-200D19F0F2BE}" type="slidenum">
              <a:rPr lang="zh-TW" altLang="en-US" smtClean="0"/>
              <a:pPr/>
              <a:t>46</a:t>
            </a:fld>
            <a:endParaRPr lang="zh-TW" altLang="en-US" dirty="0"/>
          </a:p>
        </p:txBody>
      </p:sp>
      <p:cxnSp>
        <p:nvCxnSpPr>
          <p:cNvPr id="6" name="直線接點 5"/>
          <p:cNvCxnSpPr/>
          <p:nvPr/>
        </p:nvCxnSpPr>
        <p:spPr>
          <a:xfrm>
            <a:off x="6858263" y="3093852"/>
            <a:ext cx="366471" cy="2076724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>
            <a:off x="6739158" y="3200037"/>
            <a:ext cx="391396" cy="2088691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6621536" y="3302705"/>
            <a:ext cx="486815" cy="2414596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圓角矩形 8"/>
          <p:cNvSpPr/>
          <p:nvPr/>
        </p:nvSpPr>
        <p:spPr>
          <a:xfrm>
            <a:off x="1995055" y="3988411"/>
            <a:ext cx="1757821" cy="116038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1995055" y="5442892"/>
            <a:ext cx="1750251" cy="130164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7283568" y="5339654"/>
            <a:ext cx="1793930" cy="1387195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/>
          <p:cNvSpPr/>
          <p:nvPr/>
        </p:nvSpPr>
        <p:spPr>
          <a:xfrm>
            <a:off x="7283568" y="3273616"/>
            <a:ext cx="1793930" cy="1797349"/>
          </a:xfrm>
          <a:prstGeom prst="round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/>
          <p:cNvSpPr/>
          <p:nvPr/>
        </p:nvSpPr>
        <p:spPr>
          <a:xfrm>
            <a:off x="7266639" y="1175120"/>
            <a:ext cx="1810859" cy="1878259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圓角矩形 13"/>
          <p:cNvSpPr/>
          <p:nvPr/>
        </p:nvSpPr>
        <p:spPr>
          <a:xfrm>
            <a:off x="3481615" y="1177145"/>
            <a:ext cx="975854" cy="57349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圓角矩形 14"/>
          <p:cNvSpPr/>
          <p:nvPr/>
        </p:nvSpPr>
        <p:spPr>
          <a:xfrm>
            <a:off x="2277188" y="231547"/>
            <a:ext cx="2141604" cy="4818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圓角矩形 15"/>
          <p:cNvSpPr/>
          <p:nvPr/>
        </p:nvSpPr>
        <p:spPr>
          <a:xfrm>
            <a:off x="4821198" y="5890425"/>
            <a:ext cx="2015670" cy="8261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圓角矩形 16"/>
          <p:cNvSpPr/>
          <p:nvPr/>
        </p:nvSpPr>
        <p:spPr>
          <a:xfrm>
            <a:off x="4507099" y="4786118"/>
            <a:ext cx="1877710" cy="8261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圓角矩形 17"/>
          <p:cNvSpPr/>
          <p:nvPr/>
        </p:nvSpPr>
        <p:spPr>
          <a:xfrm>
            <a:off x="4507098" y="3653907"/>
            <a:ext cx="2354334" cy="82610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圓角矩形 18"/>
          <p:cNvSpPr/>
          <p:nvPr/>
        </p:nvSpPr>
        <p:spPr>
          <a:xfrm>
            <a:off x="4717551" y="1883576"/>
            <a:ext cx="1591936" cy="14002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0" name="群組 19"/>
          <p:cNvGrpSpPr/>
          <p:nvPr/>
        </p:nvGrpSpPr>
        <p:grpSpPr>
          <a:xfrm>
            <a:off x="2343205" y="305977"/>
            <a:ext cx="938325" cy="380146"/>
            <a:chOff x="225642" y="311168"/>
            <a:chExt cx="938325" cy="380146"/>
          </a:xfrm>
        </p:grpSpPr>
        <p:sp>
          <p:nvSpPr>
            <p:cNvPr id="349" name="矩形 348"/>
            <p:cNvSpPr/>
            <p:nvPr/>
          </p:nvSpPr>
          <p:spPr>
            <a:xfrm>
              <a:off x="246439" y="320564"/>
              <a:ext cx="870681" cy="3398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TW" sz="1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endParaRPr lang="zh-TW" altLang="en-US" sz="1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50" name="Rectangle 77"/>
            <p:cNvSpPr/>
            <p:nvPr/>
          </p:nvSpPr>
          <p:spPr>
            <a:xfrm>
              <a:off x="225642" y="495500"/>
              <a:ext cx="938325" cy="195814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altLang="zh-TW" sz="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Calibri"/>
                </a:rPr>
                <a:t>SINICA-Domestic</a:t>
              </a:r>
              <a:endParaRPr lang="en-US" altLang="zh-TW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endParaRPr>
            </a:p>
          </p:txBody>
        </p:sp>
        <p:sp>
          <p:nvSpPr>
            <p:cNvPr id="351" name="矩形 350"/>
            <p:cNvSpPr/>
            <p:nvPr/>
          </p:nvSpPr>
          <p:spPr>
            <a:xfrm>
              <a:off x="608906" y="311168"/>
              <a:ext cx="434982" cy="19581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rtlCol="0" anchor="ctr">
              <a:spAutoFit/>
            </a:bodyPr>
            <a:lstStyle/>
            <a:p>
              <a:pPr algn="ctr"/>
              <a:r>
                <a:rPr lang="en-US" altLang="zh-TW" sz="800" b="1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Google</a:t>
              </a:r>
              <a:endParaRPr lang="zh-TW" altLang="en-US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52" name="矩形 351"/>
            <p:cNvSpPr/>
            <p:nvPr/>
          </p:nvSpPr>
          <p:spPr>
            <a:xfrm>
              <a:off x="288127" y="320132"/>
              <a:ext cx="276284" cy="19581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rtlCol="0" anchor="ctr">
              <a:spAutoFit/>
            </a:bodyPr>
            <a:lstStyle/>
            <a:p>
              <a:pPr algn="ctr"/>
              <a:r>
                <a:rPr lang="en-US" altLang="zh-TW" sz="800" b="1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ISPs</a:t>
              </a:r>
              <a:endParaRPr lang="zh-TW" altLang="en-US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21" name="群組 20"/>
          <p:cNvGrpSpPr/>
          <p:nvPr/>
        </p:nvGrpSpPr>
        <p:grpSpPr>
          <a:xfrm>
            <a:off x="3257775" y="297386"/>
            <a:ext cx="1108230" cy="386093"/>
            <a:chOff x="2293487" y="267056"/>
            <a:chExt cx="1706597" cy="957996"/>
          </a:xfrm>
        </p:grpSpPr>
        <p:sp>
          <p:nvSpPr>
            <p:cNvPr id="347" name="矩形 346"/>
            <p:cNvSpPr/>
            <p:nvPr/>
          </p:nvSpPr>
          <p:spPr>
            <a:xfrm>
              <a:off x="2341386" y="267056"/>
              <a:ext cx="1627354" cy="8879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48" name="Rectangle 77"/>
            <p:cNvSpPr/>
            <p:nvPr/>
          </p:nvSpPr>
          <p:spPr>
            <a:xfrm>
              <a:off x="2293487" y="739187"/>
              <a:ext cx="1706597" cy="48586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r>
                <a:rPr lang="en-US" altLang="zh-TW" sz="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Calibri"/>
                </a:rPr>
                <a:t>SINICA-International </a:t>
              </a:r>
              <a:endParaRPr lang="en-US" altLang="zh-TW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endParaRPr>
            </a:p>
          </p:txBody>
        </p:sp>
      </p:grpSp>
      <p:cxnSp>
        <p:nvCxnSpPr>
          <p:cNvPr id="22" name="直線接點 21"/>
          <p:cNvCxnSpPr>
            <a:stCxn id="349" idx="2"/>
            <a:endCxn id="342" idx="4"/>
          </p:cNvCxnSpPr>
          <p:nvPr/>
        </p:nvCxnSpPr>
        <p:spPr>
          <a:xfrm>
            <a:off x="2799343" y="655233"/>
            <a:ext cx="1193059" cy="78787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>
            <a:stCxn id="348" idx="2"/>
            <a:endCxn id="342" idx="2"/>
          </p:cNvCxnSpPr>
          <p:nvPr/>
        </p:nvCxnSpPr>
        <p:spPr>
          <a:xfrm>
            <a:off x="3811890" y="683479"/>
            <a:ext cx="157652" cy="7286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23"/>
          <p:cNvSpPr txBox="1"/>
          <p:nvPr/>
        </p:nvSpPr>
        <p:spPr>
          <a:xfrm>
            <a:off x="3164619" y="713425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 smtClean="0"/>
              <a:t>40G</a:t>
            </a:r>
            <a:endParaRPr lang="zh-TW" altLang="en-US" sz="1000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3949069" y="713425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/>
              <a:t>2</a:t>
            </a:r>
            <a:r>
              <a:rPr lang="en-US" altLang="zh-TW" sz="1000" dirty="0" smtClean="0"/>
              <a:t>0G</a:t>
            </a:r>
            <a:endParaRPr lang="zh-TW" altLang="en-US" sz="1000" dirty="0"/>
          </a:p>
        </p:txBody>
      </p:sp>
      <p:sp>
        <p:nvSpPr>
          <p:cNvPr id="26" name="Rectangle 133"/>
          <p:cNvSpPr/>
          <p:nvPr/>
        </p:nvSpPr>
        <p:spPr>
          <a:xfrm>
            <a:off x="3498781" y="1558550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中研院</a:t>
            </a:r>
            <a:endParaRPr lang="en-US" altLang="zh-TW" sz="8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cxnSp>
        <p:nvCxnSpPr>
          <p:cNvPr id="27" name="直線接點 26"/>
          <p:cNvCxnSpPr>
            <a:stCxn id="271" idx="2"/>
            <a:endCxn id="344" idx="0"/>
          </p:cNvCxnSpPr>
          <p:nvPr/>
        </p:nvCxnSpPr>
        <p:spPr>
          <a:xfrm>
            <a:off x="4712844" y="709906"/>
            <a:ext cx="427942" cy="146030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>
            <a:stCxn id="270" idx="2"/>
            <a:endCxn id="344" idx="7"/>
          </p:cNvCxnSpPr>
          <p:nvPr/>
        </p:nvCxnSpPr>
        <p:spPr>
          <a:xfrm>
            <a:off x="5120534" y="707394"/>
            <a:ext cx="36416" cy="14718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272" idx="2"/>
            <a:endCxn id="300" idx="1"/>
          </p:cNvCxnSpPr>
          <p:nvPr/>
        </p:nvCxnSpPr>
        <p:spPr>
          <a:xfrm flipH="1">
            <a:off x="5958351" y="721293"/>
            <a:ext cx="697654" cy="145830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>
            <a:stCxn id="269" idx="2"/>
            <a:endCxn id="300" idx="0"/>
          </p:cNvCxnSpPr>
          <p:nvPr/>
        </p:nvCxnSpPr>
        <p:spPr>
          <a:xfrm>
            <a:off x="5607770" y="704957"/>
            <a:ext cx="366746" cy="146556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274" idx="2"/>
            <a:endCxn id="300" idx="3"/>
          </p:cNvCxnSpPr>
          <p:nvPr/>
        </p:nvCxnSpPr>
        <p:spPr>
          <a:xfrm flipH="1">
            <a:off x="5958351" y="713523"/>
            <a:ext cx="145259" cy="150993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>
            <a:stCxn id="295" idx="3"/>
            <a:endCxn id="297" idx="1"/>
          </p:cNvCxnSpPr>
          <p:nvPr/>
        </p:nvCxnSpPr>
        <p:spPr>
          <a:xfrm>
            <a:off x="5344381" y="3049625"/>
            <a:ext cx="422017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>
            <a:stCxn id="339" idx="3"/>
            <a:endCxn id="333" idx="1"/>
          </p:cNvCxnSpPr>
          <p:nvPr/>
        </p:nvCxnSpPr>
        <p:spPr>
          <a:xfrm>
            <a:off x="5099414" y="4145628"/>
            <a:ext cx="1212058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/>
          <p:cNvCxnSpPr>
            <a:stCxn id="337" idx="3"/>
            <a:endCxn id="331" idx="3"/>
          </p:cNvCxnSpPr>
          <p:nvPr/>
        </p:nvCxnSpPr>
        <p:spPr>
          <a:xfrm>
            <a:off x="5097266" y="5232604"/>
            <a:ext cx="1113434" cy="4514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>
            <a:stCxn id="335" idx="3"/>
            <a:endCxn id="329" idx="1"/>
          </p:cNvCxnSpPr>
          <p:nvPr/>
        </p:nvCxnSpPr>
        <p:spPr>
          <a:xfrm>
            <a:off x="5364173" y="6300777"/>
            <a:ext cx="945314" cy="2699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>
            <a:stCxn id="295" idx="3"/>
            <a:endCxn id="339" idx="3"/>
          </p:cNvCxnSpPr>
          <p:nvPr/>
        </p:nvCxnSpPr>
        <p:spPr>
          <a:xfrm flipH="1">
            <a:off x="5099414" y="3049625"/>
            <a:ext cx="244967" cy="109600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>
            <a:stCxn id="297" idx="1"/>
            <a:endCxn id="333" idx="1"/>
          </p:cNvCxnSpPr>
          <p:nvPr/>
        </p:nvCxnSpPr>
        <p:spPr>
          <a:xfrm>
            <a:off x="5766398" y="3049625"/>
            <a:ext cx="545074" cy="109600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>
            <a:stCxn id="297" idx="1"/>
          </p:cNvCxnSpPr>
          <p:nvPr/>
        </p:nvCxnSpPr>
        <p:spPr>
          <a:xfrm>
            <a:off x="5766398" y="3049625"/>
            <a:ext cx="0" cy="2239103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>
            <a:stCxn id="295" idx="3"/>
            <a:endCxn id="335" idx="3"/>
          </p:cNvCxnSpPr>
          <p:nvPr/>
        </p:nvCxnSpPr>
        <p:spPr>
          <a:xfrm>
            <a:off x="5344381" y="3049625"/>
            <a:ext cx="19792" cy="3251152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>
            <a:stCxn id="333" idx="1"/>
            <a:endCxn id="329" idx="1"/>
          </p:cNvCxnSpPr>
          <p:nvPr/>
        </p:nvCxnSpPr>
        <p:spPr>
          <a:xfrm flipH="1">
            <a:off x="6309487" y="4145628"/>
            <a:ext cx="1985" cy="2157848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>
            <a:stCxn id="335" idx="3"/>
            <a:endCxn id="337" idx="3"/>
          </p:cNvCxnSpPr>
          <p:nvPr/>
        </p:nvCxnSpPr>
        <p:spPr>
          <a:xfrm flipH="1" flipV="1">
            <a:off x="5097266" y="5232604"/>
            <a:ext cx="266907" cy="106817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>
            <a:stCxn id="337" idx="3"/>
            <a:endCxn id="339" idx="3"/>
          </p:cNvCxnSpPr>
          <p:nvPr/>
        </p:nvCxnSpPr>
        <p:spPr>
          <a:xfrm flipV="1">
            <a:off x="5097266" y="4145628"/>
            <a:ext cx="2148" cy="1086976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>
            <a:stCxn id="331" idx="1"/>
            <a:endCxn id="329" idx="1"/>
          </p:cNvCxnSpPr>
          <p:nvPr/>
        </p:nvCxnSpPr>
        <p:spPr>
          <a:xfrm>
            <a:off x="5778652" y="5237118"/>
            <a:ext cx="530835" cy="106635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>
            <a:stCxn id="342" idx="1"/>
            <a:endCxn id="296" idx="7"/>
          </p:cNvCxnSpPr>
          <p:nvPr/>
        </p:nvCxnSpPr>
        <p:spPr>
          <a:xfrm>
            <a:off x="3976237" y="1390161"/>
            <a:ext cx="1166146" cy="160652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>
            <a:stCxn id="342" idx="1"/>
            <a:endCxn id="340" idx="3"/>
          </p:cNvCxnSpPr>
          <p:nvPr/>
        </p:nvCxnSpPr>
        <p:spPr>
          <a:xfrm>
            <a:off x="3976237" y="1390161"/>
            <a:ext cx="888850" cy="274638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群組 221"/>
          <p:cNvGrpSpPr/>
          <p:nvPr/>
        </p:nvGrpSpPr>
        <p:grpSpPr>
          <a:xfrm>
            <a:off x="7641928" y="2552542"/>
            <a:ext cx="432048" cy="432048"/>
            <a:chOff x="2231740" y="5075204"/>
            <a:chExt cx="432048" cy="432048"/>
          </a:xfrm>
        </p:grpSpPr>
        <p:pic>
          <p:nvPicPr>
            <p:cNvPr id="345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6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7" name="文字方塊 46"/>
          <p:cNvSpPr txBox="1"/>
          <p:nvPr/>
        </p:nvSpPr>
        <p:spPr>
          <a:xfrm>
            <a:off x="2624314" y="4297348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臺北</a:t>
            </a:r>
            <a:r>
              <a:rPr lang="en-US" altLang="zh-TW" sz="1000" dirty="0" smtClean="0"/>
              <a:t>I(</a:t>
            </a:r>
            <a:r>
              <a:rPr lang="zh-TW" altLang="en-US" sz="1000" dirty="0" smtClean="0"/>
              <a:t>臺灣大學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2603941" y="4902578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臺北</a:t>
            </a:r>
            <a:r>
              <a:rPr lang="en-US" altLang="zh-TW" sz="1000" dirty="0" smtClean="0"/>
              <a:t>II(</a:t>
            </a:r>
            <a:r>
              <a:rPr lang="zh-TW" altLang="en-US" sz="1000" dirty="0" smtClean="0"/>
              <a:t>政治大學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7558180" y="1689488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桃園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中央大學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0" name="文字方塊 49"/>
          <p:cNvSpPr txBox="1"/>
          <p:nvPr/>
        </p:nvSpPr>
        <p:spPr>
          <a:xfrm>
            <a:off x="7558181" y="2848968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新竹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清華大學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1" name="文字方塊 50"/>
          <p:cNvSpPr txBox="1"/>
          <p:nvPr/>
        </p:nvSpPr>
        <p:spPr>
          <a:xfrm>
            <a:off x="7564544" y="241934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竹苗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交通大學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7556231" y="363047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臺中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中興大學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3" name="文字方塊 52"/>
          <p:cNvSpPr txBox="1"/>
          <p:nvPr/>
        </p:nvSpPr>
        <p:spPr>
          <a:xfrm>
            <a:off x="7558076" y="4128920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南</a:t>
            </a:r>
            <a:r>
              <a:rPr lang="zh-TW" altLang="en-US" sz="1000" dirty="0"/>
              <a:t>投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暨南大學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4" name="文字方塊 53"/>
          <p:cNvSpPr txBox="1"/>
          <p:nvPr/>
        </p:nvSpPr>
        <p:spPr>
          <a:xfrm>
            <a:off x="7578088" y="4867015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雲嘉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中正大學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2620567" y="5741053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臺南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成功大學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6" name="文字方塊 55"/>
          <p:cNvSpPr txBox="1"/>
          <p:nvPr/>
        </p:nvSpPr>
        <p:spPr>
          <a:xfrm>
            <a:off x="2500639" y="6514521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高屏澎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中山大學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7560731" y="5628198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宜蘭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宜蘭大學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7556230" y="6095699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花蓮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東華大學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7572855" y="6544993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臺東</a:t>
            </a:r>
            <a:r>
              <a:rPr lang="en-US" altLang="zh-TW" sz="1000" dirty="0" smtClean="0"/>
              <a:t>(</a:t>
            </a:r>
            <a:r>
              <a:rPr lang="zh-TW" altLang="en-US" sz="1000" dirty="0" smtClean="0"/>
              <a:t>臺東大學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286331" y="2665563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000" dirty="0" smtClean="0"/>
              <a:t>臺北</a:t>
            </a:r>
            <a:endParaRPr lang="en-US" altLang="zh-TW" sz="1000" dirty="0" smtClean="0"/>
          </a:p>
          <a:p>
            <a:pPr algn="ctr"/>
            <a:r>
              <a:rPr lang="zh-TW" altLang="en-US" sz="1000" dirty="0" smtClean="0"/>
              <a:t>主節點</a:t>
            </a:r>
            <a:endParaRPr lang="zh-TW" altLang="en-US" sz="10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5274668" y="3749567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000" dirty="0" smtClean="0"/>
              <a:t>新竹</a:t>
            </a:r>
            <a:endParaRPr lang="en-US" altLang="zh-TW" sz="1000" dirty="0" smtClean="0"/>
          </a:p>
          <a:p>
            <a:pPr algn="ctr"/>
            <a:r>
              <a:rPr lang="zh-TW" altLang="en-US" sz="1000" dirty="0" smtClean="0"/>
              <a:t>主節點</a:t>
            </a:r>
            <a:endParaRPr lang="zh-TW" altLang="en-US" sz="10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5276611" y="4821039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000" dirty="0" smtClean="0"/>
              <a:t>臺中</a:t>
            </a:r>
            <a:endParaRPr lang="en-US" altLang="zh-TW" sz="1000" dirty="0" smtClean="0"/>
          </a:p>
          <a:p>
            <a:pPr algn="ctr"/>
            <a:r>
              <a:rPr lang="zh-TW" altLang="en-US" sz="1000" dirty="0" smtClean="0"/>
              <a:t>主節點</a:t>
            </a:r>
            <a:endParaRPr lang="zh-TW" altLang="en-US" sz="10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5306450" y="5926124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000" dirty="0" smtClean="0"/>
              <a:t>臺南</a:t>
            </a:r>
            <a:endParaRPr lang="en-US" altLang="zh-TW" sz="1000" dirty="0" smtClean="0"/>
          </a:p>
          <a:p>
            <a:pPr algn="ctr"/>
            <a:r>
              <a:rPr lang="zh-TW" altLang="en-US" sz="1000" dirty="0" smtClean="0"/>
              <a:t>主節點</a:t>
            </a:r>
            <a:endParaRPr lang="zh-TW" altLang="en-US" sz="1000" dirty="0"/>
          </a:p>
        </p:txBody>
      </p:sp>
      <p:cxnSp>
        <p:nvCxnSpPr>
          <p:cNvPr id="64" name="直線接點 63"/>
          <p:cNvCxnSpPr>
            <a:stCxn id="327" idx="3"/>
            <a:endCxn id="296" idx="5"/>
          </p:cNvCxnSpPr>
          <p:nvPr/>
        </p:nvCxnSpPr>
        <p:spPr>
          <a:xfrm flipV="1">
            <a:off x="3540346" y="3040541"/>
            <a:ext cx="1602037" cy="116492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接點 64"/>
          <p:cNvCxnSpPr>
            <a:stCxn id="327" idx="3"/>
            <a:endCxn id="340" idx="3"/>
          </p:cNvCxnSpPr>
          <p:nvPr/>
        </p:nvCxnSpPr>
        <p:spPr>
          <a:xfrm flipV="1">
            <a:off x="3540346" y="4136544"/>
            <a:ext cx="1324741" cy="68925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>
            <a:stCxn id="325" idx="3"/>
            <a:endCxn id="296" idx="5"/>
          </p:cNvCxnSpPr>
          <p:nvPr/>
        </p:nvCxnSpPr>
        <p:spPr>
          <a:xfrm flipV="1">
            <a:off x="3532120" y="3040541"/>
            <a:ext cx="1610263" cy="174830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接點 66"/>
          <p:cNvCxnSpPr>
            <a:stCxn id="325" idx="3"/>
            <a:endCxn id="340" idx="2"/>
          </p:cNvCxnSpPr>
          <p:nvPr/>
        </p:nvCxnSpPr>
        <p:spPr>
          <a:xfrm flipV="1">
            <a:off x="3532120" y="4114614"/>
            <a:ext cx="1326272" cy="674227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接點 67"/>
          <p:cNvCxnSpPr>
            <a:stCxn id="319" idx="1"/>
            <a:endCxn id="334" idx="3"/>
          </p:cNvCxnSpPr>
          <p:nvPr/>
        </p:nvCxnSpPr>
        <p:spPr>
          <a:xfrm flipH="1">
            <a:off x="6509193" y="1600257"/>
            <a:ext cx="1132400" cy="2536287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接點 68"/>
          <p:cNvCxnSpPr>
            <a:stCxn id="317" idx="1"/>
            <a:endCxn id="334" idx="6"/>
          </p:cNvCxnSpPr>
          <p:nvPr/>
        </p:nvCxnSpPr>
        <p:spPr>
          <a:xfrm flipH="1">
            <a:off x="6548217" y="2343310"/>
            <a:ext cx="1107770" cy="1771304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接點 69"/>
          <p:cNvCxnSpPr>
            <a:stCxn id="345" idx="1"/>
            <a:endCxn id="334" idx="5"/>
          </p:cNvCxnSpPr>
          <p:nvPr/>
        </p:nvCxnSpPr>
        <p:spPr>
          <a:xfrm flipH="1">
            <a:off x="6541522" y="2768566"/>
            <a:ext cx="1100406" cy="136797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接點 70"/>
          <p:cNvCxnSpPr>
            <a:stCxn id="319" idx="1"/>
            <a:endCxn id="298" idx="7"/>
          </p:cNvCxnSpPr>
          <p:nvPr/>
        </p:nvCxnSpPr>
        <p:spPr>
          <a:xfrm flipH="1">
            <a:off x="5996448" y="1600257"/>
            <a:ext cx="1645145" cy="1396424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>
            <a:stCxn id="317" idx="1"/>
            <a:endCxn id="298" idx="6"/>
          </p:cNvCxnSpPr>
          <p:nvPr/>
        </p:nvCxnSpPr>
        <p:spPr>
          <a:xfrm flipH="1">
            <a:off x="6003143" y="2343310"/>
            <a:ext cx="1652844" cy="675301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>
            <a:stCxn id="345" idx="1"/>
            <a:endCxn id="298" idx="7"/>
          </p:cNvCxnSpPr>
          <p:nvPr/>
        </p:nvCxnSpPr>
        <p:spPr>
          <a:xfrm flipH="1">
            <a:off x="5996448" y="2768566"/>
            <a:ext cx="1645480" cy="228115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>
            <a:stCxn id="313" idx="1"/>
            <a:endCxn id="332" idx="6"/>
          </p:cNvCxnSpPr>
          <p:nvPr/>
        </p:nvCxnSpPr>
        <p:spPr>
          <a:xfrm flipH="1">
            <a:off x="6015397" y="4028702"/>
            <a:ext cx="1625913" cy="117740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接點 74"/>
          <p:cNvCxnSpPr>
            <a:stCxn id="315" idx="1"/>
            <a:endCxn id="330" idx="5"/>
          </p:cNvCxnSpPr>
          <p:nvPr/>
        </p:nvCxnSpPr>
        <p:spPr>
          <a:xfrm flipH="1">
            <a:off x="6539537" y="3533543"/>
            <a:ext cx="1104999" cy="2760849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接點 75"/>
          <p:cNvCxnSpPr>
            <a:stCxn id="311" idx="1"/>
            <a:endCxn id="332" idx="5"/>
          </p:cNvCxnSpPr>
          <p:nvPr/>
        </p:nvCxnSpPr>
        <p:spPr>
          <a:xfrm flipH="1">
            <a:off x="6008702" y="4765142"/>
            <a:ext cx="1630603" cy="46289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接點 76"/>
          <p:cNvCxnSpPr>
            <a:stCxn id="313" idx="1"/>
            <a:endCxn id="330" idx="5"/>
          </p:cNvCxnSpPr>
          <p:nvPr/>
        </p:nvCxnSpPr>
        <p:spPr>
          <a:xfrm flipH="1">
            <a:off x="6539537" y="4028702"/>
            <a:ext cx="1101773" cy="2265690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接點 77"/>
          <p:cNvCxnSpPr>
            <a:stCxn id="315" idx="1"/>
            <a:endCxn id="332" idx="7"/>
          </p:cNvCxnSpPr>
          <p:nvPr/>
        </p:nvCxnSpPr>
        <p:spPr>
          <a:xfrm flipH="1">
            <a:off x="6008702" y="3533543"/>
            <a:ext cx="1635834" cy="165063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接點 78"/>
          <p:cNvCxnSpPr>
            <a:stCxn id="311" idx="1"/>
            <a:endCxn id="330" idx="5"/>
          </p:cNvCxnSpPr>
          <p:nvPr/>
        </p:nvCxnSpPr>
        <p:spPr>
          <a:xfrm flipH="1">
            <a:off x="6539537" y="4765142"/>
            <a:ext cx="1099768" cy="1529250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接點 79"/>
          <p:cNvCxnSpPr>
            <a:stCxn id="330" idx="4"/>
            <a:endCxn id="309" idx="1"/>
          </p:cNvCxnSpPr>
          <p:nvPr/>
        </p:nvCxnSpPr>
        <p:spPr>
          <a:xfrm flipV="1">
            <a:off x="6523373" y="5529348"/>
            <a:ext cx="1121219" cy="77412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接點 80"/>
          <p:cNvCxnSpPr>
            <a:stCxn id="330" idx="3"/>
            <a:endCxn id="307" idx="1"/>
          </p:cNvCxnSpPr>
          <p:nvPr/>
        </p:nvCxnSpPr>
        <p:spPr>
          <a:xfrm flipV="1">
            <a:off x="6507208" y="6001816"/>
            <a:ext cx="1138276" cy="292576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接點 81"/>
          <p:cNvCxnSpPr>
            <a:stCxn id="330" idx="4"/>
            <a:endCxn id="305" idx="1"/>
          </p:cNvCxnSpPr>
          <p:nvPr/>
        </p:nvCxnSpPr>
        <p:spPr>
          <a:xfrm>
            <a:off x="6523373" y="6303476"/>
            <a:ext cx="1122111" cy="153944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接點 82"/>
          <p:cNvCxnSpPr>
            <a:stCxn id="336" idx="6"/>
            <a:endCxn id="323" idx="3"/>
          </p:cNvCxnSpPr>
          <p:nvPr/>
        </p:nvCxnSpPr>
        <p:spPr>
          <a:xfrm flipH="1">
            <a:off x="3522436" y="6269763"/>
            <a:ext cx="1646434" cy="140315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接點 83"/>
          <p:cNvCxnSpPr>
            <a:stCxn id="336" idx="2"/>
            <a:endCxn id="321" idx="3"/>
          </p:cNvCxnSpPr>
          <p:nvPr/>
        </p:nvCxnSpPr>
        <p:spPr>
          <a:xfrm flipH="1" flipV="1">
            <a:off x="3521915" y="5633961"/>
            <a:ext cx="1601236" cy="63580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接點 84"/>
          <p:cNvCxnSpPr>
            <a:stCxn id="323" idx="3"/>
            <a:endCxn id="338" idx="1"/>
          </p:cNvCxnSpPr>
          <p:nvPr/>
        </p:nvCxnSpPr>
        <p:spPr>
          <a:xfrm flipV="1">
            <a:off x="3522436" y="5179660"/>
            <a:ext cx="1340503" cy="1230418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接點 85"/>
          <p:cNvCxnSpPr>
            <a:stCxn id="321" idx="3"/>
            <a:endCxn id="338" idx="2"/>
          </p:cNvCxnSpPr>
          <p:nvPr/>
        </p:nvCxnSpPr>
        <p:spPr>
          <a:xfrm flipV="1">
            <a:off x="3521915" y="5201590"/>
            <a:ext cx="1334329" cy="432371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接點 86"/>
          <p:cNvCxnSpPr>
            <a:stCxn id="300" idx="2"/>
            <a:endCxn id="284" idx="0"/>
          </p:cNvCxnSpPr>
          <p:nvPr/>
        </p:nvCxnSpPr>
        <p:spPr>
          <a:xfrm flipH="1">
            <a:off x="5127382" y="2201531"/>
            <a:ext cx="824274" cy="802692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接點 87"/>
          <p:cNvCxnSpPr>
            <a:stCxn id="300" idx="5"/>
            <a:endCxn id="279" idx="0"/>
          </p:cNvCxnSpPr>
          <p:nvPr/>
        </p:nvCxnSpPr>
        <p:spPr>
          <a:xfrm flipH="1">
            <a:off x="5968960" y="2223461"/>
            <a:ext cx="21720" cy="78284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接點 88"/>
          <p:cNvCxnSpPr>
            <a:stCxn id="344" idx="2"/>
            <a:endCxn id="284" idx="0"/>
          </p:cNvCxnSpPr>
          <p:nvPr/>
        </p:nvCxnSpPr>
        <p:spPr>
          <a:xfrm>
            <a:off x="5117926" y="2201223"/>
            <a:ext cx="9456" cy="8030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接點 89"/>
          <p:cNvCxnSpPr>
            <a:stCxn id="183" idx="0"/>
            <a:endCxn id="298" idx="7"/>
          </p:cNvCxnSpPr>
          <p:nvPr/>
        </p:nvCxnSpPr>
        <p:spPr>
          <a:xfrm>
            <a:off x="5152448" y="2187690"/>
            <a:ext cx="844000" cy="80899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群組 221"/>
          <p:cNvGrpSpPr/>
          <p:nvPr/>
        </p:nvGrpSpPr>
        <p:grpSpPr>
          <a:xfrm>
            <a:off x="4926900" y="2016213"/>
            <a:ext cx="432048" cy="432048"/>
            <a:chOff x="2231740" y="5075204"/>
            <a:chExt cx="432048" cy="432048"/>
          </a:xfrm>
        </p:grpSpPr>
        <p:pic>
          <p:nvPicPr>
            <p:cNvPr id="343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4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92" name="群組 221"/>
          <p:cNvGrpSpPr/>
          <p:nvPr/>
        </p:nvGrpSpPr>
        <p:grpSpPr>
          <a:xfrm>
            <a:off x="3778516" y="1227081"/>
            <a:ext cx="432048" cy="432048"/>
            <a:chOff x="2231740" y="5075204"/>
            <a:chExt cx="432048" cy="432048"/>
          </a:xfrm>
        </p:grpSpPr>
        <p:pic>
          <p:nvPicPr>
            <p:cNvPr id="341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2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93" name="文字方塊 92"/>
          <p:cNvSpPr txBox="1"/>
          <p:nvPr/>
        </p:nvSpPr>
        <p:spPr>
          <a:xfrm>
            <a:off x="5212887" y="6510639"/>
            <a:ext cx="925501" cy="31892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100G</a:t>
            </a:r>
            <a:r>
              <a:rPr lang="zh-TW" alt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骨幹</a:t>
            </a:r>
            <a:endParaRPr lang="zh-TW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文字方塊 93"/>
          <p:cNvSpPr txBox="1"/>
          <p:nvPr/>
        </p:nvSpPr>
        <p:spPr>
          <a:xfrm>
            <a:off x="7405838" y="950082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桃竹苗區網</a:t>
            </a:r>
            <a:endParaRPr lang="en-US" altLang="zh-TW" sz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文字方塊 94"/>
          <p:cNvSpPr txBox="1"/>
          <p:nvPr/>
        </p:nvSpPr>
        <p:spPr>
          <a:xfrm>
            <a:off x="2918556" y="520616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南</a:t>
            </a:r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部區網</a:t>
            </a:r>
            <a:endParaRPr lang="en-US" altLang="zh-TW" sz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7457690" y="304133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中</a:t>
            </a:r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部區網</a:t>
            </a:r>
            <a:endParaRPr lang="en-US" altLang="zh-TW" sz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文字方塊 96"/>
          <p:cNvSpPr txBox="1"/>
          <p:nvPr/>
        </p:nvSpPr>
        <p:spPr>
          <a:xfrm>
            <a:off x="2962644" y="375767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北部區網</a:t>
            </a:r>
            <a:endParaRPr lang="en-US" altLang="zh-TW" sz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文字方塊 97"/>
          <p:cNvSpPr txBox="1"/>
          <p:nvPr/>
        </p:nvSpPr>
        <p:spPr>
          <a:xfrm>
            <a:off x="7457380" y="509803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東</a:t>
            </a:r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部區網</a:t>
            </a:r>
            <a:endParaRPr lang="en-US" altLang="zh-TW" sz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文字方塊 98"/>
          <p:cNvSpPr txBox="1"/>
          <p:nvPr/>
        </p:nvSpPr>
        <p:spPr>
          <a:xfrm>
            <a:off x="26165" y="6451856"/>
            <a:ext cx="1646605" cy="276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製圖日期：</a:t>
            </a:r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105/06/20</a:t>
            </a:r>
            <a:endParaRPr lang="zh-TW" altLang="en-US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0" name="文字方塊 99"/>
          <p:cNvSpPr txBox="1"/>
          <p:nvPr/>
        </p:nvSpPr>
        <p:spPr>
          <a:xfrm>
            <a:off x="29444" y="5951862"/>
            <a:ext cx="1569660" cy="46166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100G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骨幹網路示意圖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草稿</a:t>
            </a:r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/Tony </a:t>
            </a:r>
            <a:r>
              <a:rPr lang="en-US" altLang="zh-TW" sz="1200" dirty="0" err="1" smtClean="0">
                <a:latin typeface="標楷體" panose="03000509000000000000" pitchFamily="65" charset="-120"/>
                <a:ea typeface="標楷體" panose="03000509000000000000" pitchFamily="65" charset="-120"/>
              </a:rPr>
              <a:t>Tu</a:t>
            </a:r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01" name="群組 221"/>
          <p:cNvGrpSpPr/>
          <p:nvPr/>
        </p:nvGrpSpPr>
        <p:grpSpPr>
          <a:xfrm>
            <a:off x="4667366" y="3929604"/>
            <a:ext cx="432048" cy="432048"/>
            <a:chOff x="2231740" y="5075204"/>
            <a:chExt cx="432048" cy="432048"/>
          </a:xfrm>
        </p:grpSpPr>
        <p:pic>
          <p:nvPicPr>
            <p:cNvPr id="339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0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02" name="群組 221"/>
          <p:cNvGrpSpPr/>
          <p:nvPr/>
        </p:nvGrpSpPr>
        <p:grpSpPr>
          <a:xfrm>
            <a:off x="4665218" y="5016580"/>
            <a:ext cx="432048" cy="432048"/>
            <a:chOff x="2231740" y="5075204"/>
            <a:chExt cx="432048" cy="432048"/>
          </a:xfrm>
        </p:grpSpPr>
        <p:pic>
          <p:nvPicPr>
            <p:cNvPr id="337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8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03" name="群組 221"/>
          <p:cNvGrpSpPr/>
          <p:nvPr/>
        </p:nvGrpSpPr>
        <p:grpSpPr>
          <a:xfrm>
            <a:off x="4932125" y="6084753"/>
            <a:ext cx="432048" cy="432048"/>
            <a:chOff x="2231740" y="5075204"/>
            <a:chExt cx="432048" cy="432048"/>
          </a:xfrm>
        </p:grpSpPr>
        <p:pic>
          <p:nvPicPr>
            <p:cNvPr id="335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6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04" name="群組 221"/>
          <p:cNvGrpSpPr/>
          <p:nvPr/>
        </p:nvGrpSpPr>
        <p:grpSpPr>
          <a:xfrm>
            <a:off x="6311472" y="3929604"/>
            <a:ext cx="432048" cy="432048"/>
            <a:chOff x="2231740" y="5075204"/>
            <a:chExt cx="432048" cy="432048"/>
          </a:xfrm>
        </p:grpSpPr>
        <p:pic>
          <p:nvPicPr>
            <p:cNvPr id="333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4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05" name="群組 221"/>
          <p:cNvGrpSpPr/>
          <p:nvPr/>
        </p:nvGrpSpPr>
        <p:grpSpPr>
          <a:xfrm>
            <a:off x="5778652" y="5021094"/>
            <a:ext cx="432048" cy="432048"/>
            <a:chOff x="2231740" y="5075204"/>
            <a:chExt cx="432048" cy="432048"/>
          </a:xfrm>
        </p:grpSpPr>
        <p:pic>
          <p:nvPicPr>
            <p:cNvPr id="331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2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06" name="群組 221"/>
          <p:cNvGrpSpPr/>
          <p:nvPr/>
        </p:nvGrpSpPr>
        <p:grpSpPr>
          <a:xfrm>
            <a:off x="6309487" y="6087452"/>
            <a:ext cx="432048" cy="432048"/>
            <a:chOff x="2231740" y="5075204"/>
            <a:chExt cx="432048" cy="432048"/>
          </a:xfrm>
        </p:grpSpPr>
        <p:pic>
          <p:nvPicPr>
            <p:cNvPr id="329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0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7" name="Text Box 63"/>
          <p:cNvSpPr txBox="1">
            <a:spLocks noChangeArrowheads="1"/>
          </p:cNvSpPr>
          <p:nvPr/>
        </p:nvSpPr>
        <p:spPr bwMode="auto">
          <a:xfrm>
            <a:off x="1979023" y="4547681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新北市網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08" name="Text Box 63"/>
          <p:cNvSpPr txBox="1">
            <a:spLocks noChangeArrowheads="1"/>
          </p:cNvSpPr>
          <p:nvPr/>
        </p:nvSpPr>
        <p:spPr bwMode="auto">
          <a:xfrm>
            <a:off x="1975065" y="4737792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基隆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市網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09" name="Text Box 63"/>
          <p:cNvSpPr txBox="1">
            <a:spLocks noChangeArrowheads="1"/>
          </p:cNvSpPr>
          <p:nvPr/>
        </p:nvSpPr>
        <p:spPr bwMode="auto">
          <a:xfrm>
            <a:off x="2004780" y="4117620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臺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北市網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0" name="Text Box 63"/>
          <p:cNvSpPr txBox="1">
            <a:spLocks noChangeArrowheads="1"/>
          </p:cNvSpPr>
          <p:nvPr/>
        </p:nvSpPr>
        <p:spPr bwMode="auto">
          <a:xfrm>
            <a:off x="8620637" y="3302705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臺中市網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1" name="Text Box 63"/>
          <p:cNvSpPr txBox="1">
            <a:spLocks noChangeArrowheads="1"/>
          </p:cNvSpPr>
          <p:nvPr/>
        </p:nvSpPr>
        <p:spPr bwMode="auto">
          <a:xfrm>
            <a:off x="8616371" y="3484349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彰化縣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2" name="Text Box 63"/>
          <p:cNvSpPr txBox="1">
            <a:spLocks noChangeArrowheads="1"/>
          </p:cNvSpPr>
          <p:nvPr/>
        </p:nvSpPr>
        <p:spPr bwMode="auto">
          <a:xfrm>
            <a:off x="8624259" y="5424806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宜蘭縣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3" name="Text Box 63"/>
          <p:cNvSpPr txBox="1">
            <a:spLocks noChangeArrowheads="1"/>
          </p:cNvSpPr>
          <p:nvPr/>
        </p:nvSpPr>
        <p:spPr bwMode="auto">
          <a:xfrm>
            <a:off x="8629804" y="5902983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花蓮縣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4" name="Text Box 63"/>
          <p:cNvSpPr txBox="1">
            <a:spLocks noChangeArrowheads="1"/>
          </p:cNvSpPr>
          <p:nvPr/>
        </p:nvSpPr>
        <p:spPr bwMode="auto">
          <a:xfrm>
            <a:off x="8618595" y="1175120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連江縣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5" name="Text Box 63"/>
          <p:cNvSpPr txBox="1">
            <a:spLocks noChangeArrowheads="1"/>
          </p:cNvSpPr>
          <p:nvPr/>
        </p:nvSpPr>
        <p:spPr bwMode="auto">
          <a:xfrm>
            <a:off x="8622797" y="1365231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金門縣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6" name="Text Box 63"/>
          <p:cNvSpPr txBox="1">
            <a:spLocks noChangeArrowheads="1"/>
          </p:cNvSpPr>
          <p:nvPr/>
        </p:nvSpPr>
        <p:spPr bwMode="auto">
          <a:xfrm>
            <a:off x="8622397" y="4333355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嘉義縣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7" name="Text Box 63"/>
          <p:cNvSpPr txBox="1">
            <a:spLocks noChangeArrowheads="1"/>
          </p:cNvSpPr>
          <p:nvPr/>
        </p:nvSpPr>
        <p:spPr bwMode="auto">
          <a:xfrm>
            <a:off x="8626598" y="4523466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嘉義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市網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8" name="Text Box 63"/>
          <p:cNvSpPr txBox="1">
            <a:spLocks noChangeArrowheads="1"/>
          </p:cNvSpPr>
          <p:nvPr/>
        </p:nvSpPr>
        <p:spPr bwMode="auto">
          <a:xfrm>
            <a:off x="8626599" y="4713146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雲林縣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19" name="Text Box 63"/>
          <p:cNvSpPr txBox="1">
            <a:spLocks noChangeArrowheads="1"/>
          </p:cNvSpPr>
          <p:nvPr/>
        </p:nvSpPr>
        <p:spPr bwMode="auto">
          <a:xfrm>
            <a:off x="8626598" y="3938489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南投縣網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0" name="Text Box 63"/>
          <p:cNvSpPr txBox="1">
            <a:spLocks noChangeArrowheads="1"/>
          </p:cNvSpPr>
          <p:nvPr/>
        </p:nvSpPr>
        <p:spPr bwMode="auto">
          <a:xfrm>
            <a:off x="8617397" y="1541898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桃園市網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1" name="Text Box 63"/>
          <p:cNvSpPr txBox="1">
            <a:spLocks noChangeArrowheads="1"/>
          </p:cNvSpPr>
          <p:nvPr/>
        </p:nvSpPr>
        <p:spPr bwMode="auto">
          <a:xfrm>
            <a:off x="8627602" y="1901151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新竹縣網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2" name="Text Box 63"/>
          <p:cNvSpPr txBox="1">
            <a:spLocks noChangeArrowheads="1"/>
          </p:cNvSpPr>
          <p:nvPr/>
        </p:nvSpPr>
        <p:spPr bwMode="auto">
          <a:xfrm>
            <a:off x="8631804" y="2091262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新竹市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3" name="Text Box 63"/>
          <p:cNvSpPr txBox="1">
            <a:spLocks noChangeArrowheads="1"/>
          </p:cNvSpPr>
          <p:nvPr/>
        </p:nvSpPr>
        <p:spPr bwMode="auto">
          <a:xfrm>
            <a:off x="8626403" y="2267929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苗栗縣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4" name="Text Box 63"/>
          <p:cNvSpPr txBox="1">
            <a:spLocks noChangeArrowheads="1"/>
          </p:cNvSpPr>
          <p:nvPr/>
        </p:nvSpPr>
        <p:spPr bwMode="auto">
          <a:xfrm>
            <a:off x="1991308" y="6002128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高雄市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5" name="Text Box 63"/>
          <p:cNvSpPr txBox="1">
            <a:spLocks noChangeArrowheads="1"/>
          </p:cNvSpPr>
          <p:nvPr/>
        </p:nvSpPr>
        <p:spPr bwMode="auto">
          <a:xfrm>
            <a:off x="1987197" y="6192239"/>
            <a:ext cx="431776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屏東縣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6" name="Text Box 63"/>
          <p:cNvSpPr txBox="1">
            <a:spLocks noChangeArrowheads="1"/>
          </p:cNvSpPr>
          <p:nvPr/>
        </p:nvSpPr>
        <p:spPr bwMode="auto">
          <a:xfrm>
            <a:off x="1990263" y="6368906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澎湖縣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7" name="Text Box 63"/>
          <p:cNvSpPr txBox="1">
            <a:spLocks noChangeArrowheads="1"/>
          </p:cNvSpPr>
          <p:nvPr/>
        </p:nvSpPr>
        <p:spPr bwMode="auto">
          <a:xfrm>
            <a:off x="1991645" y="5536876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臺南市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8" name="Text Box 63"/>
          <p:cNvSpPr txBox="1">
            <a:spLocks noChangeArrowheads="1"/>
          </p:cNvSpPr>
          <p:nvPr/>
        </p:nvSpPr>
        <p:spPr bwMode="auto">
          <a:xfrm>
            <a:off x="8624609" y="6332361"/>
            <a:ext cx="431777" cy="180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臺東縣</a:t>
            </a:r>
            <a:r>
              <a:rPr kumimoji="0" lang="zh-TW" altLang="en-US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網</a:t>
            </a:r>
            <a:endParaRPr lang="en-US" altLang="zh-TW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29" name="Rectangle 133"/>
          <p:cNvSpPr/>
          <p:nvPr/>
        </p:nvSpPr>
        <p:spPr>
          <a:xfrm>
            <a:off x="4694329" y="4111046"/>
            <a:ext cx="388495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HC-01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30" name="Rectangle 133"/>
          <p:cNvSpPr/>
          <p:nvPr/>
        </p:nvSpPr>
        <p:spPr>
          <a:xfrm>
            <a:off x="4708414" y="5193058"/>
            <a:ext cx="369259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TC-01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31" name="Rectangle 133"/>
          <p:cNvSpPr/>
          <p:nvPr/>
        </p:nvSpPr>
        <p:spPr>
          <a:xfrm>
            <a:off x="4957608" y="6258675"/>
            <a:ext cx="385289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TN-01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32" name="Rectangle 133"/>
          <p:cNvSpPr/>
          <p:nvPr/>
        </p:nvSpPr>
        <p:spPr>
          <a:xfrm>
            <a:off x="6350663" y="4114446"/>
            <a:ext cx="388495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HC-02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33" name="Rectangle 133"/>
          <p:cNvSpPr/>
          <p:nvPr/>
        </p:nvSpPr>
        <p:spPr>
          <a:xfrm>
            <a:off x="5798527" y="5190821"/>
            <a:ext cx="369259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TC-02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6337958" y="6265267"/>
            <a:ext cx="385289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TN-02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35" name="Rectangle 133"/>
          <p:cNvSpPr/>
          <p:nvPr/>
        </p:nvSpPr>
        <p:spPr>
          <a:xfrm>
            <a:off x="7557221" y="2704300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cxnSp>
        <p:nvCxnSpPr>
          <p:cNvPr id="136" name="直線接點 135"/>
          <p:cNvCxnSpPr>
            <a:stCxn id="242" idx="1"/>
            <a:endCxn id="109" idx="3"/>
          </p:cNvCxnSpPr>
          <p:nvPr/>
        </p:nvCxnSpPr>
        <p:spPr>
          <a:xfrm flipH="1">
            <a:off x="2436557" y="4203618"/>
            <a:ext cx="275701" cy="421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接點 136"/>
          <p:cNvCxnSpPr>
            <a:stCxn id="243" idx="1"/>
            <a:endCxn id="107" idx="3"/>
          </p:cNvCxnSpPr>
          <p:nvPr/>
        </p:nvCxnSpPr>
        <p:spPr>
          <a:xfrm flipH="1" flipV="1">
            <a:off x="2410799" y="4637894"/>
            <a:ext cx="314399" cy="12203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接點 137"/>
          <p:cNvCxnSpPr>
            <a:stCxn id="243" idx="1"/>
            <a:endCxn id="108" idx="3"/>
          </p:cNvCxnSpPr>
          <p:nvPr/>
        </p:nvCxnSpPr>
        <p:spPr>
          <a:xfrm flipH="1">
            <a:off x="2406842" y="4759932"/>
            <a:ext cx="318356" cy="6807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群組 221"/>
          <p:cNvGrpSpPr/>
          <p:nvPr/>
        </p:nvGrpSpPr>
        <p:grpSpPr>
          <a:xfrm>
            <a:off x="3108298" y="3989445"/>
            <a:ext cx="432048" cy="432048"/>
            <a:chOff x="2231740" y="5075204"/>
            <a:chExt cx="432048" cy="432048"/>
          </a:xfrm>
        </p:grpSpPr>
        <p:pic>
          <p:nvPicPr>
            <p:cNvPr id="327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8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0" name="Rectangle 133"/>
          <p:cNvSpPr/>
          <p:nvPr/>
        </p:nvSpPr>
        <p:spPr>
          <a:xfrm>
            <a:off x="3039531" y="4149779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41" name="群組 221"/>
          <p:cNvGrpSpPr/>
          <p:nvPr/>
        </p:nvGrpSpPr>
        <p:grpSpPr>
          <a:xfrm>
            <a:off x="3100072" y="4572817"/>
            <a:ext cx="432048" cy="432048"/>
            <a:chOff x="2231123" y="5075204"/>
            <a:chExt cx="432048" cy="432048"/>
          </a:xfrm>
        </p:grpSpPr>
        <p:pic>
          <p:nvPicPr>
            <p:cNvPr id="325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123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6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2" name="Rectangle 133"/>
          <p:cNvSpPr/>
          <p:nvPr/>
        </p:nvSpPr>
        <p:spPr>
          <a:xfrm>
            <a:off x="3022750" y="4728274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cxnSp>
        <p:nvCxnSpPr>
          <p:cNvPr id="143" name="直線接點 142"/>
          <p:cNvCxnSpPr>
            <a:stCxn id="245" idx="1"/>
            <a:endCxn id="124" idx="3"/>
          </p:cNvCxnSpPr>
          <p:nvPr/>
        </p:nvCxnSpPr>
        <p:spPr>
          <a:xfrm flipH="1" flipV="1">
            <a:off x="2423084" y="6092341"/>
            <a:ext cx="292687" cy="1667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接點 143"/>
          <p:cNvCxnSpPr>
            <a:stCxn id="245" idx="1"/>
            <a:endCxn id="125" idx="3"/>
          </p:cNvCxnSpPr>
          <p:nvPr/>
        </p:nvCxnSpPr>
        <p:spPr>
          <a:xfrm flipH="1">
            <a:off x="2418973" y="6259041"/>
            <a:ext cx="296798" cy="2341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接點 144"/>
          <p:cNvCxnSpPr>
            <a:stCxn id="245" idx="1"/>
            <a:endCxn id="126" idx="3"/>
          </p:cNvCxnSpPr>
          <p:nvPr/>
        </p:nvCxnSpPr>
        <p:spPr>
          <a:xfrm flipH="1">
            <a:off x="2422040" y="6259041"/>
            <a:ext cx="293731" cy="20007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接點 145"/>
          <p:cNvCxnSpPr>
            <a:stCxn id="244" idx="1"/>
            <a:endCxn id="127" idx="3"/>
          </p:cNvCxnSpPr>
          <p:nvPr/>
        </p:nvCxnSpPr>
        <p:spPr>
          <a:xfrm flipH="1">
            <a:off x="2423422" y="5625020"/>
            <a:ext cx="292046" cy="206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群組 221"/>
          <p:cNvGrpSpPr/>
          <p:nvPr/>
        </p:nvGrpSpPr>
        <p:grpSpPr>
          <a:xfrm>
            <a:off x="3090388" y="6194054"/>
            <a:ext cx="432048" cy="432048"/>
            <a:chOff x="2231740" y="5075204"/>
            <a:chExt cx="432048" cy="432048"/>
          </a:xfrm>
        </p:grpSpPr>
        <p:pic>
          <p:nvPicPr>
            <p:cNvPr id="323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4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8" name="Rectangle 133"/>
          <p:cNvSpPr/>
          <p:nvPr/>
        </p:nvSpPr>
        <p:spPr>
          <a:xfrm>
            <a:off x="2995182" y="6350962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49" name="群組 221"/>
          <p:cNvGrpSpPr/>
          <p:nvPr/>
        </p:nvGrpSpPr>
        <p:grpSpPr>
          <a:xfrm>
            <a:off x="3089867" y="5417937"/>
            <a:ext cx="432048" cy="432048"/>
            <a:chOff x="2231889" y="5051062"/>
            <a:chExt cx="432048" cy="432048"/>
          </a:xfrm>
        </p:grpSpPr>
        <p:pic>
          <p:nvPicPr>
            <p:cNvPr id="321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889" y="5051062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2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50" name="Rectangle 133"/>
          <p:cNvSpPr/>
          <p:nvPr/>
        </p:nvSpPr>
        <p:spPr>
          <a:xfrm>
            <a:off x="3011666" y="5581727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cxnSp>
        <p:nvCxnSpPr>
          <p:cNvPr id="151" name="直線接點 150"/>
          <p:cNvCxnSpPr>
            <a:stCxn id="249" idx="3"/>
            <a:endCxn id="117" idx="1"/>
          </p:cNvCxnSpPr>
          <p:nvPr/>
        </p:nvCxnSpPr>
        <p:spPr>
          <a:xfrm>
            <a:off x="8421809" y="4609009"/>
            <a:ext cx="204789" cy="467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接點 151"/>
          <p:cNvCxnSpPr>
            <a:stCxn id="116" idx="1"/>
            <a:endCxn id="249" idx="3"/>
          </p:cNvCxnSpPr>
          <p:nvPr/>
        </p:nvCxnSpPr>
        <p:spPr>
          <a:xfrm flipH="1">
            <a:off x="8421809" y="4423568"/>
            <a:ext cx="200588" cy="18544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接點 152"/>
          <p:cNvCxnSpPr>
            <a:stCxn id="249" idx="3"/>
            <a:endCxn id="118" idx="1"/>
          </p:cNvCxnSpPr>
          <p:nvPr/>
        </p:nvCxnSpPr>
        <p:spPr>
          <a:xfrm>
            <a:off x="8421809" y="4609009"/>
            <a:ext cx="204790" cy="19435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接點 153"/>
          <p:cNvCxnSpPr>
            <a:stCxn id="121" idx="1"/>
            <a:endCxn id="261" idx="3"/>
          </p:cNvCxnSpPr>
          <p:nvPr/>
        </p:nvCxnSpPr>
        <p:spPr>
          <a:xfrm flipH="1">
            <a:off x="8402316" y="1991364"/>
            <a:ext cx="225286" cy="13525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接點 154"/>
          <p:cNvCxnSpPr>
            <a:stCxn id="122" idx="1"/>
            <a:endCxn id="261" idx="3"/>
          </p:cNvCxnSpPr>
          <p:nvPr/>
        </p:nvCxnSpPr>
        <p:spPr>
          <a:xfrm flipH="1" flipV="1">
            <a:off x="8402316" y="2126616"/>
            <a:ext cx="229488" cy="5485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接點 155"/>
          <p:cNvCxnSpPr>
            <a:stCxn id="123" idx="1"/>
            <a:endCxn id="261" idx="3"/>
          </p:cNvCxnSpPr>
          <p:nvPr/>
        </p:nvCxnSpPr>
        <p:spPr>
          <a:xfrm flipH="1" flipV="1">
            <a:off x="8402316" y="2126616"/>
            <a:ext cx="224087" cy="23152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接點 156"/>
          <p:cNvCxnSpPr>
            <a:stCxn id="114" idx="1"/>
            <a:endCxn id="246" idx="3"/>
          </p:cNvCxnSpPr>
          <p:nvPr/>
        </p:nvCxnSpPr>
        <p:spPr>
          <a:xfrm flipH="1">
            <a:off x="8379712" y="1265333"/>
            <a:ext cx="238883" cy="23928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接點 157"/>
          <p:cNvCxnSpPr>
            <a:stCxn id="115" idx="1"/>
            <a:endCxn id="246" idx="3"/>
          </p:cNvCxnSpPr>
          <p:nvPr/>
        </p:nvCxnSpPr>
        <p:spPr>
          <a:xfrm flipH="1">
            <a:off x="8379712" y="1455444"/>
            <a:ext cx="243085" cy="4917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接點 158"/>
          <p:cNvCxnSpPr>
            <a:stCxn id="120" idx="1"/>
            <a:endCxn id="246" idx="3"/>
          </p:cNvCxnSpPr>
          <p:nvPr/>
        </p:nvCxnSpPr>
        <p:spPr>
          <a:xfrm flipH="1" flipV="1">
            <a:off x="8379712" y="1504622"/>
            <a:ext cx="237685" cy="12748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接點 159"/>
          <p:cNvCxnSpPr>
            <a:stCxn id="110" idx="1"/>
            <a:endCxn id="247" idx="3"/>
          </p:cNvCxnSpPr>
          <p:nvPr/>
        </p:nvCxnSpPr>
        <p:spPr>
          <a:xfrm flipH="1">
            <a:off x="8422921" y="3392918"/>
            <a:ext cx="197716" cy="7067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接點 160"/>
          <p:cNvCxnSpPr>
            <a:stCxn id="111" idx="1"/>
            <a:endCxn id="247" idx="3"/>
          </p:cNvCxnSpPr>
          <p:nvPr/>
        </p:nvCxnSpPr>
        <p:spPr>
          <a:xfrm flipH="1" flipV="1">
            <a:off x="8422921" y="3463593"/>
            <a:ext cx="193450" cy="11096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接點 161"/>
          <p:cNvCxnSpPr>
            <a:stCxn id="119" idx="1"/>
            <a:endCxn id="248" idx="3"/>
          </p:cNvCxnSpPr>
          <p:nvPr/>
        </p:nvCxnSpPr>
        <p:spPr>
          <a:xfrm flipH="1" flipV="1">
            <a:off x="8415567" y="4014544"/>
            <a:ext cx="211031" cy="1415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接點 162"/>
          <p:cNvCxnSpPr>
            <a:stCxn id="112" idx="1"/>
            <a:endCxn id="250" idx="3"/>
          </p:cNvCxnSpPr>
          <p:nvPr/>
        </p:nvCxnSpPr>
        <p:spPr>
          <a:xfrm flipH="1" flipV="1">
            <a:off x="8421534" y="5513980"/>
            <a:ext cx="202725" cy="103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接點 163"/>
          <p:cNvCxnSpPr>
            <a:stCxn id="113" idx="1"/>
            <a:endCxn id="251" idx="1"/>
          </p:cNvCxnSpPr>
          <p:nvPr/>
        </p:nvCxnSpPr>
        <p:spPr>
          <a:xfrm flipH="1" flipV="1">
            <a:off x="8271423" y="5991383"/>
            <a:ext cx="358381" cy="181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接點 164"/>
          <p:cNvCxnSpPr>
            <a:stCxn id="252" idx="3"/>
            <a:endCxn id="128" idx="1"/>
          </p:cNvCxnSpPr>
          <p:nvPr/>
        </p:nvCxnSpPr>
        <p:spPr>
          <a:xfrm flipV="1">
            <a:off x="8438999" y="6422574"/>
            <a:ext cx="185610" cy="1213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群組 221"/>
          <p:cNvGrpSpPr/>
          <p:nvPr/>
        </p:nvGrpSpPr>
        <p:grpSpPr>
          <a:xfrm>
            <a:off x="7641593" y="1384233"/>
            <a:ext cx="432048" cy="432048"/>
            <a:chOff x="2231889" y="5051062"/>
            <a:chExt cx="432048" cy="432048"/>
          </a:xfrm>
        </p:grpSpPr>
        <p:pic>
          <p:nvPicPr>
            <p:cNvPr id="319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889" y="5051062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0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67" name="Rectangle 133"/>
          <p:cNvSpPr/>
          <p:nvPr/>
        </p:nvSpPr>
        <p:spPr>
          <a:xfrm>
            <a:off x="7567724" y="1545745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68" name="群組 221"/>
          <p:cNvGrpSpPr/>
          <p:nvPr/>
        </p:nvGrpSpPr>
        <p:grpSpPr>
          <a:xfrm>
            <a:off x="7655987" y="2127286"/>
            <a:ext cx="432048" cy="432048"/>
            <a:chOff x="2231740" y="5075204"/>
            <a:chExt cx="432048" cy="432048"/>
          </a:xfrm>
        </p:grpSpPr>
        <p:pic>
          <p:nvPicPr>
            <p:cNvPr id="317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8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69" name="Rectangle 133"/>
          <p:cNvSpPr/>
          <p:nvPr/>
        </p:nvSpPr>
        <p:spPr>
          <a:xfrm>
            <a:off x="7587116" y="2271742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70" name="群組 221"/>
          <p:cNvGrpSpPr/>
          <p:nvPr/>
        </p:nvGrpSpPr>
        <p:grpSpPr>
          <a:xfrm>
            <a:off x="7644536" y="3317519"/>
            <a:ext cx="432048" cy="432048"/>
            <a:chOff x="2231740" y="5049803"/>
            <a:chExt cx="432048" cy="432048"/>
          </a:xfrm>
        </p:grpSpPr>
        <p:pic>
          <p:nvPicPr>
            <p:cNvPr id="315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49803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6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71" name="Rectangle 133"/>
          <p:cNvSpPr/>
          <p:nvPr/>
        </p:nvSpPr>
        <p:spPr>
          <a:xfrm>
            <a:off x="7570124" y="3484349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72" name="群組 221"/>
          <p:cNvGrpSpPr/>
          <p:nvPr/>
        </p:nvGrpSpPr>
        <p:grpSpPr>
          <a:xfrm>
            <a:off x="7641310" y="3812678"/>
            <a:ext cx="432048" cy="432048"/>
            <a:chOff x="2231123" y="5075204"/>
            <a:chExt cx="432048" cy="432048"/>
          </a:xfrm>
        </p:grpSpPr>
        <p:pic>
          <p:nvPicPr>
            <p:cNvPr id="313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123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4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73" name="Rectangle 133"/>
          <p:cNvSpPr/>
          <p:nvPr/>
        </p:nvSpPr>
        <p:spPr>
          <a:xfrm>
            <a:off x="7562037" y="3973838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74" name="群組 221"/>
          <p:cNvGrpSpPr/>
          <p:nvPr/>
        </p:nvGrpSpPr>
        <p:grpSpPr>
          <a:xfrm>
            <a:off x="7639305" y="4549118"/>
            <a:ext cx="432048" cy="432048"/>
            <a:chOff x="2231889" y="5051062"/>
            <a:chExt cx="432048" cy="432048"/>
          </a:xfrm>
        </p:grpSpPr>
        <p:pic>
          <p:nvPicPr>
            <p:cNvPr id="311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889" y="5051062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2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75" name="Rectangle 133"/>
          <p:cNvSpPr/>
          <p:nvPr/>
        </p:nvSpPr>
        <p:spPr>
          <a:xfrm>
            <a:off x="7562037" y="4717917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76" name="群組 221"/>
          <p:cNvGrpSpPr/>
          <p:nvPr/>
        </p:nvGrpSpPr>
        <p:grpSpPr>
          <a:xfrm>
            <a:off x="7644592" y="5313324"/>
            <a:ext cx="432048" cy="432048"/>
            <a:chOff x="2231123" y="5075204"/>
            <a:chExt cx="432048" cy="432048"/>
          </a:xfrm>
        </p:grpSpPr>
        <p:pic>
          <p:nvPicPr>
            <p:cNvPr id="309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123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0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77" name="Rectangle 133"/>
          <p:cNvSpPr/>
          <p:nvPr/>
        </p:nvSpPr>
        <p:spPr>
          <a:xfrm>
            <a:off x="7547918" y="5458192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78" name="群組 221"/>
          <p:cNvGrpSpPr/>
          <p:nvPr/>
        </p:nvGrpSpPr>
        <p:grpSpPr>
          <a:xfrm>
            <a:off x="7645484" y="5785792"/>
            <a:ext cx="432048" cy="432048"/>
            <a:chOff x="2231740" y="5075204"/>
            <a:chExt cx="432048" cy="432048"/>
          </a:xfrm>
        </p:grpSpPr>
        <p:pic>
          <p:nvPicPr>
            <p:cNvPr id="307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8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79" name="Rectangle 133"/>
          <p:cNvSpPr/>
          <p:nvPr/>
        </p:nvSpPr>
        <p:spPr>
          <a:xfrm>
            <a:off x="7559057" y="5957172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180" name="群組 221"/>
          <p:cNvGrpSpPr/>
          <p:nvPr/>
        </p:nvGrpSpPr>
        <p:grpSpPr>
          <a:xfrm>
            <a:off x="7645484" y="6241396"/>
            <a:ext cx="432048" cy="432048"/>
            <a:chOff x="2231740" y="5075204"/>
            <a:chExt cx="432048" cy="432048"/>
          </a:xfrm>
        </p:grpSpPr>
        <p:pic>
          <p:nvPicPr>
            <p:cNvPr id="305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6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81" name="Rectangle 133"/>
          <p:cNvSpPr/>
          <p:nvPr/>
        </p:nvSpPr>
        <p:spPr>
          <a:xfrm>
            <a:off x="7566807" y="6405064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區網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82" name="Rectangle 133"/>
          <p:cNvSpPr/>
          <p:nvPr/>
        </p:nvSpPr>
        <p:spPr>
          <a:xfrm>
            <a:off x="3874263" y="1395000"/>
            <a:ext cx="274681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83" name="Rectangle 133"/>
          <p:cNvSpPr/>
          <p:nvPr/>
        </p:nvSpPr>
        <p:spPr>
          <a:xfrm>
            <a:off x="4953391" y="2187690"/>
            <a:ext cx="398113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TP-ISP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84" name="Text Box 10"/>
          <p:cNvSpPr txBox="1">
            <a:spLocks noChangeArrowheads="1"/>
          </p:cNvSpPr>
          <p:nvPr/>
        </p:nvSpPr>
        <p:spPr bwMode="auto">
          <a:xfrm>
            <a:off x="3237299" y="297115"/>
            <a:ext cx="1183585" cy="195814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TW" sz="8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SINICA</a:t>
            </a:r>
            <a:r>
              <a:rPr kumimoji="0" lang="zh-TW" altLang="en-US" sz="8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歐亞</a:t>
            </a:r>
            <a:r>
              <a:rPr kumimoji="0" lang="en-US" altLang="zh-TW" sz="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I2(</a:t>
            </a:r>
            <a:r>
              <a:rPr kumimoji="0" lang="zh-TW" altLang="en-US" sz="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歐亞學網</a:t>
            </a:r>
            <a:r>
              <a:rPr kumimoji="0" lang="en-US" altLang="zh-TW" sz="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)</a:t>
            </a:r>
            <a:endParaRPr lang="zh-TW" altLang="en-US" sz="8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85" name="圓角矩形 184"/>
          <p:cNvSpPr/>
          <p:nvPr/>
        </p:nvSpPr>
        <p:spPr>
          <a:xfrm>
            <a:off x="39372" y="1386560"/>
            <a:ext cx="3060700" cy="200424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6" name="矩形 185"/>
          <p:cNvSpPr/>
          <p:nvPr/>
        </p:nvSpPr>
        <p:spPr>
          <a:xfrm>
            <a:off x="1001365" y="1630797"/>
            <a:ext cx="301933" cy="195814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ISPs 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7" name="矩形 186"/>
          <p:cNvSpPr/>
          <p:nvPr/>
        </p:nvSpPr>
        <p:spPr>
          <a:xfrm>
            <a:off x="2532114" y="2229762"/>
            <a:ext cx="521544" cy="1958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AKAMAI 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8" name="矩形 187"/>
          <p:cNvSpPr/>
          <p:nvPr/>
        </p:nvSpPr>
        <p:spPr>
          <a:xfrm>
            <a:off x="231622" y="1622586"/>
            <a:ext cx="295521" cy="195814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EBIX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2039956" y="1961919"/>
            <a:ext cx="524750" cy="1958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TWAREN</a:t>
            </a:r>
          </a:p>
        </p:txBody>
      </p:sp>
      <p:cxnSp>
        <p:nvCxnSpPr>
          <p:cNvPr id="190" name="直線接點 189"/>
          <p:cNvCxnSpPr>
            <a:stCxn id="303" idx="3"/>
            <a:endCxn id="302" idx="2"/>
          </p:cNvCxnSpPr>
          <p:nvPr/>
        </p:nvCxnSpPr>
        <p:spPr>
          <a:xfrm>
            <a:off x="1614498" y="2408728"/>
            <a:ext cx="1041531" cy="5661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ectangle 133"/>
          <p:cNvSpPr/>
          <p:nvPr/>
        </p:nvSpPr>
        <p:spPr>
          <a:xfrm>
            <a:off x="2224733" y="3090477"/>
            <a:ext cx="7970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科技大樓</a:t>
            </a:r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92" name="Text Box 43"/>
          <p:cNvSpPr txBox="1">
            <a:spLocks noChangeArrowheads="1"/>
          </p:cNvSpPr>
          <p:nvPr/>
        </p:nvSpPr>
        <p:spPr bwMode="auto">
          <a:xfrm>
            <a:off x="1384886" y="1633282"/>
            <a:ext cx="496851" cy="342008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square" lIns="36000" tIns="36000" rIns="36000" bIns="3600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TW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VoIP</a:t>
            </a:r>
          </a:p>
          <a:p>
            <a:pPr algn="ctr">
              <a:spcBef>
                <a:spcPct val="50000"/>
              </a:spcBef>
            </a:pPr>
            <a:r>
              <a:rPr kumimoji="0" lang="en-US" altLang="zh-TW" sz="7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 </a:t>
            </a:r>
            <a:r>
              <a:rPr kumimoji="0" lang="zh-TW" altLang="en-US" sz="7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交換中心</a:t>
            </a:r>
            <a:endParaRPr lang="zh-TW" altLang="en-US" sz="7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pic>
        <p:nvPicPr>
          <p:cNvPr id="193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237" y="2788194"/>
            <a:ext cx="305977" cy="38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4" name="Picture 4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8124" y="2547739"/>
            <a:ext cx="411513" cy="137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5" name="Rectangle 24"/>
          <p:cNvSpPr/>
          <p:nvPr/>
        </p:nvSpPr>
        <p:spPr>
          <a:xfrm>
            <a:off x="162735" y="2737503"/>
            <a:ext cx="364451" cy="19581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Calibri"/>
                <a:cs typeface="Calibri"/>
              </a:rPr>
              <a:t>MOE-2</a:t>
            </a:r>
            <a:endParaRPr lang="en-US" sz="800" b="1" dirty="0" smtClean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96" name="Text Box 75"/>
          <p:cNvSpPr txBox="1">
            <a:spLocks noChangeArrowheads="1"/>
          </p:cNvSpPr>
          <p:nvPr/>
        </p:nvSpPr>
        <p:spPr bwMode="auto">
          <a:xfrm>
            <a:off x="181125" y="3017245"/>
            <a:ext cx="759233" cy="23083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教育部中</a:t>
            </a:r>
            <a:r>
              <a:rPr kumimoji="0" lang="zh-TW" altLang="en-US" sz="900" dirty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辦</a:t>
            </a:r>
            <a:endParaRPr lang="zh-TW" altLang="en-US" sz="9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cxnSp>
        <p:nvCxnSpPr>
          <p:cNvPr id="197" name="直線接點 196"/>
          <p:cNvCxnSpPr>
            <a:stCxn id="189" idx="2"/>
            <a:endCxn id="302" idx="5"/>
          </p:cNvCxnSpPr>
          <p:nvPr/>
        </p:nvCxnSpPr>
        <p:spPr>
          <a:xfrm>
            <a:off x="2302331" y="2157733"/>
            <a:ext cx="392722" cy="839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接點 197"/>
          <p:cNvCxnSpPr>
            <a:stCxn id="187" idx="2"/>
            <a:endCxn id="302" idx="2"/>
          </p:cNvCxnSpPr>
          <p:nvPr/>
        </p:nvCxnSpPr>
        <p:spPr>
          <a:xfrm flipH="1">
            <a:off x="2656029" y="2425576"/>
            <a:ext cx="136857" cy="549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接點 198"/>
          <p:cNvCxnSpPr>
            <a:stCxn id="192" idx="2"/>
            <a:endCxn id="302" idx="3"/>
          </p:cNvCxnSpPr>
          <p:nvPr/>
        </p:nvCxnSpPr>
        <p:spPr>
          <a:xfrm>
            <a:off x="1633312" y="1975290"/>
            <a:ext cx="1029412" cy="1021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接點 199"/>
          <p:cNvCxnSpPr>
            <a:stCxn id="302" idx="2"/>
            <a:endCxn id="193" idx="3"/>
          </p:cNvCxnSpPr>
          <p:nvPr/>
        </p:nvCxnSpPr>
        <p:spPr>
          <a:xfrm flipH="1">
            <a:off x="1634214" y="2974867"/>
            <a:ext cx="1021815" cy="5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接點 200"/>
          <p:cNvCxnSpPr>
            <a:stCxn id="186" idx="2"/>
            <a:endCxn id="303" idx="1"/>
          </p:cNvCxnSpPr>
          <p:nvPr/>
        </p:nvCxnSpPr>
        <p:spPr>
          <a:xfrm>
            <a:off x="1152332" y="1826611"/>
            <a:ext cx="150708" cy="58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接點 201"/>
          <p:cNvCxnSpPr>
            <a:stCxn id="188" idx="2"/>
            <a:endCxn id="303" idx="1"/>
          </p:cNvCxnSpPr>
          <p:nvPr/>
        </p:nvCxnSpPr>
        <p:spPr>
          <a:xfrm>
            <a:off x="379383" y="1818400"/>
            <a:ext cx="923657" cy="590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接點 202"/>
          <p:cNvCxnSpPr>
            <a:stCxn id="210" idx="3"/>
            <a:endCxn id="303" idx="1"/>
          </p:cNvCxnSpPr>
          <p:nvPr/>
        </p:nvCxnSpPr>
        <p:spPr>
          <a:xfrm>
            <a:off x="434029" y="2186522"/>
            <a:ext cx="869011" cy="222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接點 203"/>
          <p:cNvCxnSpPr>
            <a:stCxn id="194" idx="0"/>
            <a:endCxn id="303" idx="1"/>
          </p:cNvCxnSpPr>
          <p:nvPr/>
        </p:nvCxnSpPr>
        <p:spPr>
          <a:xfrm flipV="1">
            <a:off x="952741" y="2408728"/>
            <a:ext cx="350299" cy="207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接點 204"/>
          <p:cNvCxnSpPr>
            <a:stCxn id="211" idx="3"/>
            <a:endCxn id="194" idx="2"/>
          </p:cNvCxnSpPr>
          <p:nvPr/>
        </p:nvCxnSpPr>
        <p:spPr>
          <a:xfrm>
            <a:off x="527187" y="2590510"/>
            <a:ext cx="287834" cy="26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接點 205"/>
          <p:cNvCxnSpPr>
            <a:stCxn id="195" idx="3"/>
            <a:endCxn id="194" idx="2"/>
          </p:cNvCxnSpPr>
          <p:nvPr/>
        </p:nvCxnSpPr>
        <p:spPr>
          <a:xfrm flipV="1">
            <a:off x="527186" y="2616600"/>
            <a:ext cx="287835" cy="218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接點 206"/>
          <p:cNvCxnSpPr>
            <a:stCxn id="193" idx="1"/>
            <a:endCxn id="196" idx="3"/>
          </p:cNvCxnSpPr>
          <p:nvPr/>
        </p:nvCxnSpPr>
        <p:spPr>
          <a:xfrm flipH="1">
            <a:off x="940358" y="2980199"/>
            <a:ext cx="387879" cy="152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8" name="群組 19"/>
          <p:cNvGrpSpPr/>
          <p:nvPr/>
        </p:nvGrpSpPr>
        <p:grpSpPr>
          <a:xfrm>
            <a:off x="1218713" y="2232255"/>
            <a:ext cx="463608" cy="472740"/>
            <a:chOff x="3681885" y="3986891"/>
            <a:chExt cx="516735" cy="549022"/>
          </a:xfrm>
        </p:grpSpPr>
        <p:pic>
          <p:nvPicPr>
            <p:cNvPr id="303" name="Picture 37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5875" y="3986891"/>
              <a:ext cx="347149" cy="409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4" name="Rectangle 133"/>
            <p:cNvSpPr/>
            <p:nvPr/>
          </p:nvSpPr>
          <p:spPr>
            <a:xfrm>
              <a:off x="3681885" y="4340099"/>
              <a:ext cx="516735" cy="195814"/>
            </a:xfrm>
            <a:prstGeom prst="rect">
              <a:avLst/>
            </a:prstGeom>
          </p:spPr>
          <p:txBody>
            <a:bodyPr wrap="none" lIns="36000" tIns="36000" rIns="36000" bIns="36000" anchor="ctr" anchorCtr="0">
              <a:spAutoFit/>
            </a:bodyPr>
            <a:lstStyle/>
            <a:p>
              <a:r>
                <a:rPr lang="en-US" altLang="zh-TW" sz="8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Calibri"/>
                </a:rPr>
                <a:t>6509-ISP</a:t>
              </a:r>
            </a:p>
          </p:txBody>
        </p:sp>
      </p:grpSp>
      <p:sp>
        <p:nvSpPr>
          <p:cNvPr id="209" name="文字方塊 208"/>
          <p:cNvSpPr txBox="1"/>
          <p:nvPr/>
        </p:nvSpPr>
        <p:spPr>
          <a:xfrm>
            <a:off x="1162743" y="1340768"/>
            <a:ext cx="1354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教育部</a:t>
            </a:r>
            <a:r>
              <a:rPr lang="en-US" altLang="zh-TW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zh-TW" alt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科技大樓</a:t>
            </a:r>
            <a:r>
              <a:rPr lang="en-US" altLang="zh-TW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210" name="Text Box 57"/>
          <p:cNvSpPr txBox="1">
            <a:spLocks noChangeArrowheads="1"/>
          </p:cNvSpPr>
          <p:nvPr/>
        </p:nvSpPr>
        <p:spPr bwMode="auto">
          <a:xfrm>
            <a:off x="156140" y="1996282"/>
            <a:ext cx="277889" cy="38048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新細明體" charset="0"/>
                <a:cs typeface="新細明體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zh-TW" altLang="en-US" sz="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學術</a:t>
            </a:r>
            <a:endParaRPr kumimoji="0" lang="en-US" altLang="zh-TW" sz="8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  <a:p>
            <a:pPr algn="ctr">
              <a:spcBef>
                <a:spcPct val="50000"/>
              </a:spcBef>
            </a:pPr>
            <a:r>
              <a:rPr kumimoji="0" lang="zh-TW" altLang="en-US" sz="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單位</a:t>
            </a:r>
            <a:endParaRPr lang="zh-TW" altLang="en-US" sz="800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211" name="Rectangle 25"/>
          <p:cNvSpPr/>
          <p:nvPr/>
        </p:nvSpPr>
        <p:spPr>
          <a:xfrm>
            <a:off x="162736" y="2492603"/>
            <a:ext cx="364451" cy="19581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Calibri"/>
                <a:cs typeface="Calibri"/>
              </a:rPr>
              <a:t>MOE-1</a:t>
            </a:r>
          </a:p>
        </p:txBody>
      </p:sp>
      <p:sp>
        <p:nvSpPr>
          <p:cNvPr id="212" name="文字方塊 211"/>
          <p:cNvSpPr txBox="1"/>
          <p:nvPr/>
        </p:nvSpPr>
        <p:spPr>
          <a:xfrm>
            <a:off x="1629362" y="2290109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 smtClean="0"/>
              <a:t>40G</a:t>
            </a:r>
            <a:endParaRPr lang="zh-TW" altLang="en-US" sz="1000" dirty="0"/>
          </a:p>
        </p:txBody>
      </p:sp>
      <p:grpSp>
        <p:nvGrpSpPr>
          <p:cNvPr id="213" name="群組 221"/>
          <p:cNvGrpSpPr/>
          <p:nvPr/>
        </p:nvGrpSpPr>
        <p:grpSpPr>
          <a:xfrm>
            <a:off x="2465003" y="2789857"/>
            <a:ext cx="432048" cy="432048"/>
            <a:chOff x="2231740" y="5075204"/>
            <a:chExt cx="432048" cy="432048"/>
          </a:xfrm>
        </p:grpSpPr>
        <p:pic>
          <p:nvPicPr>
            <p:cNvPr id="301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2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14" name="Rectangle 133"/>
          <p:cNvSpPr/>
          <p:nvPr/>
        </p:nvSpPr>
        <p:spPr>
          <a:xfrm>
            <a:off x="2407503" y="2949466"/>
            <a:ext cx="5533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ASR-02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cxnSp>
        <p:nvCxnSpPr>
          <p:cNvPr id="215" name="直線接點 214"/>
          <p:cNvCxnSpPr>
            <a:stCxn id="296" idx="3"/>
            <a:endCxn id="301" idx="3"/>
          </p:cNvCxnSpPr>
          <p:nvPr/>
        </p:nvCxnSpPr>
        <p:spPr>
          <a:xfrm flipH="1" flipV="1">
            <a:off x="2897051" y="3005881"/>
            <a:ext cx="2213003" cy="3466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文字方塊 215"/>
          <p:cNvSpPr txBox="1"/>
          <p:nvPr/>
        </p:nvSpPr>
        <p:spPr>
          <a:xfrm>
            <a:off x="7476080" y="6224292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17" name="文字方塊 216"/>
          <p:cNvSpPr txBox="1"/>
          <p:nvPr/>
        </p:nvSpPr>
        <p:spPr>
          <a:xfrm>
            <a:off x="7481887" y="5843977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18" name="文字方塊 217"/>
          <p:cNvSpPr txBox="1"/>
          <p:nvPr/>
        </p:nvSpPr>
        <p:spPr>
          <a:xfrm>
            <a:off x="7487109" y="5461902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19" name="文字方塊 218"/>
          <p:cNvSpPr txBox="1"/>
          <p:nvPr/>
        </p:nvSpPr>
        <p:spPr>
          <a:xfrm>
            <a:off x="7481887" y="4636409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0" name="文字方塊 219"/>
          <p:cNvSpPr txBox="1"/>
          <p:nvPr/>
        </p:nvSpPr>
        <p:spPr>
          <a:xfrm>
            <a:off x="7493814" y="3942717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1" name="文字方塊 220"/>
          <p:cNvSpPr txBox="1"/>
          <p:nvPr/>
        </p:nvSpPr>
        <p:spPr>
          <a:xfrm>
            <a:off x="7484394" y="3489717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2" name="文字方塊 221"/>
          <p:cNvSpPr txBox="1"/>
          <p:nvPr/>
        </p:nvSpPr>
        <p:spPr>
          <a:xfrm>
            <a:off x="7484394" y="2805904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3" name="文字方塊 222"/>
          <p:cNvSpPr txBox="1"/>
          <p:nvPr/>
        </p:nvSpPr>
        <p:spPr>
          <a:xfrm>
            <a:off x="7493814" y="2414222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4" name="文字方塊 223"/>
          <p:cNvSpPr txBox="1"/>
          <p:nvPr/>
        </p:nvSpPr>
        <p:spPr>
          <a:xfrm>
            <a:off x="7493858" y="1742073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5" name="文字方塊 224"/>
          <p:cNvSpPr txBox="1"/>
          <p:nvPr/>
        </p:nvSpPr>
        <p:spPr>
          <a:xfrm>
            <a:off x="3595051" y="6371136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6" name="文字方塊 225"/>
          <p:cNvSpPr txBox="1"/>
          <p:nvPr/>
        </p:nvSpPr>
        <p:spPr>
          <a:xfrm>
            <a:off x="3587422" y="4476529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7" name="文字方塊 226"/>
          <p:cNvSpPr txBox="1"/>
          <p:nvPr/>
        </p:nvSpPr>
        <p:spPr>
          <a:xfrm>
            <a:off x="3583229" y="5642197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8" name="文字方塊 227"/>
          <p:cNvSpPr txBox="1"/>
          <p:nvPr/>
        </p:nvSpPr>
        <p:spPr>
          <a:xfrm>
            <a:off x="3592348" y="3996560"/>
            <a:ext cx="80150" cy="184666"/>
          </a:xfrm>
          <a:prstGeom prst="rect">
            <a:avLst/>
          </a:prstGeom>
          <a:solidFill>
            <a:srgbClr val="00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P</a:t>
            </a:r>
            <a:endParaRPr lang="zh-TW" altLang="en-US" sz="1200" dirty="0"/>
          </a:p>
        </p:txBody>
      </p:sp>
      <p:sp>
        <p:nvSpPr>
          <p:cNvPr id="229" name="文字方塊 228"/>
          <p:cNvSpPr txBox="1"/>
          <p:nvPr/>
        </p:nvSpPr>
        <p:spPr>
          <a:xfrm>
            <a:off x="3778516" y="5974961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0" name="文字方塊 229"/>
          <p:cNvSpPr txBox="1"/>
          <p:nvPr/>
        </p:nvSpPr>
        <p:spPr>
          <a:xfrm>
            <a:off x="3778374" y="4555826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1" name="文字方塊 230"/>
          <p:cNvSpPr txBox="1"/>
          <p:nvPr/>
        </p:nvSpPr>
        <p:spPr>
          <a:xfrm>
            <a:off x="3781794" y="5418281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2" name="文字方塊 231"/>
          <p:cNvSpPr txBox="1"/>
          <p:nvPr/>
        </p:nvSpPr>
        <p:spPr>
          <a:xfrm>
            <a:off x="3774673" y="4083203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3" name="文字方塊 232"/>
          <p:cNvSpPr txBox="1"/>
          <p:nvPr/>
        </p:nvSpPr>
        <p:spPr>
          <a:xfrm>
            <a:off x="7391135" y="2212033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4" name="文字方塊 233"/>
          <p:cNvSpPr txBox="1"/>
          <p:nvPr/>
        </p:nvSpPr>
        <p:spPr>
          <a:xfrm>
            <a:off x="7394667" y="2586078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5" name="文字方塊 234"/>
          <p:cNvSpPr txBox="1"/>
          <p:nvPr/>
        </p:nvSpPr>
        <p:spPr>
          <a:xfrm>
            <a:off x="7396527" y="1547596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6" name="文字方塊 235"/>
          <p:cNvSpPr txBox="1"/>
          <p:nvPr/>
        </p:nvSpPr>
        <p:spPr>
          <a:xfrm>
            <a:off x="7409782" y="4203147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7" name="文字方塊 236"/>
          <p:cNvSpPr txBox="1"/>
          <p:nvPr/>
        </p:nvSpPr>
        <p:spPr>
          <a:xfrm>
            <a:off x="7388922" y="4811160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8" name="文字方塊 237"/>
          <p:cNvSpPr txBox="1"/>
          <p:nvPr/>
        </p:nvSpPr>
        <p:spPr>
          <a:xfrm>
            <a:off x="7405966" y="3788558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39" name="文字方塊 238"/>
          <p:cNvSpPr txBox="1"/>
          <p:nvPr/>
        </p:nvSpPr>
        <p:spPr>
          <a:xfrm>
            <a:off x="7324638" y="5572320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40" name="文字方塊 239"/>
          <p:cNvSpPr txBox="1"/>
          <p:nvPr/>
        </p:nvSpPr>
        <p:spPr>
          <a:xfrm>
            <a:off x="7311311" y="5240349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sp>
        <p:nvSpPr>
          <p:cNvPr id="241" name="文字方塊 240"/>
          <p:cNvSpPr txBox="1"/>
          <p:nvPr/>
        </p:nvSpPr>
        <p:spPr>
          <a:xfrm>
            <a:off x="7320602" y="5914379"/>
            <a:ext cx="70532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altLang="zh-TW" sz="1200" dirty="0" smtClean="0"/>
              <a:t>S</a:t>
            </a:r>
            <a:endParaRPr lang="zh-TW" altLang="en-US" sz="1200" dirty="0"/>
          </a:p>
        </p:txBody>
      </p:sp>
      <p:pic>
        <p:nvPicPr>
          <p:cNvPr id="242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258" y="4096508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3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198" y="4652822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4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468" y="5517910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5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771" y="6151931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6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162" y="1397512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7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71" y="3356483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8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17" y="3907434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9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259" y="4501899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50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984" y="5406870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51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423" y="5884273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52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449" y="6327598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253" name="直線接點 252"/>
          <p:cNvCxnSpPr>
            <a:stCxn id="298" idx="6"/>
          </p:cNvCxnSpPr>
          <p:nvPr/>
        </p:nvCxnSpPr>
        <p:spPr>
          <a:xfrm>
            <a:off x="6003143" y="3018611"/>
            <a:ext cx="833725" cy="83519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線接點 253"/>
          <p:cNvCxnSpPr>
            <a:stCxn id="279" idx="0"/>
          </p:cNvCxnSpPr>
          <p:nvPr/>
        </p:nvCxnSpPr>
        <p:spPr>
          <a:xfrm>
            <a:off x="5968960" y="3006309"/>
            <a:ext cx="652576" cy="277471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接點 254"/>
          <p:cNvCxnSpPr>
            <a:stCxn id="279" idx="0"/>
          </p:cNvCxnSpPr>
          <p:nvPr/>
        </p:nvCxnSpPr>
        <p:spPr>
          <a:xfrm>
            <a:off x="5968960" y="3006309"/>
            <a:ext cx="774560" cy="175087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線接點 255"/>
          <p:cNvCxnSpPr>
            <a:stCxn id="305" idx="1"/>
          </p:cNvCxnSpPr>
          <p:nvPr/>
        </p:nvCxnSpPr>
        <p:spPr>
          <a:xfrm flipH="1" flipV="1">
            <a:off x="7130554" y="5712945"/>
            <a:ext cx="514930" cy="744475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直線接點 256"/>
          <p:cNvCxnSpPr>
            <a:endCxn id="307" idx="1"/>
          </p:cNvCxnSpPr>
          <p:nvPr/>
        </p:nvCxnSpPr>
        <p:spPr>
          <a:xfrm>
            <a:off x="7130554" y="5313324"/>
            <a:ext cx="514930" cy="688492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線接點 257"/>
          <p:cNvCxnSpPr>
            <a:endCxn id="309" idx="1"/>
          </p:cNvCxnSpPr>
          <p:nvPr/>
        </p:nvCxnSpPr>
        <p:spPr>
          <a:xfrm>
            <a:off x="7213818" y="5179660"/>
            <a:ext cx="430774" cy="349688"/>
          </a:xfrm>
          <a:prstGeom prst="line">
            <a:avLst/>
          </a:prstGeom>
          <a:ln w="127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直線接點 258"/>
          <p:cNvCxnSpPr>
            <a:stCxn id="323" idx="1"/>
            <a:endCxn id="245" idx="1"/>
          </p:cNvCxnSpPr>
          <p:nvPr/>
        </p:nvCxnSpPr>
        <p:spPr>
          <a:xfrm flipH="1" flipV="1">
            <a:off x="2715771" y="6259041"/>
            <a:ext cx="374617" cy="151037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直線接點 259"/>
          <p:cNvCxnSpPr>
            <a:stCxn id="325" idx="1"/>
            <a:endCxn id="243" idx="1"/>
          </p:cNvCxnSpPr>
          <p:nvPr/>
        </p:nvCxnSpPr>
        <p:spPr>
          <a:xfrm flipH="1" flipV="1">
            <a:off x="2725198" y="4759932"/>
            <a:ext cx="374874" cy="28909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1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766" y="2019506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262" name="直線接點 261"/>
          <p:cNvCxnSpPr>
            <a:stCxn id="246" idx="1"/>
            <a:endCxn id="319" idx="3"/>
          </p:cNvCxnSpPr>
          <p:nvPr/>
        </p:nvCxnSpPr>
        <p:spPr>
          <a:xfrm flipH="1">
            <a:off x="8073641" y="1504622"/>
            <a:ext cx="145521" cy="9563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直線接點 262"/>
          <p:cNvCxnSpPr>
            <a:stCxn id="261" idx="2"/>
            <a:endCxn id="317" idx="3"/>
          </p:cNvCxnSpPr>
          <p:nvPr/>
        </p:nvCxnSpPr>
        <p:spPr>
          <a:xfrm flipH="1">
            <a:off x="8088035" y="2233726"/>
            <a:ext cx="234006" cy="10958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直線接點 263"/>
          <p:cNvCxnSpPr>
            <a:stCxn id="249" idx="1"/>
            <a:endCxn id="311" idx="3"/>
          </p:cNvCxnSpPr>
          <p:nvPr/>
        </p:nvCxnSpPr>
        <p:spPr>
          <a:xfrm flipH="1">
            <a:off x="8071353" y="4609009"/>
            <a:ext cx="189906" cy="15613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直線接點 264"/>
          <p:cNvCxnSpPr>
            <a:stCxn id="247" idx="1"/>
            <a:endCxn id="315" idx="3"/>
          </p:cNvCxnSpPr>
          <p:nvPr/>
        </p:nvCxnSpPr>
        <p:spPr>
          <a:xfrm flipH="1">
            <a:off x="8076584" y="3463593"/>
            <a:ext cx="185787" cy="6995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矩形 265"/>
          <p:cNvSpPr/>
          <p:nvPr/>
        </p:nvSpPr>
        <p:spPr>
          <a:xfrm>
            <a:off x="616505" y="1622586"/>
            <a:ext cx="297124" cy="195814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TPIX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67" name="直線接點 266"/>
          <p:cNvCxnSpPr>
            <a:stCxn id="266" idx="2"/>
            <a:endCxn id="303" idx="1"/>
          </p:cNvCxnSpPr>
          <p:nvPr/>
        </p:nvCxnSpPr>
        <p:spPr>
          <a:xfrm>
            <a:off x="765067" y="1818400"/>
            <a:ext cx="537973" cy="590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矩形 267"/>
          <p:cNvSpPr/>
          <p:nvPr/>
        </p:nvSpPr>
        <p:spPr>
          <a:xfrm>
            <a:off x="7042395" y="508904"/>
            <a:ext cx="473454" cy="1958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err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TWGate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9" name="矩形 268"/>
          <p:cNvSpPr/>
          <p:nvPr/>
        </p:nvSpPr>
        <p:spPr>
          <a:xfrm>
            <a:off x="5359822" y="509143"/>
            <a:ext cx="495896" cy="195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AKAMAI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0" name="矩形 269"/>
          <p:cNvSpPr/>
          <p:nvPr/>
        </p:nvSpPr>
        <p:spPr>
          <a:xfrm>
            <a:off x="4972773" y="511580"/>
            <a:ext cx="295521" cy="1958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EBIX</a:t>
            </a:r>
          </a:p>
        </p:txBody>
      </p:sp>
      <p:sp>
        <p:nvSpPr>
          <p:cNvPr id="271" name="矩形 270"/>
          <p:cNvSpPr/>
          <p:nvPr/>
        </p:nvSpPr>
        <p:spPr>
          <a:xfrm>
            <a:off x="4540237" y="514092"/>
            <a:ext cx="345214" cy="1958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err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Hinet</a:t>
            </a:r>
            <a:endParaRPr lang="en-US" altLang="zh-TW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2" name="矩形 271"/>
          <p:cNvSpPr/>
          <p:nvPr/>
        </p:nvSpPr>
        <p:spPr>
          <a:xfrm>
            <a:off x="6393630" y="525479"/>
            <a:ext cx="524750" cy="19581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TWAREN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3" name="文字方塊 272"/>
          <p:cNvSpPr txBox="1"/>
          <p:nvPr/>
        </p:nvSpPr>
        <p:spPr>
          <a:xfrm>
            <a:off x="7563801" y="517709"/>
            <a:ext cx="6460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1000" dirty="0" smtClean="0"/>
              <a:t>IPLC(10G)</a:t>
            </a:r>
          </a:p>
          <a:p>
            <a:pPr algn="r"/>
            <a:r>
              <a:rPr lang="en-US" altLang="zh-TW" sz="1000" dirty="0" smtClean="0"/>
              <a:t>Transit(10G)</a:t>
            </a:r>
            <a:endParaRPr lang="zh-TW" altLang="en-US" sz="1000" dirty="0"/>
          </a:p>
        </p:txBody>
      </p:sp>
      <p:sp>
        <p:nvSpPr>
          <p:cNvPr id="274" name="矩形 273"/>
          <p:cNvSpPr/>
          <p:nvPr/>
        </p:nvSpPr>
        <p:spPr>
          <a:xfrm>
            <a:off x="5955048" y="517709"/>
            <a:ext cx="297124" cy="195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en-US" altLang="zh-TW" sz="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TPIX</a:t>
            </a:r>
            <a:endParaRPr lang="zh-TW" altLang="en-US" sz="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75" name="直線接點 274"/>
          <p:cNvCxnSpPr>
            <a:stCxn id="268" idx="2"/>
            <a:endCxn id="277" idx="0"/>
          </p:cNvCxnSpPr>
          <p:nvPr/>
        </p:nvCxnSpPr>
        <p:spPr>
          <a:xfrm flipH="1">
            <a:off x="5963749" y="704718"/>
            <a:ext cx="1315373" cy="1491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" name="群組 221"/>
          <p:cNvGrpSpPr/>
          <p:nvPr/>
        </p:nvGrpSpPr>
        <p:grpSpPr>
          <a:xfrm>
            <a:off x="5760630" y="2016521"/>
            <a:ext cx="432048" cy="432048"/>
            <a:chOff x="2231740" y="5075204"/>
            <a:chExt cx="432048" cy="432048"/>
          </a:xfrm>
        </p:grpSpPr>
        <p:pic>
          <p:nvPicPr>
            <p:cNvPr id="299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0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77" name="Rectangle 133"/>
          <p:cNvSpPr/>
          <p:nvPr/>
        </p:nvSpPr>
        <p:spPr>
          <a:xfrm>
            <a:off x="5799958" y="2196511"/>
            <a:ext cx="327581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TP-N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grpSp>
        <p:nvGrpSpPr>
          <p:cNvPr id="278" name="群組 221"/>
          <p:cNvGrpSpPr/>
          <p:nvPr/>
        </p:nvGrpSpPr>
        <p:grpSpPr>
          <a:xfrm>
            <a:off x="5766398" y="2833601"/>
            <a:ext cx="432048" cy="432048"/>
            <a:chOff x="2231740" y="5075204"/>
            <a:chExt cx="432048" cy="432048"/>
          </a:xfrm>
        </p:grpSpPr>
        <p:pic>
          <p:nvPicPr>
            <p:cNvPr id="297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8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79" name="Rectangle 133"/>
          <p:cNvSpPr/>
          <p:nvPr/>
        </p:nvSpPr>
        <p:spPr>
          <a:xfrm>
            <a:off x="5786735" y="3006309"/>
            <a:ext cx="364450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TP-02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pic>
        <p:nvPicPr>
          <p:cNvPr id="280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71" y="2656159"/>
            <a:ext cx="160550" cy="2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281" name="直線接點 280"/>
          <p:cNvCxnSpPr>
            <a:stCxn id="280" idx="1"/>
            <a:endCxn id="345" idx="3"/>
          </p:cNvCxnSpPr>
          <p:nvPr/>
        </p:nvCxnSpPr>
        <p:spPr>
          <a:xfrm flipH="1">
            <a:off x="8073976" y="2763269"/>
            <a:ext cx="188395" cy="5297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文字方塊 281"/>
          <p:cNvSpPr txBox="1"/>
          <p:nvPr/>
        </p:nvSpPr>
        <p:spPr>
          <a:xfrm>
            <a:off x="2914134" y="2839694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/>
              <a:t>3</a:t>
            </a:r>
            <a:r>
              <a:rPr lang="en-US" altLang="zh-TW" sz="1000" dirty="0" smtClean="0"/>
              <a:t>0G</a:t>
            </a:r>
            <a:endParaRPr lang="zh-TW" altLang="en-US" sz="1000" dirty="0"/>
          </a:p>
        </p:txBody>
      </p:sp>
      <p:grpSp>
        <p:nvGrpSpPr>
          <p:cNvPr id="283" name="群組 221"/>
          <p:cNvGrpSpPr/>
          <p:nvPr/>
        </p:nvGrpSpPr>
        <p:grpSpPr>
          <a:xfrm>
            <a:off x="4912333" y="2833601"/>
            <a:ext cx="432048" cy="432048"/>
            <a:chOff x="2231740" y="5075204"/>
            <a:chExt cx="432048" cy="432048"/>
          </a:xfrm>
        </p:grpSpPr>
        <p:pic>
          <p:nvPicPr>
            <p:cNvPr id="295" name="Picture 20" descr="C:\Users\ecoffey\AppData\Local\Temp\Rar$DRa0.386\30067_Device_router_unknown_6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5075204"/>
              <a:ext cx="432048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6" name="橢圓 223"/>
            <p:cNvSpPr/>
            <p:nvPr/>
          </p:nvSpPr>
          <p:spPr>
            <a:xfrm>
              <a:off x="2422766" y="5229200"/>
              <a:ext cx="45719" cy="6202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84" name="Rectangle 133"/>
          <p:cNvSpPr/>
          <p:nvPr/>
        </p:nvSpPr>
        <p:spPr>
          <a:xfrm>
            <a:off x="4945157" y="3004223"/>
            <a:ext cx="364450" cy="195814"/>
          </a:xfrm>
          <a:prstGeom prst="rect">
            <a:avLst/>
          </a:prstGeom>
        </p:spPr>
        <p:txBody>
          <a:bodyPr wrap="none" lIns="36000" tIns="36000" rIns="36000" bIns="36000" anchor="ctr" anchorCtr="0">
            <a:spAutoFit/>
          </a:bodyPr>
          <a:lstStyle/>
          <a:p>
            <a:r>
              <a:rPr lang="en-US" altLang="zh-TW" sz="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TP-01</a:t>
            </a:r>
            <a:endParaRPr lang="en-US" altLang="zh-TW" sz="800" b="1" dirty="0"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285" name="文字方塊 284"/>
          <p:cNvSpPr txBox="1"/>
          <p:nvPr/>
        </p:nvSpPr>
        <p:spPr>
          <a:xfrm>
            <a:off x="4782778" y="713425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/>
              <a:t>1</a:t>
            </a:r>
            <a:r>
              <a:rPr lang="en-US" altLang="zh-TW" sz="1000" dirty="0" smtClean="0"/>
              <a:t>0G</a:t>
            </a:r>
            <a:endParaRPr lang="zh-TW" altLang="en-US" sz="1000" dirty="0"/>
          </a:p>
        </p:txBody>
      </p:sp>
      <p:sp>
        <p:nvSpPr>
          <p:cNvPr id="286" name="文字方塊 285"/>
          <p:cNvSpPr txBox="1"/>
          <p:nvPr/>
        </p:nvSpPr>
        <p:spPr>
          <a:xfrm>
            <a:off x="5168870" y="713425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/>
              <a:t>1</a:t>
            </a:r>
            <a:r>
              <a:rPr lang="en-US" altLang="zh-TW" sz="1000" dirty="0" smtClean="0"/>
              <a:t>0G</a:t>
            </a:r>
            <a:endParaRPr lang="zh-TW" altLang="en-US" sz="1000" dirty="0"/>
          </a:p>
        </p:txBody>
      </p:sp>
      <p:sp>
        <p:nvSpPr>
          <p:cNvPr id="287" name="文字方塊 286"/>
          <p:cNvSpPr txBox="1"/>
          <p:nvPr/>
        </p:nvSpPr>
        <p:spPr>
          <a:xfrm>
            <a:off x="6132209" y="720460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000" dirty="0"/>
              <a:t>1</a:t>
            </a:r>
            <a:r>
              <a:rPr lang="en-US" altLang="zh-TW" sz="1000" dirty="0" smtClean="0"/>
              <a:t>0G</a:t>
            </a:r>
            <a:endParaRPr lang="zh-TW" altLang="en-US" sz="1000" dirty="0"/>
          </a:p>
        </p:txBody>
      </p:sp>
      <p:cxnSp>
        <p:nvCxnSpPr>
          <p:cNvPr id="288" name="直線接點 287"/>
          <p:cNvCxnSpPr>
            <a:stCxn id="248" idx="1"/>
            <a:endCxn id="313" idx="3"/>
          </p:cNvCxnSpPr>
          <p:nvPr/>
        </p:nvCxnSpPr>
        <p:spPr>
          <a:xfrm flipH="1">
            <a:off x="8073358" y="4014544"/>
            <a:ext cx="181659" cy="1415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線接點 288"/>
          <p:cNvCxnSpPr>
            <a:stCxn id="250" idx="1"/>
            <a:endCxn id="309" idx="3"/>
          </p:cNvCxnSpPr>
          <p:nvPr/>
        </p:nvCxnSpPr>
        <p:spPr>
          <a:xfrm flipH="1">
            <a:off x="8076640" y="5513980"/>
            <a:ext cx="184344" cy="1536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直線接點 289"/>
          <p:cNvCxnSpPr>
            <a:stCxn id="251" idx="1"/>
            <a:endCxn id="307" idx="3"/>
          </p:cNvCxnSpPr>
          <p:nvPr/>
        </p:nvCxnSpPr>
        <p:spPr>
          <a:xfrm flipH="1">
            <a:off x="8077532" y="5991383"/>
            <a:ext cx="193891" cy="1043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直線接點 290"/>
          <p:cNvCxnSpPr>
            <a:stCxn id="252" idx="1"/>
            <a:endCxn id="305" idx="3"/>
          </p:cNvCxnSpPr>
          <p:nvPr/>
        </p:nvCxnSpPr>
        <p:spPr>
          <a:xfrm flipH="1">
            <a:off x="8077532" y="6434708"/>
            <a:ext cx="200917" cy="2271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直線接點 291"/>
          <p:cNvCxnSpPr>
            <a:stCxn id="321" idx="1"/>
            <a:endCxn id="244" idx="3"/>
          </p:cNvCxnSpPr>
          <p:nvPr/>
        </p:nvCxnSpPr>
        <p:spPr>
          <a:xfrm flipH="1" flipV="1">
            <a:off x="2876018" y="5625020"/>
            <a:ext cx="213849" cy="894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直線接點 292"/>
          <p:cNvCxnSpPr>
            <a:stCxn id="327" idx="1"/>
            <a:endCxn id="242" idx="3"/>
          </p:cNvCxnSpPr>
          <p:nvPr/>
        </p:nvCxnSpPr>
        <p:spPr>
          <a:xfrm flipH="1" flipV="1">
            <a:off x="2872808" y="4203618"/>
            <a:ext cx="235490" cy="185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矩形 293"/>
          <p:cNvSpPr/>
          <p:nvPr/>
        </p:nvSpPr>
        <p:spPr>
          <a:xfrm>
            <a:off x="1975354" y="1588639"/>
            <a:ext cx="1244097" cy="380480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US" altLang="zh-TW" sz="1000" u="sng" dirty="0" smtClean="0">
                <a:hlinkClick r:id="rId5"/>
              </a:rPr>
              <a:t>2G</a:t>
            </a:r>
            <a:r>
              <a:rPr lang="zh-TW" altLang="en-US" sz="1000" u="sng" dirty="0" smtClean="0">
                <a:hlinkClick r:id="rId5"/>
              </a:rPr>
              <a:t> </a:t>
            </a:r>
            <a:r>
              <a:rPr lang="en-US" altLang="zh-TW" sz="1000" u="sng" dirty="0" smtClean="0">
                <a:hlinkClick r:id="rId5"/>
              </a:rPr>
              <a:t>(</a:t>
            </a:r>
            <a:r>
              <a:rPr lang="zh-TW" altLang="en-US" sz="1000" u="sng" dirty="0" smtClean="0">
                <a:hlinkClick r:id="rId5"/>
              </a:rPr>
              <a:t>美加學網</a:t>
            </a:r>
            <a:r>
              <a:rPr lang="en-US" altLang="zh-TW" sz="1000" u="sng" dirty="0" smtClean="0">
                <a:hlinkClick r:id="rId5"/>
              </a:rPr>
              <a:t>)</a:t>
            </a:r>
            <a:endParaRPr lang="en-US" altLang="zh-TW" sz="1000" u="sng" dirty="0" smtClean="0"/>
          </a:p>
          <a:p>
            <a:r>
              <a:rPr lang="en-US" altLang="zh-TW" sz="1000" u="sng" dirty="0" smtClean="0"/>
              <a:t>TWAREN-Internet2</a:t>
            </a:r>
            <a:r>
              <a:rPr lang="en-US" altLang="zh-TW" sz="1000" dirty="0"/>
              <a:t> 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9224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ASR 9K </a:t>
            </a:r>
            <a:r>
              <a:rPr lang="zh-TW" altLang="en-US" dirty="0" smtClean="0"/>
              <a:t>系列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47</a:t>
            </a:fld>
            <a:endParaRPr lang="en-US" altLang="zh-TW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8932"/>
            <a:ext cx="8229600" cy="397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6516216" y="3356992"/>
            <a:ext cx="864096" cy="259228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6372200" y="59346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台大區網</a:t>
            </a:r>
            <a:endParaRPr lang="en-US" altLang="zh-TW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3083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ASR 9912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48</a:t>
            </a:fld>
            <a:endParaRPr lang="en-US" altLang="zh-TW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4381"/>
            <a:ext cx="8229600" cy="4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995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83568" y="3068960"/>
            <a:ext cx="799288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zh-TW" altLang="en-US" sz="4800" dirty="0" smtClean="0">
                <a:ea typeface="標楷體" pitchFamily="65" charset="-120"/>
              </a:rPr>
              <a:t>簡報完畢</a:t>
            </a:r>
            <a:r>
              <a:rPr lang="en-US" altLang="zh-TW" sz="4800" dirty="0" smtClean="0">
                <a:ea typeface="標楷體" pitchFamily="65" charset="-120"/>
              </a:rPr>
              <a:t/>
            </a:r>
            <a:br>
              <a:rPr lang="en-US" altLang="zh-TW" sz="4800" dirty="0" smtClean="0">
                <a:ea typeface="標楷體" pitchFamily="65" charset="-120"/>
              </a:rPr>
            </a:br>
            <a:r>
              <a:rPr lang="zh-TW" altLang="en-US" sz="4800" dirty="0">
                <a:ea typeface="標楷體" pitchFamily="65" charset="-120"/>
              </a:rPr>
              <a:t>謝謝</a:t>
            </a:r>
            <a:endParaRPr lang="zh-TW" altLang="en-US" sz="4800" dirty="0" smtClean="0">
              <a:ea typeface="標楷體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4426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ISP </a:t>
            </a:r>
            <a:r>
              <a:rPr lang="zh-TW" altLang="en-US" dirty="0" smtClean="0"/>
              <a:t>線路統計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2736304" cy="203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5526183" cy="327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295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線路介面型態統計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光介面與電介面皆為 </a:t>
            </a:r>
            <a:r>
              <a:rPr lang="en-US" altLang="zh-TW" dirty="0" smtClean="0"/>
              <a:t>Giga Port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897" y="2276872"/>
            <a:ext cx="4896544" cy="332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72" y="2132856"/>
            <a:ext cx="3000728" cy="150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484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網路品質監控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Ping packet loss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i="1" dirty="0" smtClean="0"/>
              <a:t>請開放 </a:t>
            </a:r>
            <a:r>
              <a:rPr lang="en-US" altLang="zh-TW" i="1" dirty="0" smtClean="0"/>
              <a:t>tprc.tanet.edu.tw 140.112.2.208 </a:t>
            </a:r>
            <a:r>
              <a:rPr lang="zh-TW" altLang="en-US" i="1" dirty="0" smtClean="0"/>
              <a:t>可 </a:t>
            </a:r>
            <a:r>
              <a:rPr lang="en-US" altLang="zh-TW" i="1" dirty="0" smtClean="0"/>
              <a:t>ping </a:t>
            </a:r>
            <a:r>
              <a:rPr lang="zh-TW" altLang="en-US" i="1" dirty="0" smtClean="0"/>
              <a:t>貴單位 </a:t>
            </a:r>
            <a:r>
              <a:rPr lang="en-US" altLang="zh-TW" i="1" dirty="0" smtClean="0"/>
              <a:t>peer </a:t>
            </a:r>
            <a:r>
              <a:rPr lang="en-US" altLang="zh-TW" i="1" dirty="0" err="1" smtClean="0"/>
              <a:t>ip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605" y="2295770"/>
            <a:ext cx="43338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896653"/>
            <a:ext cx="44005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群組 4"/>
          <p:cNvGrpSpPr/>
          <p:nvPr/>
        </p:nvGrpSpPr>
        <p:grpSpPr>
          <a:xfrm>
            <a:off x="179512" y="2636912"/>
            <a:ext cx="4391025" cy="3333751"/>
            <a:chOff x="179512" y="2636912"/>
            <a:chExt cx="4391025" cy="333375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636912"/>
              <a:ext cx="4391025" cy="333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2051721" y="5733257"/>
              <a:ext cx="1440160" cy="2374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354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北</a:t>
            </a:r>
            <a:r>
              <a:rPr lang="zh-TW" altLang="en-US" dirty="0" smtClean="0"/>
              <a:t>科</a:t>
            </a:r>
            <a:r>
              <a:rPr lang="zh-TW" altLang="en-US" dirty="0"/>
              <a:t>大 </a:t>
            </a:r>
            <a:r>
              <a:rPr lang="en-US" altLang="zh-TW" dirty="0"/>
              <a:t>DDoS </a:t>
            </a:r>
            <a:r>
              <a:rPr lang="zh-TW" altLang="en-US" dirty="0"/>
              <a:t>攻擊事件分析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2016/6/22</a:t>
            </a:r>
            <a:r>
              <a:rPr lang="zh-TW" altLang="en-US" dirty="0" smtClean="0"/>
              <a:t> </a:t>
            </a:r>
            <a:r>
              <a:rPr lang="en-US" altLang="zh-TW" dirty="0" smtClean="0"/>
              <a:t>10:00~14:00</a:t>
            </a:r>
            <a:r>
              <a:rPr lang="zh-TW" altLang="en-US" dirty="0" smtClean="0"/>
              <a:t>、</a:t>
            </a:r>
            <a:r>
              <a:rPr lang="en-US" altLang="zh-TW" dirty="0" smtClean="0"/>
              <a:t>18:30~19:00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82802"/>
            <a:ext cx="49815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759" y="2060848"/>
            <a:ext cx="4779679" cy="2359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4729591" y="21328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流量圖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4716016" y="43739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封包數圖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9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北科</a:t>
            </a:r>
            <a:r>
              <a:rPr lang="zh-TW" altLang="en-US" dirty="0" smtClean="0"/>
              <a:t>大 </a:t>
            </a:r>
            <a:r>
              <a:rPr lang="en-US" altLang="zh-TW" dirty="0" smtClean="0"/>
              <a:t>DDoS </a:t>
            </a:r>
            <a:r>
              <a:rPr lang="zh-TW" altLang="en-US" dirty="0" smtClean="0"/>
              <a:t>攻擊事件分析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區</a:t>
            </a:r>
            <a:r>
              <a:rPr lang="zh-TW" altLang="en-US" dirty="0" smtClean="0"/>
              <a:t>網 </a:t>
            </a:r>
            <a:r>
              <a:rPr lang="en-US" altLang="zh-TW" dirty="0" smtClean="0"/>
              <a:t>6509 CPU Load </a:t>
            </a:r>
            <a:r>
              <a:rPr lang="zh-TW" altLang="en-US" dirty="0" smtClean="0"/>
              <a:t>飆高至 </a:t>
            </a:r>
            <a:r>
              <a:rPr lang="en-US" altLang="zh-TW" dirty="0" smtClean="0"/>
              <a:t>82%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99" y="2276872"/>
            <a:ext cx="778192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716016" y="2420888"/>
            <a:ext cx="165618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266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27444</TotalTime>
  <Words>1832</Words>
  <Application>Microsoft Office PowerPoint</Application>
  <PresentationFormat>如螢幕大小 (4:3)</PresentationFormat>
  <Paragraphs>538</Paragraphs>
  <Slides>49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49</vt:i4>
      </vt:variant>
    </vt:vector>
  </HeadingPairs>
  <TitlesOfParts>
    <vt:vector size="50" baseType="lpstr">
      <vt:lpstr>暗香撲面</vt:lpstr>
      <vt:lpstr>105年度第二次 台北區網(臺大)網管會議</vt:lpstr>
      <vt:lpstr>會議議程</vt:lpstr>
      <vt:lpstr>台北區網中心服務窗口</vt:lpstr>
      <vt:lpstr>連線單位統計</vt:lpstr>
      <vt:lpstr>ISP 線路統計</vt:lpstr>
      <vt:lpstr>線路介面型態統計</vt:lpstr>
      <vt:lpstr>網路品質監控 Ping packet loss</vt:lpstr>
      <vt:lpstr>北科大 DDoS 攻擊事件分析</vt:lpstr>
      <vt:lpstr>北科大 DDoS 攻擊事件分析</vt:lpstr>
      <vt:lpstr>北科大 DDoS 攻擊事件分析 ELK</vt:lpstr>
      <vt:lpstr>來源封包分析 ELK 過濾條件(不足)</vt:lpstr>
      <vt:lpstr>來源封包分析 ELK 過濾條件(正確)</vt:lpstr>
      <vt:lpstr>異常之 Multi Cast 流量</vt:lpstr>
      <vt:lpstr>Multi Cast 影響</vt:lpstr>
      <vt:lpstr>Trace Route</vt:lpstr>
      <vt:lpstr>Trace Route by TCP</vt:lpstr>
      <vt:lpstr>Trace Route by TCP</vt:lpstr>
      <vt:lpstr>54.112.0.x 無法連線</vt:lpstr>
      <vt:lpstr>BGP Looking Glass 測試</vt:lpstr>
      <vt:lpstr>線路備援機制</vt:lpstr>
      <vt:lpstr>Ether Channel/Port Link Aggregation</vt:lpstr>
      <vt:lpstr>Ether Channel/Port Link Aggregation</vt:lpstr>
      <vt:lpstr>Ether Channel/Port Link Aggregation</vt:lpstr>
      <vt:lpstr>動態路由 isis 臺北市教育網</vt:lpstr>
      <vt:lpstr>動態路由 isis 臺北市教育網</vt:lpstr>
      <vt:lpstr>Equal-cost multi-path routing (ECMP)</vt:lpstr>
      <vt:lpstr>靜態路由 大考中心</vt:lpstr>
      <vt:lpstr>靜態路由 大考中心</vt:lpstr>
      <vt:lpstr>靜態路由 大考中心</vt:lpstr>
      <vt:lpstr>動態路由 OSPF + 靜態路由 亞東</vt:lpstr>
      <vt:lpstr>動態路由 OSPF + 靜態路由 亞東</vt:lpstr>
      <vt:lpstr>動態路由 OSPF + 靜態路由 台藝大</vt:lpstr>
      <vt:lpstr>動態路由 OSPF + 靜態路由 台藝大</vt:lpstr>
      <vt:lpstr>動態路由 OSPF + 靜態路由 台藝大</vt:lpstr>
      <vt:lpstr>動態路由 OSPF + 靜態路由 台藝大</vt:lpstr>
      <vt:lpstr>動態路由 OSPF + 靜態路由 台藝大</vt:lpstr>
      <vt:lpstr>動態路由 OSPF + 靜態路由 台藝大</vt:lpstr>
      <vt:lpstr>動態路由 OSPF + 靜態路由 台藝大</vt:lpstr>
      <vt:lpstr>多出口路徑 北科大</vt:lpstr>
      <vt:lpstr>多出口路徑 北科大</vt:lpstr>
      <vt:lpstr>多出口路徑 師大</vt:lpstr>
      <vt:lpstr>多出口路徑 師大</vt:lpstr>
      <vt:lpstr>多出口路徑 師大</vt:lpstr>
      <vt:lpstr>多出口路徑 台大區網</vt:lpstr>
      <vt:lpstr>多出口路徑 台大區網</vt:lpstr>
      <vt:lpstr>PowerPoint 簡報</vt:lpstr>
      <vt:lpstr>ASR 9K 系列</vt:lpstr>
      <vt:lpstr>ASR 9912</vt:lpstr>
      <vt:lpstr>簡報完畢 謝謝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</cp:lastModifiedBy>
  <cp:revision>1345</cp:revision>
  <cp:lastPrinted>2015-02-07T05:45:16Z</cp:lastPrinted>
  <dcterms:created xsi:type="dcterms:W3CDTF">2007-03-23T08:00:23Z</dcterms:created>
  <dcterms:modified xsi:type="dcterms:W3CDTF">2016-11-09T07:18:28Z</dcterms:modified>
</cp:coreProperties>
</file>