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98" r:id="rId2"/>
    <p:sldId id="432" r:id="rId3"/>
    <p:sldId id="453" r:id="rId4"/>
    <p:sldId id="454" r:id="rId5"/>
    <p:sldId id="458" r:id="rId6"/>
    <p:sldId id="459" r:id="rId7"/>
    <p:sldId id="461" r:id="rId8"/>
    <p:sldId id="462" r:id="rId9"/>
    <p:sldId id="433" r:id="rId10"/>
    <p:sldId id="434" r:id="rId11"/>
    <p:sldId id="435" r:id="rId12"/>
    <p:sldId id="441" r:id="rId13"/>
    <p:sldId id="440" r:id="rId14"/>
    <p:sldId id="442" r:id="rId15"/>
    <p:sldId id="447" r:id="rId16"/>
    <p:sldId id="455" r:id="rId17"/>
    <p:sldId id="456" r:id="rId18"/>
    <p:sldId id="457" r:id="rId19"/>
    <p:sldId id="448" r:id="rId20"/>
    <p:sldId id="438" r:id="rId21"/>
    <p:sldId id="449" r:id="rId22"/>
    <p:sldId id="450" r:id="rId23"/>
    <p:sldId id="452" r:id="rId24"/>
    <p:sldId id="451" r:id="rId25"/>
    <p:sldId id="466" r:id="rId26"/>
    <p:sldId id="467" r:id="rId27"/>
    <p:sldId id="468" r:id="rId28"/>
    <p:sldId id="469" r:id="rId29"/>
    <p:sldId id="465" r:id="rId30"/>
    <p:sldId id="464" r:id="rId31"/>
    <p:sldId id="431" r:id="rId3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1AF2A"/>
    <a:srgbClr val="FFFFCC"/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71" autoAdjust="0"/>
    <p:restoredTop sz="93204" autoAdjust="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481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EC04853A-949F-4FE5-947D-E8BFE3712741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073D-74CA-451C-8442-9F96FEA9D4D9}" type="slidenum">
              <a:rPr lang="en-US" altLang="zh-TW" smtClean="0"/>
              <a:pPr/>
              <a:t>21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2488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8909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1E3A2859-F19A-4959-B0B6-50200E2554F6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31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721652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頁尾文字</a:t>
            </a: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179-AE0C-4866-9FDB-7DCC04C94B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3921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380559"/>
            <a:ext cx="7391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3" y="6411881"/>
            <a:ext cx="1088506" cy="47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hyperlink" Target="http://www.google.com/url?sa=i&amp;rct=j&amp;q=&amp;esrc=s&amp;source=images&amp;cd=&amp;cad=rja&amp;uact=8&amp;ved=0CAcQjRxqFQoTCNaS57PL7MYCFVExiAodq-kAvg&amp;url=http://www.chinict.org/press/media-partners/&amp;ei=72uuVZbfKNHioASr04PwCw&amp;bvm=bv.98197061,d.cGU&amp;psig=AFQjCNF18LW-4R1OJxL_QbQEO7sZupw7hQ&amp;ust=1437580653650601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5.jpeg"/><Relationship Id="rId5" Type="http://schemas.openxmlformats.org/officeDocument/2006/relationships/image" Target="../media/image31.png"/><Relationship Id="rId10" Type="http://schemas.openxmlformats.org/officeDocument/2006/relationships/image" Target="../media/image34.jpeg"/><Relationship Id="rId4" Type="http://schemas.openxmlformats.org/officeDocument/2006/relationships/image" Target="../media/image30.png"/><Relationship Id="rId9" Type="http://schemas.openxmlformats.org/officeDocument/2006/relationships/hyperlink" Target="http://www.google.com/url?sa=i&amp;rct=j&amp;q=&amp;esrc=s&amp;source=images&amp;cd=&amp;cad=rja&amp;uact=8&amp;ved=0CAcQjRxqFQoTCM-x5O7K7MYCFUediAodicoMIw&amp;url=http://anson0419.blogspot.com/2014_12_01_archive.html&amp;ei=XmuuVc-KOMe6ogSJlbOYAg&amp;bvm=bv.98197061,d.cGU&amp;psig=AFQjCNFgBXX9UQXtuS0Mi4PgbFpWFG2A9A&amp;ust=1437580506838699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zh-TW" dirty="0" smtClean="0">
                <a:latin typeface="Times New Roman" pitchFamily="18" charset="0"/>
                <a:ea typeface="標楷體" pitchFamily="65" charset="-120"/>
              </a:rPr>
              <a:t>Cache Server    </a:t>
            </a:r>
            <a:br>
              <a:rPr lang="en-US" altLang="zh-TW" dirty="0" smtClean="0">
                <a:latin typeface="Times New Roman" pitchFamily="18" charset="0"/>
                <a:ea typeface="標楷體" pitchFamily="65" charset="-120"/>
              </a:rPr>
            </a:br>
            <a:r>
              <a:rPr lang="zh-TW" altLang="en-US" dirty="0" smtClean="0">
                <a:latin typeface="Times New Roman" pitchFamily="18" charset="0"/>
                <a:ea typeface="標楷體" pitchFamily="65" charset="-120"/>
              </a:rPr>
              <a:t>國際頻寬 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</a:rPr>
              <a:t>POC</a:t>
            </a:r>
            <a:endParaRPr lang="zh-TW" altLang="en-US" sz="4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•"/>
            </a:pPr>
            <a:r>
              <a:rPr lang="zh-TW" altLang="en-US" b="1" dirty="0"/>
              <a:t>報告人：游子興</a:t>
            </a:r>
          </a:p>
          <a:p>
            <a:pPr>
              <a:buFontTx/>
              <a:buChar char="•"/>
            </a:pPr>
            <a:r>
              <a:rPr lang="en-US" altLang="zh-TW" sz="2200" b="1" dirty="0"/>
              <a:t>Email</a:t>
            </a:r>
            <a:r>
              <a:rPr lang="zh-TW" altLang="en-US" sz="2200" b="1" dirty="0"/>
              <a:t>：</a:t>
            </a:r>
            <a:r>
              <a:rPr lang="en-US" altLang="zh-TW" sz="2200" b="1" dirty="0"/>
              <a:t>davisyou@ntu.edu.tw</a:t>
            </a:r>
          </a:p>
          <a:p>
            <a:pPr>
              <a:buFontTx/>
              <a:buChar char="•"/>
            </a:pPr>
            <a:r>
              <a:rPr lang="zh-TW" altLang="en-US" b="1" dirty="0"/>
              <a:t>電話：</a:t>
            </a:r>
            <a:r>
              <a:rPr lang="en-US" altLang="zh-TW" b="1" dirty="0"/>
              <a:t>02-33665008</a:t>
            </a:r>
          </a:p>
          <a:p>
            <a:pPr>
              <a:buFontTx/>
              <a:buChar char="•"/>
            </a:pPr>
            <a:r>
              <a:rPr lang="zh-TW" altLang="en-US" b="1" dirty="0"/>
              <a:t>日期：</a:t>
            </a:r>
            <a:r>
              <a:rPr lang="en-US" altLang="zh-TW" b="1" dirty="0" smtClean="0"/>
              <a:t>2016/11/2</a:t>
            </a:r>
            <a:endParaRPr lang="en-US" altLang="zh-TW" b="1" dirty="0"/>
          </a:p>
          <a:p>
            <a:endParaRPr lang="zh-TW" altLang="en-US" b="1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10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zh-TW" dirty="0"/>
              <a:t>國際頻寬用量</a:t>
            </a:r>
            <a:r>
              <a:rPr lang="zh-TW" altLang="zh-TW" dirty="0" smtClean="0"/>
              <a:t>比較</a:t>
            </a:r>
            <a:r>
              <a:rPr lang="en-US" altLang="zh-TW" dirty="0" smtClean="0"/>
              <a:t> - By Day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 smtClean="0"/>
              <a:t>7/19~7/21 </a:t>
            </a:r>
            <a:r>
              <a:rPr lang="en-US" altLang="zh-TW" dirty="0" err="1" smtClean="0"/>
              <a:t>CacheServer</a:t>
            </a:r>
            <a:r>
              <a:rPr lang="en-US" altLang="zh-TW" dirty="0" smtClean="0"/>
              <a:t> </a:t>
            </a:r>
            <a:r>
              <a:rPr lang="zh-TW" altLang="en-US" dirty="0" smtClean="0"/>
              <a:t>上線</a:t>
            </a:r>
            <a:endParaRPr lang="zh-TW" altLang="en-US" dirty="0"/>
          </a:p>
        </p:txBody>
      </p:sp>
      <p:grpSp>
        <p:nvGrpSpPr>
          <p:cNvPr id="6" name="群組 5"/>
          <p:cNvGrpSpPr/>
          <p:nvPr/>
        </p:nvGrpSpPr>
        <p:grpSpPr>
          <a:xfrm>
            <a:off x="1063483" y="1704692"/>
            <a:ext cx="7324941" cy="4172580"/>
            <a:chOff x="1063483" y="1704692"/>
            <a:chExt cx="5443889" cy="376415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483" y="1704692"/>
              <a:ext cx="5443889" cy="3764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圓角矩形 2"/>
            <p:cNvSpPr/>
            <p:nvPr/>
          </p:nvSpPr>
          <p:spPr>
            <a:xfrm>
              <a:off x="5163617" y="2550018"/>
              <a:ext cx="1170130" cy="190607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" name="圓角矩形 4"/>
            <p:cNvSpPr/>
            <p:nvPr/>
          </p:nvSpPr>
          <p:spPr>
            <a:xfrm>
              <a:off x="1997835" y="2550017"/>
              <a:ext cx="2049351" cy="190607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文字方塊 3"/>
            <p:cNvSpPr txBox="1"/>
            <p:nvPr/>
          </p:nvSpPr>
          <p:spPr>
            <a:xfrm>
              <a:off x="5246830" y="1922003"/>
              <a:ext cx="823462" cy="583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dirty="0">
                  <a:solidFill>
                    <a:srgbClr val="FF0000"/>
                  </a:solidFill>
                </a:rPr>
                <a:t>國際頻</a:t>
              </a:r>
              <a:r>
                <a:rPr lang="zh-TW" altLang="en-US" dirty="0" smtClean="0">
                  <a:solidFill>
                    <a:srgbClr val="FF0000"/>
                  </a:solidFill>
                </a:rPr>
                <a:t>寬</a:t>
              </a:r>
              <a:endParaRPr lang="en-US" altLang="zh-TW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zh-TW" altLang="en-US" dirty="0" smtClean="0">
                  <a:solidFill>
                    <a:srgbClr val="FF0000"/>
                  </a:solidFill>
                </a:rPr>
                <a:t>明顯</a:t>
              </a:r>
              <a:r>
                <a:rPr lang="zh-TW" altLang="en-US" dirty="0">
                  <a:solidFill>
                    <a:srgbClr val="FF0000"/>
                  </a:solidFill>
                </a:rPr>
                <a:t>減少</a:t>
              </a:r>
            </a:p>
          </p:txBody>
        </p:sp>
        <p:cxnSp>
          <p:nvCxnSpPr>
            <p:cNvPr id="7" name="直線接點 6"/>
            <p:cNvCxnSpPr/>
            <p:nvPr/>
          </p:nvCxnSpPr>
          <p:spPr>
            <a:xfrm>
              <a:off x="5151391" y="2568333"/>
              <a:ext cx="12226" cy="1830048"/>
            </a:xfrm>
            <a:prstGeom prst="line">
              <a:avLst/>
            </a:prstGeom>
            <a:ln w="635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字方塊 8"/>
            <p:cNvSpPr txBox="1"/>
            <p:nvPr/>
          </p:nvSpPr>
          <p:spPr>
            <a:xfrm>
              <a:off x="3684010" y="2176331"/>
              <a:ext cx="1624049" cy="3331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 smtClean="0">
                  <a:solidFill>
                    <a:srgbClr val="FF0000"/>
                  </a:solidFill>
                </a:rPr>
                <a:t>Cache Server </a:t>
              </a:r>
              <a:r>
                <a:rPr lang="zh-TW" altLang="en-US" b="1" dirty="0" smtClean="0">
                  <a:solidFill>
                    <a:srgbClr val="FF0000"/>
                  </a:solidFill>
                </a:rPr>
                <a:t>上線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706538" y="4437297"/>
              <a:ext cx="899708" cy="3331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2016/7/19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11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MRTG Log </a:t>
            </a:r>
            <a:r>
              <a:rPr lang="zh-TW" altLang="en-US" dirty="0" smtClean="0"/>
              <a:t>前後兩週比較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7/19~7/21 </a:t>
            </a:r>
            <a:r>
              <a:rPr lang="en-US" altLang="zh-TW" dirty="0" err="1"/>
              <a:t>CacheServer</a:t>
            </a:r>
            <a:r>
              <a:rPr lang="en-US" altLang="zh-TW" dirty="0"/>
              <a:t> </a:t>
            </a:r>
            <a:r>
              <a:rPr lang="zh-TW" altLang="en-US" dirty="0"/>
              <a:t>上線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73" y="1473324"/>
            <a:ext cx="8908256" cy="404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1691680" y="5469031"/>
            <a:ext cx="55322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dirty="0"/>
              <a:t>前後兩週</a:t>
            </a:r>
            <a:r>
              <a:rPr lang="en-US" altLang="zh-TW" dirty="0"/>
              <a:t>: </a:t>
            </a:r>
            <a:r>
              <a:rPr lang="zh-TW" altLang="zh-TW" dirty="0"/>
              <a:t>週二</a:t>
            </a:r>
            <a:r>
              <a:rPr lang="en-US" altLang="zh-TW" dirty="0"/>
              <a:t> ~ </a:t>
            </a:r>
            <a:r>
              <a:rPr lang="zh-TW" altLang="zh-TW" dirty="0"/>
              <a:t>週四 國際頻寬 用量比較</a:t>
            </a:r>
          </a:p>
          <a:p>
            <a:r>
              <a:rPr lang="zh-TW" altLang="zh-TW" dirty="0"/>
              <a:t>紅色</a:t>
            </a:r>
            <a:r>
              <a:rPr lang="en-US" altLang="zh-TW" dirty="0"/>
              <a:t>: 7/12 00:00 ~ 7/14 12:00</a:t>
            </a:r>
            <a:endParaRPr lang="zh-TW" altLang="zh-TW" dirty="0"/>
          </a:p>
          <a:p>
            <a:r>
              <a:rPr lang="zh-TW" altLang="zh-TW" dirty="0"/>
              <a:t>藍色</a:t>
            </a:r>
            <a:r>
              <a:rPr lang="en-US" altLang="zh-TW" dirty="0"/>
              <a:t>: 7/19 00:00 ~ 7/21 </a:t>
            </a:r>
            <a:r>
              <a:rPr lang="en-US" altLang="zh-TW" dirty="0" smtClean="0"/>
              <a:t>12:00</a:t>
            </a:r>
          </a:p>
          <a:p>
            <a:r>
              <a:rPr lang="en-US" altLang="zh-TW" dirty="0" smtClean="0"/>
              <a:t>Cache </a:t>
            </a:r>
            <a:r>
              <a:rPr lang="en-US" altLang="zh-TW" dirty="0"/>
              <a:t>Server </a:t>
            </a:r>
            <a:r>
              <a:rPr lang="zh-TW" altLang="zh-TW" dirty="0" smtClean="0"/>
              <a:t>上線頻寬為</a:t>
            </a:r>
            <a:r>
              <a:rPr lang="zh-TW" altLang="zh-TW" dirty="0"/>
              <a:t>前一週</a:t>
            </a:r>
            <a:r>
              <a:rPr lang="en-US" altLang="zh-TW" dirty="0"/>
              <a:t> 77.9%, </a:t>
            </a:r>
            <a:r>
              <a:rPr lang="zh-TW" altLang="zh-TW" dirty="0"/>
              <a:t>節省</a:t>
            </a:r>
            <a:r>
              <a:rPr lang="en-US" altLang="zh-TW" dirty="0"/>
              <a:t> 22.1</a:t>
            </a:r>
            <a:r>
              <a:rPr lang="en-US" altLang="zh-TW" dirty="0" smtClean="0"/>
              <a:t>%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039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zh-TW" dirty="0"/>
              <a:t>國際頻寬用量</a:t>
            </a:r>
            <a:r>
              <a:rPr lang="zh-TW" altLang="zh-TW" dirty="0" smtClean="0"/>
              <a:t>比較</a:t>
            </a:r>
            <a:r>
              <a:rPr lang="en-US" altLang="zh-TW" dirty="0" smtClean="0"/>
              <a:t>-</a:t>
            </a:r>
            <a:r>
              <a:rPr lang="zh-TW" altLang="en-US" dirty="0" smtClean="0"/>
              <a:t> </a:t>
            </a:r>
            <a:r>
              <a:rPr lang="en-US" altLang="zh-TW" dirty="0" smtClean="0"/>
              <a:t>By</a:t>
            </a:r>
            <a:r>
              <a:rPr lang="zh-TW" altLang="en-US" dirty="0"/>
              <a:t> </a:t>
            </a:r>
            <a:r>
              <a:rPr lang="en-US" altLang="zh-TW" dirty="0" smtClean="0"/>
              <a:t>Week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9/7~9/26 </a:t>
            </a:r>
            <a:r>
              <a:rPr lang="en-US" altLang="zh-TW" dirty="0" err="1"/>
              <a:t>CacheServer</a:t>
            </a:r>
            <a:r>
              <a:rPr lang="en-US" altLang="zh-TW" dirty="0"/>
              <a:t> </a:t>
            </a:r>
            <a:r>
              <a:rPr lang="zh-TW" altLang="en-US" dirty="0"/>
              <a:t>上線</a:t>
            </a:r>
          </a:p>
        </p:txBody>
      </p:sp>
      <p:grpSp>
        <p:nvGrpSpPr>
          <p:cNvPr id="18" name="群組 17"/>
          <p:cNvGrpSpPr/>
          <p:nvPr/>
        </p:nvGrpSpPr>
        <p:grpSpPr>
          <a:xfrm>
            <a:off x="611560" y="1700808"/>
            <a:ext cx="8136904" cy="4320479"/>
            <a:chOff x="1136087" y="1900186"/>
            <a:chExt cx="8540347" cy="440466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6087" y="1900186"/>
              <a:ext cx="8540347" cy="4404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直線接點 3"/>
            <p:cNvCxnSpPr/>
            <p:nvPr/>
          </p:nvCxnSpPr>
          <p:spPr>
            <a:xfrm>
              <a:off x="7917084" y="3046381"/>
              <a:ext cx="0" cy="1965457"/>
            </a:xfrm>
            <a:prstGeom prst="line">
              <a:avLst/>
            </a:prstGeom>
            <a:ln w="635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字方塊 4"/>
            <p:cNvSpPr txBox="1"/>
            <p:nvPr/>
          </p:nvSpPr>
          <p:spPr>
            <a:xfrm>
              <a:off x="4324530" y="2513604"/>
              <a:ext cx="2996839" cy="470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b="1" dirty="0" smtClean="0">
                  <a:solidFill>
                    <a:srgbClr val="FF0000"/>
                  </a:solidFill>
                </a:rPr>
                <a:t>Cache Server </a:t>
              </a:r>
              <a:r>
                <a:rPr lang="zh-TW" altLang="en-US" sz="2400" b="1" dirty="0" smtClean="0">
                  <a:solidFill>
                    <a:srgbClr val="FF0000"/>
                  </a:solidFill>
                </a:rPr>
                <a:t>上線</a:t>
              </a:r>
              <a:endParaRPr lang="en-US" altLang="zh-TW" sz="2400" b="1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6" name="直線接點 5"/>
            <p:cNvCxnSpPr/>
            <p:nvPr/>
          </p:nvCxnSpPr>
          <p:spPr>
            <a:xfrm>
              <a:off x="4128079" y="3046381"/>
              <a:ext cx="31140" cy="1965458"/>
            </a:xfrm>
            <a:prstGeom prst="line">
              <a:avLst/>
            </a:prstGeom>
            <a:ln w="635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字方塊 7"/>
            <p:cNvSpPr txBox="1"/>
            <p:nvPr/>
          </p:nvSpPr>
          <p:spPr>
            <a:xfrm>
              <a:off x="8067550" y="2021846"/>
              <a:ext cx="125006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solidFill>
                    <a:srgbClr val="FF0000"/>
                  </a:solidFill>
                </a:rPr>
                <a:t>國際頻</a:t>
              </a:r>
              <a:r>
                <a:rPr lang="zh-TW" altLang="en-US" dirty="0" smtClean="0">
                  <a:solidFill>
                    <a:srgbClr val="FF0000"/>
                  </a:solidFill>
                </a:rPr>
                <a:t>寬</a:t>
              </a:r>
              <a:endParaRPr lang="en-US" altLang="zh-TW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zh-TW" altLang="en-US" dirty="0" smtClean="0">
                  <a:solidFill>
                    <a:srgbClr val="FF0000"/>
                  </a:solidFill>
                </a:rPr>
                <a:t>明顯</a:t>
              </a:r>
              <a:r>
                <a:rPr lang="zh-TW" altLang="en-US" dirty="0">
                  <a:solidFill>
                    <a:srgbClr val="FF0000"/>
                  </a:solidFill>
                </a:rPr>
                <a:t>增加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3552254" y="2771647"/>
              <a:ext cx="1136013" cy="3765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2016/9/7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362097" y="2771647"/>
              <a:ext cx="1270611" cy="3765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2016/9/26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圓角矩形 12"/>
            <p:cNvSpPr/>
            <p:nvPr/>
          </p:nvSpPr>
          <p:spPr>
            <a:xfrm>
              <a:off x="7963384" y="3046381"/>
              <a:ext cx="1423683" cy="171081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文字方塊 2"/>
          <p:cNvSpPr txBox="1"/>
          <p:nvPr/>
        </p:nvSpPr>
        <p:spPr>
          <a:xfrm>
            <a:off x="2664105" y="6093296"/>
            <a:ext cx="1907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/>
              <a:t>2016/9/12 </a:t>
            </a:r>
            <a:r>
              <a:rPr lang="zh-TW" altLang="en-US" sz="2000" dirty="0" smtClean="0"/>
              <a:t>開學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506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zh-TW" dirty="0"/>
              <a:t>國際頻寬用量</a:t>
            </a:r>
            <a:r>
              <a:rPr lang="zh-TW" altLang="zh-TW" dirty="0" smtClean="0"/>
              <a:t>比較</a:t>
            </a:r>
            <a:r>
              <a:rPr lang="en-US" altLang="zh-TW" dirty="0" smtClean="0"/>
              <a:t>-</a:t>
            </a:r>
            <a:r>
              <a:rPr lang="zh-TW" altLang="en-US" dirty="0" smtClean="0"/>
              <a:t> </a:t>
            </a:r>
            <a:r>
              <a:rPr lang="en-US" altLang="zh-TW" dirty="0" smtClean="0"/>
              <a:t>By</a:t>
            </a:r>
            <a:r>
              <a:rPr lang="zh-TW" altLang="en-US" dirty="0"/>
              <a:t> </a:t>
            </a:r>
            <a:r>
              <a:rPr lang="en-US" altLang="zh-TW" dirty="0" smtClean="0"/>
              <a:t>Day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 smtClean="0"/>
              <a:t>9/7~9/26 </a:t>
            </a:r>
            <a:r>
              <a:rPr lang="en-US" altLang="zh-TW" dirty="0" err="1"/>
              <a:t>CacheServer</a:t>
            </a:r>
            <a:r>
              <a:rPr lang="en-US" altLang="zh-TW" dirty="0"/>
              <a:t> </a:t>
            </a:r>
            <a:r>
              <a:rPr lang="zh-TW" altLang="en-US" dirty="0"/>
              <a:t>上線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755577" y="1571553"/>
            <a:ext cx="7632848" cy="4449735"/>
            <a:chOff x="1532607" y="2094848"/>
            <a:chExt cx="7680841" cy="403544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2607" y="2094848"/>
              <a:ext cx="7680841" cy="4035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直線接點 4"/>
            <p:cNvCxnSpPr/>
            <p:nvPr/>
          </p:nvCxnSpPr>
          <p:spPr>
            <a:xfrm>
              <a:off x="7396271" y="3264061"/>
              <a:ext cx="0" cy="1747794"/>
            </a:xfrm>
            <a:prstGeom prst="line">
              <a:avLst/>
            </a:prstGeom>
            <a:ln w="635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字方塊 5"/>
            <p:cNvSpPr txBox="1"/>
            <p:nvPr/>
          </p:nvSpPr>
          <p:spPr>
            <a:xfrm>
              <a:off x="6319944" y="5000280"/>
              <a:ext cx="2198954" cy="334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 smtClean="0">
                  <a:solidFill>
                    <a:srgbClr val="FF0000"/>
                  </a:solidFill>
                </a:rPr>
                <a:t>Cache Server </a:t>
              </a:r>
              <a:r>
                <a:rPr lang="zh-TW" altLang="en-US" b="1" dirty="0" smtClean="0">
                  <a:solidFill>
                    <a:srgbClr val="FF0000"/>
                  </a:solidFill>
                </a:rPr>
                <a:t>停止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圓角矩形 7"/>
            <p:cNvSpPr/>
            <p:nvPr/>
          </p:nvSpPr>
          <p:spPr>
            <a:xfrm>
              <a:off x="7442571" y="3251767"/>
              <a:ext cx="1493085" cy="1507145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7358365" y="2280827"/>
              <a:ext cx="14384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solidFill>
                    <a:srgbClr val="FF0000"/>
                  </a:solidFill>
                </a:rPr>
                <a:t>國際頻</a:t>
              </a:r>
              <a:r>
                <a:rPr lang="zh-TW" altLang="en-US" dirty="0" smtClean="0">
                  <a:solidFill>
                    <a:srgbClr val="FF0000"/>
                  </a:solidFill>
                </a:rPr>
                <a:t>寬</a:t>
              </a:r>
              <a:endParaRPr lang="en-US" altLang="zh-TW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zh-TW" altLang="en-US" dirty="0" smtClean="0">
                  <a:solidFill>
                    <a:srgbClr val="FF0000"/>
                  </a:solidFill>
                </a:rPr>
                <a:t>明顯</a:t>
              </a:r>
              <a:r>
                <a:rPr lang="zh-TW" altLang="en-US" dirty="0">
                  <a:solidFill>
                    <a:srgbClr val="FF0000"/>
                  </a:solidFill>
                </a:rPr>
                <a:t>增加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6748684" y="2927158"/>
              <a:ext cx="1218200" cy="334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2016/9/26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057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zh-TW" dirty="0"/>
              <a:t>國際頻</a:t>
            </a:r>
            <a:r>
              <a:rPr lang="zh-TW" altLang="zh-TW" dirty="0" smtClean="0"/>
              <a:t>寬用</a:t>
            </a:r>
            <a:r>
              <a:rPr lang="zh-TW" altLang="zh-TW" dirty="0"/>
              <a:t>量</a:t>
            </a:r>
            <a:r>
              <a:rPr lang="zh-TW" altLang="zh-TW" dirty="0" smtClean="0"/>
              <a:t>比較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上</a:t>
            </a:r>
            <a:r>
              <a:rPr lang="zh-TW" altLang="en-US" dirty="0" smtClean="0"/>
              <a:t>學期 </a:t>
            </a:r>
            <a:r>
              <a:rPr lang="en-US" altLang="zh-TW" dirty="0" smtClean="0"/>
              <a:t>vs </a:t>
            </a:r>
            <a:r>
              <a:rPr lang="zh-TW" altLang="en-US" dirty="0" smtClean="0"/>
              <a:t>本學期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1619672" y="5537943"/>
            <a:ext cx="53399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上學期與本學期</a:t>
            </a:r>
            <a:r>
              <a:rPr lang="en-US" altLang="zh-TW" dirty="0" smtClean="0"/>
              <a:t>: </a:t>
            </a:r>
            <a:r>
              <a:rPr lang="zh-TW" altLang="zh-TW" dirty="0" smtClean="0"/>
              <a:t>週</a:t>
            </a:r>
            <a:r>
              <a:rPr lang="zh-TW" altLang="en-US" dirty="0" smtClean="0"/>
              <a:t>一</a:t>
            </a:r>
            <a:r>
              <a:rPr lang="en-US" altLang="zh-TW" dirty="0" smtClean="0"/>
              <a:t> </a:t>
            </a:r>
            <a:r>
              <a:rPr lang="en-US" altLang="zh-TW" dirty="0"/>
              <a:t>~ </a:t>
            </a:r>
            <a:r>
              <a:rPr lang="zh-TW" altLang="zh-TW" dirty="0" smtClean="0"/>
              <a:t>週</a:t>
            </a:r>
            <a:r>
              <a:rPr lang="zh-TW" altLang="en-US" dirty="0" smtClean="0"/>
              <a:t>日</a:t>
            </a:r>
            <a:r>
              <a:rPr lang="zh-TW" altLang="zh-TW" dirty="0" smtClean="0"/>
              <a:t> </a:t>
            </a:r>
            <a:r>
              <a:rPr lang="zh-TW" altLang="zh-TW" dirty="0"/>
              <a:t>國際頻寬 用量比較</a:t>
            </a:r>
          </a:p>
          <a:p>
            <a:r>
              <a:rPr lang="zh-TW" altLang="zh-TW" dirty="0" smtClean="0"/>
              <a:t>紅色</a:t>
            </a:r>
            <a:r>
              <a:rPr lang="en-US" altLang="zh-TW" dirty="0" smtClean="0"/>
              <a:t>(</a:t>
            </a:r>
            <a:r>
              <a:rPr lang="zh-TW" altLang="en-US" dirty="0" smtClean="0"/>
              <a:t>上學期</a:t>
            </a:r>
            <a:r>
              <a:rPr lang="en-US" altLang="zh-TW" dirty="0" smtClean="0"/>
              <a:t>): 2016/5/16 ~ 2016/5/22</a:t>
            </a:r>
            <a:endParaRPr lang="zh-TW" altLang="zh-TW" dirty="0"/>
          </a:p>
          <a:p>
            <a:r>
              <a:rPr lang="zh-TW" altLang="en-US" dirty="0" smtClean="0"/>
              <a:t>綠</a:t>
            </a:r>
            <a:r>
              <a:rPr lang="zh-TW" altLang="zh-TW" dirty="0" smtClean="0"/>
              <a:t>色</a:t>
            </a:r>
            <a:r>
              <a:rPr lang="en-US" altLang="zh-TW" dirty="0" smtClean="0"/>
              <a:t>(</a:t>
            </a:r>
            <a:r>
              <a:rPr lang="zh-TW" altLang="en-US" dirty="0" smtClean="0"/>
              <a:t>本學期</a:t>
            </a:r>
            <a:r>
              <a:rPr lang="en-US" altLang="zh-TW" dirty="0" smtClean="0"/>
              <a:t>): 2016/9/19 </a:t>
            </a:r>
            <a:r>
              <a:rPr lang="en-US" altLang="zh-TW" dirty="0"/>
              <a:t>~ </a:t>
            </a:r>
            <a:r>
              <a:rPr lang="en-US" altLang="zh-TW" dirty="0" smtClean="0"/>
              <a:t>2016/9/26</a:t>
            </a:r>
          </a:p>
          <a:p>
            <a:r>
              <a:rPr lang="en-US" altLang="zh-TW" dirty="0" smtClean="0"/>
              <a:t>Cache </a:t>
            </a:r>
            <a:r>
              <a:rPr lang="en-US" altLang="zh-TW" dirty="0"/>
              <a:t>Server </a:t>
            </a:r>
            <a:r>
              <a:rPr lang="zh-TW" altLang="en-US" dirty="0"/>
              <a:t>上線</a:t>
            </a:r>
            <a:r>
              <a:rPr lang="zh-TW" altLang="zh-TW" dirty="0" smtClean="0"/>
              <a:t>頻寬</a:t>
            </a:r>
            <a:r>
              <a:rPr lang="zh-TW" altLang="en-US" dirty="0" smtClean="0"/>
              <a:t>為上學期</a:t>
            </a:r>
            <a:r>
              <a:rPr lang="en-US" altLang="zh-TW" dirty="0" smtClean="0"/>
              <a:t> 67%, </a:t>
            </a:r>
            <a:r>
              <a:rPr lang="zh-TW" altLang="zh-TW" dirty="0"/>
              <a:t>節省</a:t>
            </a:r>
            <a:r>
              <a:rPr lang="en-US" altLang="zh-TW" dirty="0"/>
              <a:t> </a:t>
            </a:r>
            <a:r>
              <a:rPr lang="en-US" altLang="zh-TW" dirty="0" smtClean="0"/>
              <a:t>33.3%</a:t>
            </a:r>
            <a:endParaRPr lang="zh-TW" altLang="zh-TW" dirty="0"/>
          </a:p>
          <a:p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412776"/>
            <a:ext cx="8136902" cy="4134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0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Access Log</a:t>
            </a:r>
            <a:r>
              <a:rPr lang="zh-TW" altLang="en-US" dirty="0" smtClean="0"/>
              <a:t>分析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2016/9/14 9:00~17:00</a:t>
            </a:r>
          </a:p>
          <a:p>
            <a:r>
              <a:rPr lang="zh-TW" altLang="en-US" dirty="0" smtClean="0"/>
              <a:t>筆數</a:t>
            </a:r>
            <a:r>
              <a:rPr lang="en-US" altLang="zh-TW" dirty="0" smtClean="0"/>
              <a:t>: 82,537,267</a:t>
            </a:r>
          </a:p>
          <a:p>
            <a:r>
              <a:rPr lang="zh-TW" altLang="en-US" dirty="0" smtClean="0"/>
              <a:t>原始 </a:t>
            </a:r>
            <a:r>
              <a:rPr lang="en-US" altLang="zh-TW" dirty="0" smtClean="0"/>
              <a:t>log: 35.7 GB</a:t>
            </a:r>
          </a:p>
          <a:p>
            <a:r>
              <a:rPr lang="en-US" altLang="zh-TW" dirty="0" err="1" smtClean="0"/>
              <a:t>Elasticseach</a:t>
            </a:r>
            <a:r>
              <a:rPr lang="zh-TW" altLang="en-US" dirty="0" smtClean="0"/>
              <a:t>空間</a:t>
            </a:r>
            <a:r>
              <a:rPr lang="en-US" altLang="zh-TW" dirty="0" smtClean="0"/>
              <a:t>: 278.6 GB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15</a:t>
            </a:fld>
            <a:endParaRPr lang="en-US" altLang="zh-TW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861048"/>
            <a:ext cx="6287428" cy="223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42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Access Log example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1981958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dirty="0"/>
              <a:t>140.112.22.222 </a:t>
            </a:r>
            <a:r>
              <a:rPr lang="zh-TW" altLang="en-US" dirty="0"/>
              <a:t>連線 </a:t>
            </a:r>
            <a:r>
              <a:rPr lang="en-US" altLang="zh-TW" dirty="0"/>
              <a:t>http://www.chinatimes.com/images/ct-logo-8585.jpg</a:t>
            </a:r>
          </a:p>
          <a:p>
            <a:r>
              <a:rPr lang="en-US" altLang="zh-TW" dirty="0"/>
              <a:t>140.112.27.247 </a:t>
            </a:r>
            <a:r>
              <a:rPr lang="zh-TW" altLang="en-US" dirty="0"/>
              <a:t>連線 </a:t>
            </a:r>
            <a:r>
              <a:rPr lang="en-US" altLang="zh-TW" dirty="0"/>
              <a:t>http://www.chinatimes.com/scripts/hometopnews12.js?sdate=201609141157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7920880" cy="68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077072"/>
            <a:ext cx="7910991" cy="68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89" y="4838224"/>
            <a:ext cx="8494426" cy="68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07" y="5617108"/>
            <a:ext cx="7881325" cy="6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47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Access </a:t>
            </a:r>
            <a:r>
              <a:rPr lang="en-US" altLang="zh-TW" dirty="0" smtClean="0"/>
              <a:t>Log </a:t>
            </a:r>
            <a:r>
              <a:rPr lang="zh-TW" altLang="en-US" dirty="0" smtClean="0"/>
              <a:t>欄位說明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000" dirty="0"/>
              <a:t>c-</a:t>
            </a:r>
            <a:r>
              <a:rPr lang="en-US" altLang="zh-TW" sz="2000" dirty="0" err="1"/>
              <a:t>ip</a:t>
            </a:r>
            <a:r>
              <a:rPr lang="en-US" altLang="zh-TW" sz="2000" dirty="0"/>
              <a:t>: client's </a:t>
            </a:r>
            <a:r>
              <a:rPr lang="en-US" altLang="zh-TW" sz="2000" dirty="0" smtClean="0"/>
              <a:t>IP</a:t>
            </a:r>
          </a:p>
          <a:p>
            <a:r>
              <a:rPr lang="en-US" altLang="zh-TW" sz="2000" dirty="0" err="1"/>
              <a:t>sc</a:t>
            </a:r>
            <a:r>
              <a:rPr lang="en-US" altLang="zh-TW" sz="2000" dirty="0"/>
              <a:t>-status: Protocol status code from appliance to client</a:t>
            </a:r>
          </a:p>
          <a:p>
            <a:r>
              <a:rPr lang="en-US" altLang="zh-TW" sz="2000" dirty="0" err="1" smtClean="0"/>
              <a:t>sc</a:t>
            </a:r>
            <a:r>
              <a:rPr lang="en-US" altLang="zh-TW" sz="2000" dirty="0" smtClean="0"/>
              <a:t>-bytes</a:t>
            </a:r>
            <a:r>
              <a:rPr lang="en-US" altLang="zh-TW" sz="2000" dirty="0"/>
              <a:t>: bytes from server to client</a:t>
            </a:r>
          </a:p>
          <a:p>
            <a:r>
              <a:rPr lang="en-US" altLang="zh-TW" sz="2000" dirty="0" err="1"/>
              <a:t>cs</a:t>
            </a:r>
            <a:r>
              <a:rPr lang="en-US" altLang="zh-TW" sz="2000" dirty="0"/>
              <a:t>-bytes: bytes from client to </a:t>
            </a:r>
            <a:r>
              <a:rPr lang="en-US" altLang="zh-TW" sz="2000" dirty="0" smtClean="0"/>
              <a:t>server</a:t>
            </a:r>
            <a:endParaRPr lang="en-US" altLang="zh-TW" sz="2000" dirty="0"/>
          </a:p>
          <a:p>
            <a:r>
              <a:rPr lang="en-US" altLang="zh-TW" sz="2000" dirty="0" err="1"/>
              <a:t>rs</a:t>
            </a:r>
            <a:r>
              <a:rPr lang="en-US" altLang="zh-TW" sz="2000" dirty="0"/>
              <a:t>-bytes: bytes from web to server</a:t>
            </a:r>
          </a:p>
          <a:p>
            <a:r>
              <a:rPr lang="en-US" altLang="zh-TW" sz="2000" dirty="0" err="1"/>
              <a:t>sr</a:t>
            </a:r>
            <a:r>
              <a:rPr lang="en-US" altLang="zh-TW" sz="2000" dirty="0"/>
              <a:t>-bytes: bytes from server to </a:t>
            </a:r>
            <a:r>
              <a:rPr lang="en-US" altLang="zh-TW" sz="2000" dirty="0" smtClean="0"/>
              <a:t>web</a:t>
            </a:r>
            <a:endParaRPr lang="en-US" altLang="zh-TW" sz="2000" dirty="0"/>
          </a:p>
          <a:p>
            <a:r>
              <a:rPr lang="en-US" altLang="zh-TW" sz="2000" dirty="0"/>
              <a:t>s-action: What type of action did the Appliance take to process this </a:t>
            </a:r>
            <a:r>
              <a:rPr lang="en-US" altLang="zh-TW" sz="2000" dirty="0" smtClean="0"/>
              <a:t>request</a:t>
            </a:r>
          </a:p>
          <a:p>
            <a:pPr lvl="1"/>
            <a:r>
              <a:rPr lang="en-US" altLang="zh-TW" sz="1600" dirty="0" smtClean="0"/>
              <a:t>TCP_HIT</a:t>
            </a:r>
            <a:endParaRPr lang="en-US" altLang="zh-TW" sz="1600" dirty="0"/>
          </a:p>
          <a:p>
            <a:pPr lvl="1"/>
            <a:r>
              <a:rPr lang="en-US" altLang="zh-TW" sz="1600" dirty="0" smtClean="0"/>
              <a:t>TCP_NC_MISS</a:t>
            </a:r>
            <a:endParaRPr lang="en-US" altLang="zh-TW" sz="1600" dirty="0"/>
          </a:p>
          <a:p>
            <a:pPr lvl="1"/>
            <a:r>
              <a:rPr lang="en-US" altLang="zh-TW" sz="1600" dirty="0" smtClean="0"/>
              <a:t>TCP_CLIENT_REFRESH</a:t>
            </a:r>
            <a:endParaRPr lang="en-US" altLang="zh-TW" sz="1600" dirty="0"/>
          </a:p>
          <a:p>
            <a:pPr lvl="1"/>
            <a:r>
              <a:rPr lang="en-US" altLang="zh-TW" sz="1600" dirty="0" smtClean="0"/>
              <a:t>TCP_MISS</a:t>
            </a:r>
            <a:endParaRPr lang="en-US" altLang="zh-TW" sz="1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946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Access </a:t>
            </a:r>
            <a:r>
              <a:rPr lang="en-US" altLang="zh-TW" dirty="0" smtClean="0"/>
              <a:t>Log </a:t>
            </a:r>
            <a:r>
              <a:rPr lang="zh-TW" altLang="en-US" dirty="0" smtClean="0"/>
              <a:t>欄位</a:t>
            </a:r>
            <a:r>
              <a:rPr lang="zh-TW" altLang="en-US" dirty="0"/>
              <a:t>說明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err="1"/>
              <a:t>cs</a:t>
            </a:r>
            <a:r>
              <a:rPr lang="en-US" altLang="zh-TW" sz="2800" dirty="0"/>
              <a:t>-method: Request </a:t>
            </a:r>
            <a:r>
              <a:rPr lang="en-US" altLang="zh-TW" sz="2800" dirty="0" smtClean="0"/>
              <a:t>method</a:t>
            </a:r>
          </a:p>
          <a:p>
            <a:pPr lvl="1"/>
            <a:r>
              <a:rPr lang="en-US" altLang="zh-TW" sz="2400" dirty="0" smtClean="0"/>
              <a:t>GET</a:t>
            </a:r>
          </a:p>
          <a:p>
            <a:pPr lvl="1"/>
            <a:r>
              <a:rPr lang="en-US" altLang="zh-TW" sz="2400" dirty="0" smtClean="0"/>
              <a:t>POST</a:t>
            </a:r>
            <a:endParaRPr lang="en-US" altLang="zh-TW" sz="2400" dirty="0"/>
          </a:p>
          <a:p>
            <a:pPr lvl="1"/>
            <a:r>
              <a:rPr lang="en-US" altLang="zh-TW" sz="2400" dirty="0" smtClean="0"/>
              <a:t>HEAD</a:t>
            </a:r>
            <a:endParaRPr lang="en-US" altLang="zh-TW" sz="2400" dirty="0"/>
          </a:p>
          <a:p>
            <a:r>
              <a:rPr lang="en-US" altLang="zh-TW" sz="2800" dirty="0" err="1"/>
              <a:t>cs</a:t>
            </a:r>
            <a:r>
              <a:rPr lang="en-US" altLang="zh-TW" sz="2800" dirty="0"/>
              <a:t>-</a:t>
            </a:r>
            <a:r>
              <a:rPr lang="en-US" altLang="zh-TW" sz="2800" dirty="0" err="1"/>
              <a:t>uri</a:t>
            </a:r>
            <a:r>
              <a:rPr lang="en-US" altLang="zh-TW" sz="2800" dirty="0"/>
              <a:t>-path: </a:t>
            </a:r>
            <a:r>
              <a:rPr lang="en-US" altLang="zh-TW" sz="2800" dirty="0" smtClean="0"/>
              <a:t>URL</a:t>
            </a:r>
            <a:r>
              <a:rPr lang="zh-TW" altLang="en-US" sz="2800" dirty="0" smtClean="0"/>
              <a:t> </a:t>
            </a:r>
            <a:r>
              <a:rPr lang="en-US" altLang="zh-TW" sz="2800" dirty="0" smtClean="0"/>
              <a:t>Hostname </a:t>
            </a:r>
            <a:r>
              <a:rPr lang="zh-TW" altLang="en-US" sz="2800" dirty="0" smtClean="0"/>
              <a:t>之後不包含 </a:t>
            </a:r>
            <a:r>
              <a:rPr lang="en-US" altLang="zh-TW" sz="2800" dirty="0" smtClean="0"/>
              <a:t>GET </a:t>
            </a:r>
            <a:r>
              <a:rPr lang="zh-TW" altLang="en-US" sz="2800" dirty="0" smtClean="0"/>
              <a:t>串</a:t>
            </a:r>
            <a:endParaRPr lang="zh-TW" altLang="en-US" sz="2800" dirty="0"/>
          </a:p>
          <a:p>
            <a:r>
              <a:rPr lang="en-US" altLang="zh-TW" sz="2800" dirty="0" err="1" smtClean="0"/>
              <a:t>cs</a:t>
            </a:r>
            <a:r>
              <a:rPr lang="en-US" altLang="zh-TW" sz="2800" dirty="0" smtClean="0"/>
              <a:t>-</a:t>
            </a:r>
            <a:r>
              <a:rPr lang="en-US" altLang="zh-TW" sz="2800" dirty="0" err="1" smtClean="0"/>
              <a:t>uri</a:t>
            </a:r>
            <a:r>
              <a:rPr lang="en-US" altLang="zh-TW" sz="2800" dirty="0" smtClean="0"/>
              <a:t>-query</a:t>
            </a:r>
            <a:r>
              <a:rPr lang="en-US" altLang="zh-TW" sz="2800" dirty="0"/>
              <a:t>: </a:t>
            </a:r>
            <a:r>
              <a:rPr lang="en-US" altLang="zh-TW" sz="2800" dirty="0" smtClean="0"/>
              <a:t>URL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Hostname </a:t>
            </a:r>
            <a:r>
              <a:rPr lang="zh-TW" altLang="en-US" sz="2800" dirty="0" smtClean="0"/>
              <a:t>之後 </a:t>
            </a:r>
            <a:r>
              <a:rPr lang="en-US" altLang="zh-TW" sz="2800" dirty="0"/>
              <a:t>GET </a:t>
            </a:r>
            <a:r>
              <a:rPr lang="zh-TW" altLang="en-US" sz="2800" dirty="0"/>
              <a:t>字</a:t>
            </a:r>
            <a:r>
              <a:rPr lang="zh-TW" altLang="en-US" sz="2800" dirty="0" smtClean="0"/>
              <a:t>串</a:t>
            </a:r>
            <a:endParaRPr lang="en-US" altLang="zh-TW" sz="2800" dirty="0" smtClean="0"/>
          </a:p>
          <a:p>
            <a:r>
              <a:rPr lang="en-US" altLang="zh-TW" sz="2800" dirty="0" err="1" smtClean="0"/>
              <a:t>cs</a:t>
            </a:r>
            <a:r>
              <a:rPr lang="en-US" altLang="zh-TW" sz="2800" dirty="0" smtClean="0"/>
              <a:t>-</a:t>
            </a:r>
            <a:r>
              <a:rPr lang="en-US" altLang="zh-TW" sz="2800" dirty="0" err="1" smtClean="0"/>
              <a:t>uri</a:t>
            </a:r>
            <a:r>
              <a:rPr lang="en-US" altLang="zh-TW" sz="2800" dirty="0" smtClean="0"/>
              <a:t>-extension</a:t>
            </a:r>
            <a:r>
              <a:rPr lang="en-US" altLang="zh-TW" sz="2800" dirty="0"/>
              <a:t>: </a:t>
            </a:r>
            <a:r>
              <a:rPr lang="zh-TW" altLang="en-US" sz="2800" dirty="0" smtClean="0"/>
              <a:t>附檔名</a:t>
            </a:r>
            <a:endParaRPr lang="en-US" altLang="zh-TW" sz="2800" dirty="0"/>
          </a:p>
          <a:p>
            <a:r>
              <a:rPr lang="en-US" altLang="zh-TW" sz="2800" dirty="0" err="1"/>
              <a:t>cs</a:t>
            </a:r>
            <a:r>
              <a:rPr lang="en-US" altLang="zh-TW" sz="2800" dirty="0"/>
              <a:t>(User-Agent</a:t>
            </a:r>
            <a:r>
              <a:rPr lang="en-US" altLang="zh-TW" sz="2800" dirty="0" smtClean="0"/>
              <a:t>): Client browser</a:t>
            </a:r>
            <a:endParaRPr lang="en-US" altLang="zh-TW" sz="2800" dirty="0"/>
          </a:p>
          <a:p>
            <a:r>
              <a:rPr lang="en-US" altLang="zh-TW" sz="2800" dirty="0" err="1"/>
              <a:t>cs-ip</a:t>
            </a:r>
            <a:r>
              <a:rPr lang="en-US" altLang="zh-TW" sz="2800" dirty="0"/>
              <a:t>: web site </a:t>
            </a:r>
            <a:r>
              <a:rPr lang="en-US" altLang="zh-TW" sz="2800" dirty="0" err="1"/>
              <a:t>ip</a:t>
            </a:r>
            <a:endParaRPr lang="zh-TW" altLang="en-US" sz="2800" dirty="0"/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374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2016/9/14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6" y="1772816"/>
            <a:ext cx="856226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291007"/>
              </p:ext>
            </p:extLst>
          </p:nvPr>
        </p:nvGraphicFramePr>
        <p:xfrm>
          <a:off x="1424136" y="4869160"/>
          <a:ext cx="6172200" cy="929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Cache to </a:t>
                      </a:r>
                      <a:r>
                        <a:rPr lang="en-US" sz="1800" u="none" strike="noStrike" dirty="0" smtClean="0">
                          <a:effectLst/>
                        </a:rPr>
                        <a:t>Client</a:t>
                      </a:r>
                    </a:p>
                    <a:p>
                      <a:pPr algn="ctr" fontAlgn="ctr"/>
                      <a:r>
                        <a:rPr kumimoji="0" lang="en-US" sz="1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(Client download)</a:t>
                      </a:r>
                      <a:endParaRPr kumimoji="0"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Web to </a:t>
                      </a:r>
                      <a:r>
                        <a:rPr lang="en-US" sz="1800" u="none" strike="noStrike" dirty="0" smtClean="0">
                          <a:effectLst/>
                        </a:rPr>
                        <a:t>Cache</a:t>
                      </a:r>
                    </a:p>
                    <a:p>
                      <a:pPr algn="ctr" fontAlgn="ctr"/>
                      <a:r>
                        <a:rPr kumimoji="0" lang="en-US" sz="1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(Server download)</a:t>
                      </a:r>
                      <a:endParaRPr kumimoji="0"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Cache rate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10,593,456,752,577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4,984,419,542,731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52.95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40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495914" y="188145"/>
            <a:ext cx="7886700" cy="74100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台大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CF5000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測試架構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82" name="表格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0105"/>
              </p:ext>
            </p:extLst>
          </p:nvPr>
        </p:nvGraphicFramePr>
        <p:xfrm>
          <a:off x="1762989" y="4869160"/>
          <a:ext cx="5999924" cy="17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0736"/>
                <a:gridCol w="1280112"/>
                <a:gridCol w="1303816"/>
                <a:gridCol w="1775260"/>
              </a:tblGrid>
              <a:tr h="0">
                <a:tc>
                  <a:txBody>
                    <a:bodyPr/>
                    <a:lstStyle/>
                    <a:p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Net1 IP </a:t>
                      </a:r>
                      <a:r>
                        <a:rPr lang="en-US" altLang="zh-TW" sz="1400" dirty="0" err="1" smtClean="0"/>
                        <a:t>Addr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Net2 IP </a:t>
                      </a:r>
                      <a:r>
                        <a:rPr lang="en-US" altLang="zh-TW" sz="1400" dirty="0" err="1" smtClean="0"/>
                        <a:t>Addr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Net3 IP</a:t>
                      </a:r>
                      <a:r>
                        <a:rPr lang="en-US" altLang="zh-TW" sz="1400" baseline="0" dirty="0" smtClean="0"/>
                        <a:t> </a:t>
                      </a:r>
                      <a:r>
                        <a:rPr lang="en-US" altLang="zh-TW" sz="1400" baseline="0" dirty="0" err="1" smtClean="0"/>
                        <a:t>Addr</a:t>
                      </a:r>
                      <a:endParaRPr lang="zh-TW" altLang="en-US" sz="1400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N7K</a:t>
                      </a:r>
                      <a:r>
                        <a:rPr lang="en-US" altLang="zh-TW" sz="1400" baseline="0" dirty="0" smtClean="0"/>
                        <a:t> </a:t>
                      </a:r>
                      <a:r>
                        <a:rPr lang="en-US" altLang="zh-TW" sz="1400" dirty="0" smtClean="0"/>
                        <a:t>WAN2 Eth1/23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172.16.1.1/30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No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No</a:t>
                      </a:r>
                      <a:endParaRPr lang="zh-TW" altLang="en-US" sz="1400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N7K</a:t>
                      </a:r>
                      <a:r>
                        <a:rPr lang="en-US" altLang="zh-TW" sz="1400" baseline="0" dirty="0" smtClean="0"/>
                        <a:t> </a:t>
                      </a:r>
                      <a:r>
                        <a:rPr lang="en-US" altLang="zh-TW" sz="1400" dirty="0" smtClean="0"/>
                        <a:t>WAN1 Eth1/23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No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/>
                        <a:t>172.16.1.5/30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No</a:t>
                      </a:r>
                      <a:endParaRPr lang="zh-TW" altLang="en-US" sz="1400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A10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172.16.1.2/30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/>
                        <a:t>172.16.1.6/30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140.112.149.33/30</a:t>
                      </a:r>
                      <a:endParaRPr lang="zh-TW" altLang="en-US" sz="1400" dirty="0"/>
                    </a:p>
                  </a:txBody>
                  <a:tcPr marL="68580" marR="68580"/>
                </a:tc>
              </a:tr>
              <a:tr h="262862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CF5000 MGT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No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No</a:t>
                      </a:r>
                      <a:endParaRPr lang="zh-TW" alt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140.112.149.34/30</a:t>
                      </a:r>
                      <a:endParaRPr lang="zh-TW" altLang="en-US" sz="1400" dirty="0"/>
                    </a:p>
                  </a:txBody>
                  <a:tcPr marL="68580" marR="68580"/>
                </a:tc>
              </a:tr>
            </a:tbl>
          </a:graphicData>
        </a:graphic>
      </p:graphicFrame>
      <p:grpSp>
        <p:nvGrpSpPr>
          <p:cNvPr id="2" name="群組 1"/>
          <p:cNvGrpSpPr/>
          <p:nvPr/>
        </p:nvGrpSpPr>
        <p:grpSpPr>
          <a:xfrm>
            <a:off x="72008" y="1052736"/>
            <a:ext cx="9036496" cy="3816424"/>
            <a:chOff x="542036" y="1550143"/>
            <a:chExt cx="7954757" cy="3262234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8598" y="2068705"/>
              <a:ext cx="665828" cy="740685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8598" y="3230963"/>
              <a:ext cx="665828" cy="740685"/>
            </a:xfrm>
            <a:prstGeom prst="rect">
              <a:avLst/>
            </a:prstGeom>
          </p:spPr>
        </p:pic>
        <p:sp>
          <p:nvSpPr>
            <p:cNvPr id="11" name="Freeform 228"/>
            <p:cNvSpPr>
              <a:spLocks/>
            </p:cNvSpPr>
            <p:nvPr/>
          </p:nvSpPr>
          <p:spPr bwMode="auto">
            <a:xfrm>
              <a:off x="542036" y="2439046"/>
              <a:ext cx="1199036" cy="1292530"/>
            </a:xfrm>
            <a:custGeom>
              <a:avLst/>
              <a:gdLst>
                <a:gd name="T0" fmla="*/ 2147483646 w 2339"/>
                <a:gd name="T1" fmla="*/ 2147483646 h 2262"/>
                <a:gd name="T2" fmla="*/ 2147483646 w 2339"/>
                <a:gd name="T3" fmla="*/ 2147483646 h 2262"/>
                <a:gd name="T4" fmla="*/ 2147483646 w 2339"/>
                <a:gd name="T5" fmla="*/ 2147483646 h 2262"/>
                <a:gd name="T6" fmla="*/ 2147483646 w 2339"/>
                <a:gd name="T7" fmla="*/ 2147483646 h 2262"/>
                <a:gd name="T8" fmla="*/ 2147483646 w 2339"/>
                <a:gd name="T9" fmla="*/ 2147483646 h 2262"/>
                <a:gd name="T10" fmla="*/ 2147483646 w 2339"/>
                <a:gd name="T11" fmla="*/ 2147483646 h 2262"/>
                <a:gd name="T12" fmla="*/ 2147483646 w 2339"/>
                <a:gd name="T13" fmla="*/ 2147483646 h 2262"/>
                <a:gd name="T14" fmla="*/ 2147483646 w 2339"/>
                <a:gd name="T15" fmla="*/ 2147483646 h 2262"/>
                <a:gd name="T16" fmla="*/ 2147483646 w 2339"/>
                <a:gd name="T17" fmla="*/ 2147483646 h 2262"/>
                <a:gd name="T18" fmla="*/ 2147483646 w 2339"/>
                <a:gd name="T19" fmla="*/ 2147483646 h 2262"/>
                <a:gd name="T20" fmla="*/ 2147483646 w 2339"/>
                <a:gd name="T21" fmla="*/ 2147483646 h 2262"/>
                <a:gd name="T22" fmla="*/ 2147483646 w 2339"/>
                <a:gd name="T23" fmla="*/ 2147483646 h 2262"/>
                <a:gd name="T24" fmla="*/ 2147483646 w 2339"/>
                <a:gd name="T25" fmla="*/ 2147483646 h 2262"/>
                <a:gd name="T26" fmla="*/ 2147483646 w 2339"/>
                <a:gd name="T27" fmla="*/ 2147483646 h 2262"/>
                <a:gd name="T28" fmla="*/ 2147483646 w 2339"/>
                <a:gd name="T29" fmla="*/ 2147483646 h 2262"/>
                <a:gd name="T30" fmla="*/ 2147483646 w 2339"/>
                <a:gd name="T31" fmla="*/ 2147483646 h 2262"/>
                <a:gd name="T32" fmla="*/ 2147483646 w 2339"/>
                <a:gd name="T33" fmla="*/ 2147483646 h 2262"/>
                <a:gd name="T34" fmla="*/ 2147483646 w 2339"/>
                <a:gd name="T35" fmla="*/ 2147483646 h 2262"/>
                <a:gd name="T36" fmla="*/ 2147483646 w 2339"/>
                <a:gd name="T37" fmla="*/ 2147483646 h 2262"/>
                <a:gd name="T38" fmla="*/ 2147483646 w 2339"/>
                <a:gd name="T39" fmla="*/ 2147483646 h 2262"/>
                <a:gd name="T40" fmla="*/ 2147483646 w 2339"/>
                <a:gd name="T41" fmla="*/ 2147483646 h 2262"/>
                <a:gd name="T42" fmla="*/ 2147483646 w 2339"/>
                <a:gd name="T43" fmla="*/ 2147483646 h 2262"/>
                <a:gd name="T44" fmla="*/ 2147483646 w 2339"/>
                <a:gd name="T45" fmla="*/ 2147483646 h 2262"/>
                <a:gd name="T46" fmla="*/ 2147483646 w 2339"/>
                <a:gd name="T47" fmla="*/ 2147483646 h 2262"/>
                <a:gd name="T48" fmla="*/ 2147483646 w 2339"/>
                <a:gd name="T49" fmla="*/ 2147483646 h 2262"/>
                <a:gd name="T50" fmla="*/ 2147483646 w 2339"/>
                <a:gd name="T51" fmla="*/ 2147483646 h 2262"/>
                <a:gd name="T52" fmla="*/ 2147483646 w 2339"/>
                <a:gd name="T53" fmla="*/ 2147483646 h 2262"/>
                <a:gd name="T54" fmla="*/ 2147483646 w 2339"/>
                <a:gd name="T55" fmla="*/ 2147483646 h 2262"/>
                <a:gd name="T56" fmla="*/ 2147483646 w 2339"/>
                <a:gd name="T57" fmla="*/ 2147483646 h 2262"/>
                <a:gd name="T58" fmla="*/ 2147483646 w 2339"/>
                <a:gd name="T59" fmla="*/ 2147483646 h 2262"/>
                <a:gd name="T60" fmla="*/ 2147483646 w 2339"/>
                <a:gd name="T61" fmla="*/ 2147483646 h 2262"/>
                <a:gd name="T62" fmla="*/ 2147483646 w 2339"/>
                <a:gd name="T63" fmla="*/ 2147483646 h 2262"/>
                <a:gd name="T64" fmla="*/ 2147483646 w 2339"/>
                <a:gd name="T65" fmla="*/ 2147483646 h 2262"/>
                <a:gd name="T66" fmla="*/ 2147483646 w 2339"/>
                <a:gd name="T67" fmla="*/ 2147483646 h 2262"/>
                <a:gd name="T68" fmla="*/ 2147483646 w 2339"/>
                <a:gd name="T69" fmla="*/ 2147483646 h 2262"/>
                <a:gd name="T70" fmla="*/ 2147483646 w 2339"/>
                <a:gd name="T71" fmla="*/ 2147483646 h 2262"/>
                <a:gd name="T72" fmla="*/ 2147483646 w 2339"/>
                <a:gd name="T73" fmla="*/ 2147483646 h 2262"/>
                <a:gd name="T74" fmla="*/ 2147483646 w 2339"/>
                <a:gd name="T75" fmla="*/ 2147483646 h 2262"/>
                <a:gd name="T76" fmla="*/ 2147483646 w 2339"/>
                <a:gd name="T77" fmla="*/ 2147483646 h 2262"/>
                <a:gd name="T78" fmla="*/ 2147483646 w 2339"/>
                <a:gd name="T79" fmla="*/ 2147483646 h 2262"/>
                <a:gd name="T80" fmla="*/ 2147483646 w 2339"/>
                <a:gd name="T81" fmla="*/ 2147483646 h 2262"/>
                <a:gd name="T82" fmla="*/ 2147483646 w 2339"/>
                <a:gd name="T83" fmla="*/ 2147483646 h 2262"/>
                <a:gd name="T84" fmla="*/ 2147483646 w 2339"/>
                <a:gd name="T85" fmla="*/ 2147483646 h 2262"/>
                <a:gd name="T86" fmla="*/ 2147483646 w 2339"/>
                <a:gd name="T87" fmla="*/ 2147483646 h 2262"/>
                <a:gd name="T88" fmla="*/ 2147483646 w 2339"/>
                <a:gd name="T89" fmla="*/ 2147483646 h 2262"/>
                <a:gd name="T90" fmla="*/ 2147483646 w 2339"/>
                <a:gd name="T91" fmla="*/ 2147483646 h 2262"/>
                <a:gd name="T92" fmla="*/ 2147483646 w 2339"/>
                <a:gd name="T93" fmla="*/ 2147483646 h 2262"/>
                <a:gd name="T94" fmla="*/ 2147483646 w 2339"/>
                <a:gd name="T95" fmla="*/ 2147483646 h 2262"/>
                <a:gd name="T96" fmla="*/ 2147483646 w 2339"/>
                <a:gd name="T97" fmla="*/ 2147483646 h 2262"/>
                <a:gd name="T98" fmla="*/ 2147483646 w 2339"/>
                <a:gd name="T99" fmla="*/ 2147483646 h 2262"/>
                <a:gd name="T100" fmla="*/ 2147483646 w 2339"/>
                <a:gd name="T101" fmla="*/ 2147483646 h 2262"/>
                <a:gd name="T102" fmla="*/ 2147483646 w 2339"/>
                <a:gd name="T103" fmla="*/ 2147483646 h 2262"/>
                <a:gd name="T104" fmla="*/ 2147483646 w 2339"/>
                <a:gd name="T105" fmla="*/ 2147483646 h 2262"/>
                <a:gd name="T106" fmla="*/ 2147483646 w 2339"/>
                <a:gd name="T107" fmla="*/ 2147483646 h 2262"/>
                <a:gd name="T108" fmla="*/ 2147483646 w 2339"/>
                <a:gd name="T109" fmla="*/ 2147483646 h 2262"/>
                <a:gd name="T110" fmla="*/ 2147483646 w 2339"/>
                <a:gd name="T111" fmla="*/ 2147483646 h 2262"/>
                <a:gd name="T112" fmla="*/ 2147483646 w 2339"/>
                <a:gd name="T113" fmla="*/ 2147483646 h 2262"/>
                <a:gd name="T114" fmla="*/ 2147483646 w 2339"/>
                <a:gd name="T115" fmla="*/ 2147483646 h 2262"/>
                <a:gd name="T116" fmla="*/ 2147483646 w 2339"/>
                <a:gd name="T117" fmla="*/ 2147483646 h 2262"/>
                <a:gd name="T118" fmla="*/ 2147483646 w 2339"/>
                <a:gd name="T119" fmla="*/ 2147483646 h 2262"/>
                <a:gd name="T120" fmla="*/ 2147483646 w 2339"/>
                <a:gd name="T121" fmla="*/ 2147483646 h 2262"/>
                <a:gd name="T122" fmla="*/ 2147483646 w 2339"/>
                <a:gd name="T123" fmla="*/ 2147483646 h 2262"/>
                <a:gd name="T124" fmla="*/ 2147483646 w 2339"/>
                <a:gd name="T125" fmla="*/ 2147483646 h 22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339"/>
                <a:gd name="T190" fmla="*/ 0 h 2262"/>
                <a:gd name="T191" fmla="*/ 2339 w 2339"/>
                <a:gd name="T192" fmla="*/ 2262 h 22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339" h="2262">
                  <a:moveTo>
                    <a:pt x="1754" y="398"/>
                  </a:moveTo>
                  <a:lnTo>
                    <a:pt x="1746" y="359"/>
                  </a:lnTo>
                  <a:lnTo>
                    <a:pt x="1736" y="321"/>
                  </a:lnTo>
                  <a:lnTo>
                    <a:pt x="1725" y="283"/>
                  </a:lnTo>
                  <a:lnTo>
                    <a:pt x="1710" y="249"/>
                  </a:lnTo>
                  <a:lnTo>
                    <a:pt x="1694" y="215"/>
                  </a:lnTo>
                  <a:lnTo>
                    <a:pt x="1675" y="185"/>
                  </a:lnTo>
                  <a:lnTo>
                    <a:pt x="1655" y="156"/>
                  </a:lnTo>
                  <a:lnTo>
                    <a:pt x="1635" y="130"/>
                  </a:lnTo>
                  <a:lnTo>
                    <a:pt x="1623" y="116"/>
                  </a:lnTo>
                  <a:lnTo>
                    <a:pt x="1611" y="105"/>
                  </a:lnTo>
                  <a:lnTo>
                    <a:pt x="1598" y="95"/>
                  </a:lnTo>
                  <a:lnTo>
                    <a:pt x="1587" y="85"/>
                  </a:lnTo>
                  <a:lnTo>
                    <a:pt x="1574" y="74"/>
                  </a:lnTo>
                  <a:lnTo>
                    <a:pt x="1561" y="66"/>
                  </a:lnTo>
                  <a:lnTo>
                    <a:pt x="1547" y="57"/>
                  </a:lnTo>
                  <a:lnTo>
                    <a:pt x="1534" y="50"/>
                  </a:lnTo>
                  <a:lnTo>
                    <a:pt x="1520" y="44"/>
                  </a:lnTo>
                  <a:lnTo>
                    <a:pt x="1505" y="38"/>
                  </a:lnTo>
                  <a:lnTo>
                    <a:pt x="1491" y="32"/>
                  </a:lnTo>
                  <a:lnTo>
                    <a:pt x="1476" y="29"/>
                  </a:lnTo>
                  <a:lnTo>
                    <a:pt x="1462" y="25"/>
                  </a:lnTo>
                  <a:lnTo>
                    <a:pt x="1447" y="24"/>
                  </a:lnTo>
                  <a:lnTo>
                    <a:pt x="1431" y="22"/>
                  </a:lnTo>
                  <a:lnTo>
                    <a:pt x="1417" y="22"/>
                  </a:lnTo>
                  <a:lnTo>
                    <a:pt x="1395" y="22"/>
                  </a:lnTo>
                  <a:lnTo>
                    <a:pt x="1373" y="25"/>
                  </a:lnTo>
                  <a:lnTo>
                    <a:pt x="1351" y="29"/>
                  </a:lnTo>
                  <a:lnTo>
                    <a:pt x="1331" y="37"/>
                  </a:lnTo>
                  <a:lnTo>
                    <a:pt x="1311" y="45"/>
                  </a:lnTo>
                  <a:lnTo>
                    <a:pt x="1291" y="54"/>
                  </a:lnTo>
                  <a:lnTo>
                    <a:pt x="1272" y="66"/>
                  </a:lnTo>
                  <a:lnTo>
                    <a:pt x="1253" y="79"/>
                  </a:lnTo>
                  <a:lnTo>
                    <a:pt x="1235" y="93"/>
                  </a:lnTo>
                  <a:lnTo>
                    <a:pt x="1218" y="109"/>
                  </a:lnTo>
                  <a:lnTo>
                    <a:pt x="1200" y="127"/>
                  </a:lnTo>
                  <a:lnTo>
                    <a:pt x="1186" y="146"/>
                  </a:lnTo>
                  <a:lnTo>
                    <a:pt x="1170" y="166"/>
                  </a:lnTo>
                  <a:lnTo>
                    <a:pt x="1157" y="186"/>
                  </a:lnTo>
                  <a:lnTo>
                    <a:pt x="1144" y="209"/>
                  </a:lnTo>
                  <a:lnTo>
                    <a:pt x="1131" y="233"/>
                  </a:lnTo>
                  <a:lnTo>
                    <a:pt x="1119" y="207"/>
                  </a:lnTo>
                  <a:lnTo>
                    <a:pt x="1106" y="182"/>
                  </a:lnTo>
                  <a:lnTo>
                    <a:pt x="1092" y="159"/>
                  </a:lnTo>
                  <a:lnTo>
                    <a:pt x="1077" y="137"/>
                  </a:lnTo>
                  <a:lnTo>
                    <a:pt x="1061" y="116"/>
                  </a:lnTo>
                  <a:lnTo>
                    <a:pt x="1044" y="98"/>
                  </a:lnTo>
                  <a:lnTo>
                    <a:pt x="1026" y="80"/>
                  </a:lnTo>
                  <a:lnTo>
                    <a:pt x="1007" y="64"/>
                  </a:lnTo>
                  <a:lnTo>
                    <a:pt x="989" y="50"/>
                  </a:lnTo>
                  <a:lnTo>
                    <a:pt x="968" y="37"/>
                  </a:lnTo>
                  <a:lnTo>
                    <a:pt x="948" y="25"/>
                  </a:lnTo>
                  <a:lnTo>
                    <a:pt x="926" y="16"/>
                  </a:lnTo>
                  <a:lnTo>
                    <a:pt x="904" y="9"/>
                  </a:lnTo>
                  <a:lnTo>
                    <a:pt x="883" y="3"/>
                  </a:lnTo>
                  <a:lnTo>
                    <a:pt x="859" y="0"/>
                  </a:lnTo>
                  <a:lnTo>
                    <a:pt x="836" y="0"/>
                  </a:lnTo>
                  <a:lnTo>
                    <a:pt x="819" y="0"/>
                  </a:lnTo>
                  <a:lnTo>
                    <a:pt x="803" y="2"/>
                  </a:lnTo>
                  <a:lnTo>
                    <a:pt x="785" y="5"/>
                  </a:lnTo>
                  <a:lnTo>
                    <a:pt x="769" y="9"/>
                  </a:lnTo>
                  <a:lnTo>
                    <a:pt x="753" y="13"/>
                  </a:lnTo>
                  <a:lnTo>
                    <a:pt x="737" y="19"/>
                  </a:lnTo>
                  <a:lnTo>
                    <a:pt x="723" y="26"/>
                  </a:lnTo>
                  <a:lnTo>
                    <a:pt x="707" y="34"/>
                  </a:lnTo>
                  <a:lnTo>
                    <a:pt x="692" y="42"/>
                  </a:lnTo>
                  <a:lnTo>
                    <a:pt x="678" y="53"/>
                  </a:lnTo>
                  <a:lnTo>
                    <a:pt x="665" y="63"/>
                  </a:lnTo>
                  <a:lnTo>
                    <a:pt x="650" y="74"/>
                  </a:lnTo>
                  <a:lnTo>
                    <a:pt x="637" y="87"/>
                  </a:lnTo>
                  <a:lnTo>
                    <a:pt x="624" y="100"/>
                  </a:lnTo>
                  <a:lnTo>
                    <a:pt x="612" y="114"/>
                  </a:lnTo>
                  <a:lnTo>
                    <a:pt x="601" y="130"/>
                  </a:lnTo>
                  <a:lnTo>
                    <a:pt x="589" y="144"/>
                  </a:lnTo>
                  <a:lnTo>
                    <a:pt x="579" y="160"/>
                  </a:lnTo>
                  <a:lnTo>
                    <a:pt x="569" y="177"/>
                  </a:lnTo>
                  <a:lnTo>
                    <a:pt x="559" y="195"/>
                  </a:lnTo>
                  <a:lnTo>
                    <a:pt x="550" y="212"/>
                  </a:lnTo>
                  <a:lnTo>
                    <a:pt x="541" y="231"/>
                  </a:lnTo>
                  <a:lnTo>
                    <a:pt x="533" y="250"/>
                  </a:lnTo>
                  <a:lnTo>
                    <a:pt x="525" y="270"/>
                  </a:lnTo>
                  <a:lnTo>
                    <a:pt x="518" y="291"/>
                  </a:lnTo>
                  <a:lnTo>
                    <a:pt x="512" y="311"/>
                  </a:lnTo>
                  <a:lnTo>
                    <a:pt x="508" y="333"/>
                  </a:lnTo>
                  <a:lnTo>
                    <a:pt x="502" y="353"/>
                  </a:lnTo>
                  <a:lnTo>
                    <a:pt x="499" y="376"/>
                  </a:lnTo>
                  <a:lnTo>
                    <a:pt x="496" y="398"/>
                  </a:lnTo>
                  <a:lnTo>
                    <a:pt x="493" y="421"/>
                  </a:lnTo>
                  <a:lnTo>
                    <a:pt x="492" y="445"/>
                  </a:lnTo>
                  <a:lnTo>
                    <a:pt x="470" y="430"/>
                  </a:lnTo>
                  <a:lnTo>
                    <a:pt x="448" y="419"/>
                  </a:lnTo>
                  <a:lnTo>
                    <a:pt x="427" y="408"/>
                  </a:lnTo>
                  <a:lnTo>
                    <a:pt x="403" y="398"/>
                  </a:lnTo>
                  <a:lnTo>
                    <a:pt x="382" y="391"/>
                  </a:lnTo>
                  <a:lnTo>
                    <a:pt x="360" y="384"/>
                  </a:lnTo>
                  <a:lnTo>
                    <a:pt x="338" y="379"/>
                  </a:lnTo>
                  <a:lnTo>
                    <a:pt x="315" y="375"/>
                  </a:lnTo>
                  <a:lnTo>
                    <a:pt x="293" y="374"/>
                  </a:lnTo>
                  <a:lnTo>
                    <a:pt x="271" y="374"/>
                  </a:lnTo>
                  <a:lnTo>
                    <a:pt x="250" y="375"/>
                  </a:lnTo>
                  <a:lnTo>
                    <a:pt x="229" y="378"/>
                  </a:lnTo>
                  <a:lnTo>
                    <a:pt x="209" y="382"/>
                  </a:lnTo>
                  <a:lnTo>
                    <a:pt x="189" y="388"/>
                  </a:lnTo>
                  <a:lnTo>
                    <a:pt x="168" y="395"/>
                  </a:lnTo>
                  <a:lnTo>
                    <a:pt x="149" y="405"/>
                  </a:lnTo>
                  <a:lnTo>
                    <a:pt x="133" y="414"/>
                  </a:lnTo>
                  <a:lnTo>
                    <a:pt x="119" y="424"/>
                  </a:lnTo>
                  <a:lnTo>
                    <a:pt x="106" y="436"/>
                  </a:lnTo>
                  <a:lnTo>
                    <a:pt x="93" y="448"/>
                  </a:lnTo>
                  <a:lnTo>
                    <a:pt x="81" y="461"/>
                  </a:lnTo>
                  <a:lnTo>
                    <a:pt x="69" y="475"/>
                  </a:lnTo>
                  <a:lnTo>
                    <a:pt x="59" y="490"/>
                  </a:lnTo>
                  <a:lnTo>
                    <a:pt x="51" y="504"/>
                  </a:lnTo>
                  <a:lnTo>
                    <a:pt x="42" y="520"/>
                  </a:lnTo>
                  <a:lnTo>
                    <a:pt x="33" y="536"/>
                  </a:lnTo>
                  <a:lnTo>
                    <a:pt x="27" y="554"/>
                  </a:lnTo>
                  <a:lnTo>
                    <a:pt x="20" y="571"/>
                  </a:lnTo>
                  <a:lnTo>
                    <a:pt x="16" y="590"/>
                  </a:lnTo>
                  <a:lnTo>
                    <a:pt x="11" y="609"/>
                  </a:lnTo>
                  <a:lnTo>
                    <a:pt x="7" y="628"/>
                  </a:lnTo>
                  <a:lnTo>
                    <a:pt x="4" y="648"/>
                  </a:lnTo>
                  <a:lnTo>
                    <a:pt x="3" y="668"/>
                  </a:lnTo>
                  <a:lnTo>
                    <a:pt x="1" y="689"/>
                  </a:lnTo>
                  <a:lnTo>
                    <a:pt x="1" y="709"/>
                  </a:lnTo>
                  <a:lnTo>
                    <a:pt x="3" y="731"/>
                  </a:lnTo>
                  <a:lnTo>
                    <a:pt x="4" y="753"/>
                  </a:lnTo>
                  <a:lnTo>
                    <a:pt x="7" y="774"/>
                  </a:lnTo>
                  <a:lnTo>
                    <a:pt x="10" y="796"/>
                  </a:lnTo>
                  <a:lnTo>
                    <a:pt x="14" y="818"/>
                  </a:lnTo>
                  <a:lnTo>
                    <a:pt x="20" y="840"/>
                  </a:lnTo>
                  <a:lnTo>
                    <a:pt x="26" y="862"/>
                  </a:lnTo>
                  <a:lnTo>
                    <a:pt x="33" y="885"/>
                  </a:lnTo>
                  <a:lnTo>
                    <a:pt x="40" y="907"/>
                  </a:lnTo>
                  <a:lnTo>
                    <a:pt x="49" y="928"/>
                  </a:lnTo>
                  <a:lnTo>
                    <a:pt x="59" y="952"/>
                  </a:lnTo>
                  <a:lnTo>
                    <a:pt x="69" y="973"/>
                  </a:lnTo>
                  <a:lnTo>
                    <a:pt x="81" y="995"/>
                  </a:lnTo>
                  <a:lnTo>
                    <a:pt x="88" y="1005"/>
                  </a:lnTo>
                  <a:lnTo>
                    <a:pt x="94" y="1016"/>
                  </a:lnTo>
                  <a:lnTo>
                    <a:pt x="100" y="1027"/>
                  </a:lnTo>
                  <a:lnTo>
                    <a:pt x="107" y="1037"/>
                  </a:lnTo>
                  <a:lnTo>
                    <a:pt x="115" y="1047"/>
                  </a:lnTo>
                  <a:lnTo>
                    <a:pt x="120" y="1056"/>
                  </a:lnTo>
                  <a:lnTo>
                    <a:pt x="128" y="1066"/>
                  </a:lnTo>
                  <a:lnTo>
                    <a:pt x="135" y="1077"/>
                  </a:lnTo>
                  <a:lnTo>
                    <a:pt x="119" y="1097"/>
                  </a:lnTo>
                  <a:lnTo>
                    <a:pt x="103" y="1120"/>
                  </a:lnTo>
                  <a:lnTo>
                    <a:pt x="87" y="1143"/>
                  </a:lnTo>
                  <a:lnTo>
                    <a:pt x="74" y="1167"/>
                  </a:lnTo>
                  <a:lnTo>
                    <a:pt x="61" y="1193"/>
                  </a:lnTo>
                  <a:lnTo>
                    <a:pt x="49" y="1219"/>
                  </a:lnTo>
                  <a:lnTo>
                    <a:pt x="38" y="1245"/>
                  </a:lnTo>
                  <a:lnTo>
                    <a:pt x="29" y="1273"/>
                  </a:lnTo>
                  <a:lnTo>
                    <a:pt x="22" y="1299"/>
                  </a:lnTo>
                  <a:lnTo>
                    <a:pt x="14" y="1325"/>
                  </a:lnTo>
                  <a:lnTo>
                    <a:pt x="10" y="1350"/>
                  </a:lnTo>
                  <a:lnTo>
                    <a:pt x="6" y="1376"/>
                  </a:lnTo>
                  <a:lnTo>
                    <a:pt x="3" y="1402"/>
                  </a:lnTo>
                  <a:lnTo>
                    <a:pt x="1" y="1427"/>
                  </a:lnTo>
                  <a:lnTo>
                    <a:pt x="0" y="1453"/>
                  </a:lnTo>
                  <a:lnTo>
                    <a:pt x="1" y="1477"/>
                  </a:lnTo>
                  <a:lnTo>
                    <a:pt x="3" y="1502"/>
                  </a:lnTo>
                  <a:lnTo>
                    <a:pt x="4" y="1527"/>
                  </a:lnTo>
                  <a:lnTo>
                    <a:pt x="9" y="1551"/>
                  </a:lnTo>
                  <a:lnTo>
                    <a:pt x="13" y="1575"/>
                  </a:lnTo>
                  <a:lnTo>
                    <a:pt x="19" y="1598"/>
                  </a:lnTo>
                  <a:lnTo>
                    <a:pt x="26" y="1621"/>
                  </a:lnTo>
                  <a:lnTo>
                    <a:pt x="33" y="1644"/>
                  </a:lnTo>
                  <a:lnTo>
                    <a:pt x="42" y="1666"/>
                  </a:lnTo>
                  <a:lnTo>
                    <a:pt x="52" y="1688"/>
                  </a:lnTo>
                  <a:lnTo>
                    <a:pt x="62" y="1708"/>
                  </a:lnTo>
                  <a:lnTo>
                    <a:pt x="74" y="1729"/>
                  </a:lnTo>
                  <a:lnTo>
                    <a:pt x="87" y="1748"/>
                  </a:lnTo>
                  <a:lnTo>
                    <a:pt x="100" y="1766"/>
                  </a:lnTo>
                  <a:lnTo>
                    <a:pt x="115" y="1784"/>
                  </a:lnTo>
                  <a:lnTo>
                    <a:pt x="129" y="1801"/>
                  </a:lnTo>
                  <a:lnTo>
                    <a:pt x="145" y="1817"/>
                  </a:lnTo>
                  <a:lnTo>
                    <a:pt x="162" y="1832"/>
                  </a:lnTo>
                  <a:lnTo>
                    <a:pt x="180" y="1846"/>
                  </a:lnTo>
                  <a:lnTo>
                    <a:pt x="197" y="1859"/>
                  </a:lnTo>
                  <a:lnTo>
                    <a:pt x="216" y="1872"/>
                  </a:lnTo>
                  <a:lnTo>
                    <a:pt x="236" y="1883"/>
                  </a:lnTo>
                  <a:lnTo>
                    <a:pt x="257" y="1893"/>
                  </a:lnTo>
                  <a:lnTo>
                    <a:pt x="279" y="1902"/>
                  </a:lnTo>
                  <a:lnTo>
                    <a:pt x="300" y="1910"/>
                  </a:lnTo>
                  <a:lnTo>
                    <a:pt x="328" y="1918"/>
                  </a:lnTo>
                  <a:lnTo>
                    <a:pt x="354" y="1923"/>
                  </a:lnTo>
                  <a:lnTo>
                    <a:pt x="382" y="1926"/>
                  </a:lnTo>
                  <a:lnTo>
                    <a:pt x="409" y="1929"/>
                  </a:lnTo>
                  <a:lnTo>
                    <a:pt x="437" y="1928"/>
                  </a:lnTo>
                  <a:lnTo>
                    <a:pt x="463" y="1926"/>
                  </a:lnTo>
                  <a:lnTo>
                    <a:pt x="491" y="1922"/>
                  </a:lnTo>
                  <a:lnTo>
                    <a:pt x="517" y="1918"/>
                  </a:lnTo>
                  <a:lnTo>
                    <a:pt x="544" y="1910"/>
                  </a:lnTo>
                  <a:lnTo>
                    <a:pt x="570" y="1902"/>
                  </a:lnTo>
                  <a:lnTo>
                    <a:pt x="595" y="1890"/>
                  </a:lnTo>
                  <a:lnTo>
                    <a:pt x="621" y="1878"/>
                  </a:lnTo>
                  <a:lnTo>
                    <a:pt x="646" y="1865"/>
                  </a:lnTo>
                  <a:lnTo>
                    <a:pt x="669" y="1849"/>
                  </a:lnTo>
                  <a:lnTo>
                    <a:pt x="692" y="1833"/>
                  </a:lnTo>
                  <a:lnTo>
                    <a:pt x="716" y="1814"/>
                  </a:lnTo>
                  <a:lnTo>
                    <a:pt x="717" y="1838"/>
                  </a:lnTo>
                  <a:lnTo>
                    <a:pt x="721" y="1861"/>
                  </a:lnTo>
                  <a:lnTo>
                    <a:pt x="726" y="1884"/>
                  </a:lnTo>
                  <a:lnTo>
                    <a:pt x="730" y="1906"/>
                  </a:lnTo>
                  <a:lnTo>
                    <a:pt x="737" y="1928"/>
                  </a:lnTo>
                  <a:lnTo>
                    <a:pt x="745" y="1948"/>
                  </a:lnTo>
                  <a:lnTo>
                    <a:pt x="752" y="1970"/>
                  </a:lnTo>
                  <a:lnTo>
                    <a:pt x="762" y="1990"/>
                  </a:lnTo>
                  <a:lnTo>
                    <a:pt x="772" y="2010"/>
                  </a:lnTo>
                  <a:lnTo>
                    <a:pt x="782" y="2029"/>
                  </a:lnTo>
                  <a:lnTo>
                    <a:pt x="794" y="2048"/>
                  </a:lnTo>
                  <a:lnTo>
                    <a:pt x="807" y="2066"/>
                  </a:lnTo>
                  <a:lnTo>
                    <a:pt x="820" y="2083"/>
                  </a:lnTo>
                  <a:lnTo>
                    <a:pt x="835" y="2101"/>
                  </a:lnTo>
                  <a:lnTo>
                    <a:pt x="849" y="2116"/>
                  </a:lnTo>
                  <a:lnTo>
                    <a:pt x="865" y="2132"/>
                  </a:lnTo>
                  <a:lnTo>
                    <a:pt x="881" y="2147"/>
                  </a:lnTo>
                  <a:lnTo>
                    <a:pt x="899" y="2162"/>
                  </a:lnTo>
                  <a:lnTo>
                    <a:pt x="916" y="2175"/>
                  </a:lnTo>
                  <a:lnTo>
                    <a:pt x="935" y="2186"/>
                  </a:lnTo>
                  <a:lnTo>
                    <a:pt x="954" y="2198"/>
                  </a:lnTo>
                  <a:lnTo>
                    <a:pt x="973" y="2209"/>
                  </a:lnTo>
                  <a:lnTo>
                    <a:pt x="993" y="2218"/>
                  </a:lnTo>
                  <a:lnTo>
                    <a:pt x="1013" y="2227"/>
                  </a:lnTo>
                  <a:lnTo>
                    <a:pt x="1034" y="2236"/>
                  </a:lnTo>
                  <a:lnTo>
                    <a:pt x="1055" y="2243"/>
                  </a:lnTo>
                  <a:lnTo>
                    <a:pt x="1077" y="2249"/>
                  </a:lnTo>
                  <a:lnTo>
                    <a:pt x="1099" y="2253"/>
                  </a:lnTo>
                  <a:lnTo>
                    <a:pt x="1121" y="2257"/>
                  </a:lnTo>
                  <a:lnTo>
                    <a:pt x="1144" y="2260"/>
                  </a:lnTo>
                  <a:lnTo>
                    <a:pt x="1167" y="2262"/>
                  </a:lnTo>
                  <a:lnTo>
                    <a:pt x="1190" y="2262"/>
                  </a:lnTo>
                  <a:lnTo>
                    <a:pt x="1215" y="2262"/>
                  </a:lnTo>
                  <a:lnTo>
                    <a:pt x="1240" y="2260"/>
                  </a:lnTo>
                  <a:lnTo>
                    <a:pt x="1263" y="2257"/>
                  </a:lnTo>
                  <a:lnTo>
                    <a:pt x="1286" y="2253"/>
                  </a:lnTo>
                  <a:lnTo>
                    <a:pt x="1309" y="2247"/>
                  </a:lnTo>
                  <a:lnTo>
                    <a:pt x="1333" y="2241"/>
                  </a:lnTo>
                  <a:lnTo>
                    <a:pt x="1354" y="2233"/>
                  </a:lnTo>
                  <a:lnTo>
                    <a:pt x="1376" y="2224"/>
                  </a:lnTo>
                  <a:lnTo>
                    <a:pt x="1396" y="2215"/>
                  </a:lnTo>
                  <a:lnTo>
                    <a:pt x="1417" y="2204"/>
                  </a:lnTo>
                  <a:lnTo>
                    <a:pt x="1437" y="2192"/>
                  </a:lnTo>
                  <a:lnTo>
                    <a:pt x="1456" y="2180"/>
                  </a:lnTo>
                  <a:lnTo>
                    <a:pt x="1475" y="2167"/>
                  </a:lnTo>
                  <a:lnTo>
                    <a:pt x="1494" y="2153"/>
                  </a:lnTo>
                  <a:lnTo>
                    <a:pt x="1511" y="2137"/>
                  </a:lnTo>
                  <a:lnTo>
                    <a:pt x="1527" y="2121"/>
                  </a:lnTo>
                  <a:lnTo>
                    <a:pt x="1543" y="2105"/>
                  </a:lnTo>
                  <a:lnTo>
                    <a:pt x="1558" y="2087"/>
                  </a:lnTo>
                  <a:lnTo>
                    <a:pt x="1572" y="2069"/>
                  </a:lnTo>
                  <a:lnTo>
                    <a:pt x="1585" y="2050"/>
                  </a:lnTo>
                  <a:lnTo>
                    <a:pt x="1598" y="2031"/>
                  </a:lnTo>
                  <a:lnTo>
                    <a:pt x="1610" y="2010"/>
                  </a:lnTo>
                  <a:lnTo>
                    <a:pt x="1620" y="1990"/>
                  </a:lnTo>
                  <a:lnTo>
                    <a:pt x="1629" y="1968"/>
                  </a:lnTo>
                  <a:lnTo>
                    <a:pt x="1637" y="1947"/>
                  </a:lnTo>
                  <a:lnTo>
                    <a:pt x="1645" y="1925"/>
                  </a:lnTo>
                  <a:lnTo>
                    <a:pt x="1652" y="1902"/>
                  </a:lnTo>
                  <a:lnTo>
                    <a:pt x="1658" y="1878"/>
                  </a:lnTo>
                  <a:lnTo>
                    <a:pt x="1661" y="1855"/>
                  </a:lnTo>
                  <a:lnTo>
                    <a:pt x="1665" y="1830"/>
                  </a:lnTo>
                  <a:lnTo>
                    <a:pt x="1667" y="1806"/>
                  </a:lnTo>
                  <a:lnTo>
                    <a:pt x="1667" y="1781"/>
                  </a:lnTo>
                  <a:lnTo>
                    <a:pt x="1667" y="1780"/>
                  </a:lnTo>
                  <a:lnTo>
                    <a:pt x="1667" y="1778"/>
                  </a:lnTo>
                  <a:lnTo>
                    <a:pt x="1667" y="1777"/>
                  </a:lnTo>
                  <a:lnTo>
                    <a:pt x="1667" y="1775"/>
                  </a:lnTo>
                  <a:lnTo>
                    <a:pt x="1667" y="1774"/>
                  </a:lnTo>
                  <a:lnTo>
                    <a:pt x="1667" y="1772"/>
                  </a:lnTo>
                  <a:lnTo>
                    <a:pt x="1690" y="1788"/>
                  </a:lnTo>
                  <a:lnTo>
                    <a:pt x="1713" y="1803"/>
                  </a:lnTo>
                  <a:lnTo>
                    <a:pt x="1738" y="1814"/>
                  </a:lnTo>
                  <a:lnTo>
                    <a:pt x="1761" y="1827"/>
                  </a:lnTo>
                  <a:lnTo>
                    <a:pt x="1786" y="1838"/>
                  </a:lnTo>
                  <a:lnTo>
                    <a:pt x="1812" y="1846"/>
                  </a:lnTo>
                  <a:lnTo>
                    <a:pt x="1836" y="1855"/>
                  </a:lnTo>
                  <a:lnTo>
                    <a:pt x="1863" y="1861"/>
                  </a:lnTo>
                  <a:lnTo>
                    <a:pt x="1887" y="1867"/>
                  </a:lnTo>
                  <a:lnTo>
                    <a:pt x="1913" y="1870"/>
                  </a:lnTo>
                  <a:lnTo>
                    <a:pt x="1939" y="1872"/>
                  </a:lnTo>
                  <a:lnTo>
                    <a:pt x="1966" y="1872"/>
                  </a:lnTo>
                  <a:lnTo>
                    <a:pt x="1990" y="1872"/>
                  </a:lnTo>
                  <a:lnTo>
                    <a:pt x="2016" y="1870"/>
                  </a:lnTo>
                  <a:lnTo>
                    <a:pt x="2041" y="1867"/>
                  </a:lnTo>
                  <a:lnTo>
                    <a:pt x="2066" y="1861"/>
                  </a:lnTo>
                  <a:lnTo>
                    <a:pt x="2088" y="1855"/>
                  </a:lnTo>
                  <a:lnTo>
                    <a:pt x="2108" y="1848"/>
                  </a:lnTo>
                  <a:lnTo>
                    <a:pt x="2128" y="1839"/>
                  </a:lnTo>
                  <a:lnTo>
                    <a:pt x="2147" y="1830"/>
                  </a:lnTo>
                  <a:lnTo>
                    <a:pt x="2166" y="1820"/>
                  </a:lnTo>
                  <a:lnTo>
                    <a:pt x="2183" y="1809"/>
                  </a:lnTo>
                  <a:lnTo>
                    <a:pt x="2199" y="1797"/>
                  </a:lnTo>
                  <a:lnTo>
                    <a:pt x="2215" y="1784"/>
                  </a:lnTo>
                  <a:lnTo>
                    <a:pt x="2230" y="1769"/>
                  </a:lnTo>
                  <a:lnTo>
                    <a:pt x="2244" y="1755"/>
                  </a:lnTo>
                  <a:lnTo>
                    <a:pt x="2257" y="1739"/>
                  </a:lnTo>
                  <a:lnTo>
                    <a:pt x="2271" y="1723"/>
                  </a:lnTo>
                  <a:lnTo>
                    <a:pt x="2281" y="1707"/>
                  </a:lnTo>
                  <a:lnTo>
                    <a:pt x="2291" y="1688"/>
                  </a:lnTo>
                  <a:lnTo>
                    <a:pt x="2301" y="1671"/>
                  </a:lnTo>
                  <a:lnTo>
                    <a:pt x="2310" y="1652"/>
                  </a:lnTo>
                  <a:lnTo>
                    <a:pt x="2317" y="1631"/>
                  </a:lnTo>
                  <a:lnTo>
                    <a:pt x="2323" y="1612"/>
                  </a:lnTo>
                  <a:lnTo>
                    <a:pt x="2329" y="1592"/>
                  </a:lnTo>
                  <a:lnTo>
                    <a:pt x="2333" y="1570"/>
                  </a:lnTo>
                  <a:lnTo>
                    <a:pt x="2336" y="1550"/>
                  </a:lnTo>
                  <a:lnTo>
                    <a:pt x="2339" y="1528"/>
                  </a:lnTo>
                  <a:lnTo>
                    <a:pt x="2339" y="1505"/>
                  </a:lnTo>
                  <a:lnTo>
                    <a:pt x="2339" y="1483"/>
                  </a:lnTo>
                  <a:lnTo>
                    <a:pt x="2339" y="1460"/>
                  </a:lnTo>
                  <a:lnTo>
                    <a:pt x="2336" y="1438"/>
                  </a:lnTo>
                  <a:lnTo>
                    <a:pt x="2333" y="1415"/>
                  </a:lnTo>
                  <a:lnTo>
                    <a:pt x="2329" y="1392"/>
                  </a:lnTo>
                  <a:lnTo>
                    <a:pt x="2323" y="1368"/>
                  </a:lnTo>
                  <a:lnTo>
                    <a:pt x="2316" y="1344"/>
                  </a:lnTo>
                  <a:lnTo>
                    <a:pt x="2308" y="1321"/>
                  </a:lnTo>
                  <a:lnTo>
                    <a:pt x="2300" y="1297"/>
                  </a:lnTo>
                  <a:lnTo>
                    <a:pt x="2285" y="1265"/>
                  </a:lnTo>
                  <a:lnTo>
                    <a:pt x="2268" y="1233"/>
                  </a:lnTo>
                  <a:lnTo>
                    <a:pt x="2250" y="1204"/>
                  </a:lnTo>
                  <a:lnTo>
                    <a:pt x="2230" y="1175"/>
                  </a:lnTo>
                  <a:lnTo>
                    <a:pt x="2210" y="1148"/>
                  </a:lnTo>
                  <a:lnTo>
                    <a:pt x="2186" y="1123"/>
                  </a:lnTo>
                  <a:lnTo>
                    <a:pt x="2163" y="1098"/>
                  </a:lnTo>
                  <a:lnTo>
                    <a:pt x="2138" y="1075"/>
                  </a:lnTo>
                  <a:lnTo>
                    <a:pt x="2165" y="1036"/>
                  </a:lnTo>
                  <a:lnTo>
                    <a:pt x="2189" y="995"/>
                  </a:lnTo>
                  <a:lnTo>
                    <a:pt x="2210" y="953"/>
                  </a:lnTo>
                  <a:lnTo>
                    <a:pt x="2228" y="911"/>
                  </a:lnTo>
                  <a:lnTo>
                    <a:pt x="2243" y="867"/>
                  </a:lnTo>
                  <a:lnTo>
                    <a:pt x="2256" y="825"/>
                  </a:lnTo>
                  <a:lnTo>
                    <a:pt x="2266" y="783"/>
                  </a:lnTo>
                  <a:lnTo>
                    <a:pt x="2272" y="740"/>
                  </a:lnTo>
                  <a:lnTo>
                    <a:pt x="2275" y="719"/>
                  </a:lnTo>
                  <a:lnTo>
                    <a:pt x="2276" y="699"/>
                  </a:lnTo>
                  <a:lnTo>
                    <a:pt x="2276" y="677"/>
                  </a:lnTo>
                  <a:lnTo>
                    <a:pt x="2276" y="657"/>
                  </a:lnTo>
                  <a:lnTo>
                    <a:pt x="2276" y="636"/>
                  </a:lnTo>
                  <a:lnTo>
                    <a:pt x="2275" y="618"/>
                  </a:lnTo>
                  <a:lnTo>
                    <a:pt x="2272" y="597"/>
                  </a:lnTo>
                  <a:lnTo>
                    <a:pt x="2269" y="578"/>
                  </a:lnTo>
                  <a:lnTo>
                    <a:pt x="2265" y="559"/>
                  </a:lnTo>
                  <a:lnTo>
                    <a:pt x="2260" y="542"/>
                  </a:lnTo>
                  <a:lnTo>
                    <a:pt x="2255" y="525"/>
                  </a:lnTo>
                  <a:lnTo>
                    <a:pt x="2247" y="507"/>
                  </a:lnTo>
                  <a:lnTo>
                    <a:pt x="2240" y="490"/>
                  </a:lnTo>
                  <a:lnTo>
                    <a:pt x="2233" y="474"/>
                  </a:lnTo>
                  <a:lnTo>
                    <a:pt x="2224" y="458"/>
                  </a:lnTo>
                  <a:lnTo>
                    <a:pt x="2214" y="443"/>
                  </a:lnTo>
                  <a:lnTo>
                    <a:pt x="2204" y="430"/>
                  </a:lnTo>
                  <a:lnTo>
                    <a:pt x="2194" y="417"/>
                  </a:lnTo>
                  <a:lnTo>
                    <a:pt x="2183" y="407"/>
                  </a:lnTo>
                  <a:lnTo>
                    <a:pt x="2173" y="395"/>
                  </a:lnTo>
                  <a:lnTo>
                    <a:pt x="2162" y="385"/>
                  </a:lnTo>
                  <a:lnTo>
                    <a:pt x="2150" y="376"/>
                  </a:lnTo>
                  <a:lnTo>
                    <a:pt x="2137" y="368"/>
                  </a:lnTo>
                  <a:lnTo>
                    <a:pt x="2124" y="360"/>
                  </a:lnTo>
                  <a:lnTo>
                    <a:pt x="2112" y="355"/>
                  </a:lnTo>
                  <a:lnTo>
                    <a:pt x="2098" y="347"/>
                  </a:lnTo>
                  <a:lnTo>
                    <a:pt x="2085" y="343"/>
                  </a:lnTo>
                  <a:lnTo>
                    <a:pt x="2070" y="337"/>
                  </a:lnTo>
                  <a:lnTo>
                    <a:pt x="2056" y="334"/>
                  </a:lnTo>
                  <a:lnTo>
                    <a:pt x="2041" y="331"/>
                  </a:lnTo>
                  <a:lnTo>
                    <a:pt x="2027" y="329"/>
                  </a:lnTo>
                  <a:lnTo>
                    <a:pt x="2012" y="327"/>
                  </a:lnTo>
                  <a:lnTo>
                    <a:pt x="1996" y="326"/>
                  </a:lnTo>
                  <a:lnTo>
                    <a:pt x="1982" y="326"/>
                  </a:lnTo>
                  <a:lnTo>
                    <a:pt x="1966" y="326"/>
                  </a:lnTo>
                  <a:lnTo>
                    <a:pt x="1950" y="327"/>
                  </a:lnTo>
                  <a:lnTo>
                    <a:pt x="1918" y="333"/>
                  </a:lnTo>
                  <a:lnTo>
                    <a:pt x="1884" y="340"/>
                  </a:lnTo>
                  <a:lnTo>
                    <a:pt x="1852" y="350"/>
                  </a:lnTo>
                  <a:lnTo>
                    <a:pt x="1819" y="363"/>
                  </a:lnTo>
                  <a:lnTo>
                    <a:pt x="1787" y="379"/>
                  </a:lnTo>
                  <a:lnTo>
                    <a:pt x="1754" y="39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標楷體" panose="03000509000000000000" pitchFamily="65" charset="-120"/>
                </a:defRPr>
              </a:lvl9pPr>
            </a:lstStyle>
            <a:p>
              <a:pPr algn="ctr" fontAlgn="base">
                <a:spcAft>
                  <a:spcPct val="0"/>
                </a:spcAft>
                <a:buFontTx/>
                <a:buNone/>
              </a:pPr>
              <a:r>
                <a:rPr lang="en-US" altLang="zh-TW" sz="1600" b="1" dirty="0">
                  <a:solidFill>
                    <a:srgbClr val="000066"/>
                  </a:solidFill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internet</a:t>
              </a:r>
            </a:p>
          </p:txBody>
        </p:sp>
        <p:cxnSp>
          <p:nvCxnSpPr>
            <p:cNvPr id="13" name="直線接點 12"/>
            <p:cNvCxnSpPr>
              <a:endCxn id="5" idx="1"/>
            </p:cNvCxnSpPr>
            <p:nvPr/>
          </p:nvCxnSpPr>
          <p:spPr>
            <a:xfrm flipV="1">
              <a:off x="1693843" y="2439048"/>
              <a:ext cx="1044755" cy="2514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flipH="1" flipV="1">
              <a:off x="1741072" y="3198507"/>
              <a:ext cx="997526" cy="2578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字方塊 18"/>
            <p:cNvSpPr txBox="1"/>
            <p:nvPr/>
          </p:nvSpPr>
          <p:spPr>
            <a:xfrm>
              <a:off x="1821896" y="2163059"/>
              <a:ext cx="794737" cy="447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國際頻寬</a:t>
              </a:r>
              <a:endPara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1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1G * 2</a:t>
              </a:r>
              <a:endPara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2502147" y="1747055"/>
              <a:ext cx="13337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WAN 1 Router</a:t>
              </a:r>
              <a:endParaRPr lang="zh-TW" altLang="en-US" sz="1400" dirty="0"/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2502147" y="3882312"/>
              <a:ext cx="13337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WAN 2 Router</a:t>
              </a:r>
              <a:endParaRPr lang="zh-TW" altLang="en-US" sz="1400" dirty="0"/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904433" y="3195655"/>
              <a:ext cx="602827" cy="631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ASCC</a:t>
              </a:r>
            </a:p>
            <a:p>
              <a:endParaRPr lang="en-US" altLang="zh-TW" sz="1400" dirty="0" smtClean="0"/>
            </a:p>
            <a:p>
              <a:r>
                <a:rPr lang="en-US" altLang="zh-TW" sz="1400" dirty="0" err="1" smtClean="0"/>
                <a:t>TANet</a:t>
              </a:r>
              <a:endParaRPr lang="zh-TW" altLang="en-US" sz="1400" dirty="0"/>
            </a:p>
          </p:txBody>
        </p:sp>
        <p:pic>
          <p:nvPicPr>
            <p:cNvPr id="26" name="圖片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3230" y="1931721"/>
              <a:ext cx="491882" cy="1029564"/>
            </a:xfrm>
            <a:prstGeom prst="rect">
              <a:avLst/>
            </a:prstGeom>
          </p:spPr>
        </p:pic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3230" y="3086522"/>
              <a:ext cx="491882" cy="1029564"/>
            </a:xfrm>
            <a:prstGeom prst="rect">
              <a:avLst/>
            </a:prstGeom>
          </p:spPr>
        </p:pic>
        <p:cxnSp>
          <p:nvCxnSpPr>
            <p:cNvPr id="29" name="直線接點 28"/>
            <p:cNvCxnSpPr>
              <a:stCxn id="5" idx="3"/>
              <a:endCxn id="26" idx="1"/>
            </p:cNvCxnSpPr>
            <p:nvPr/>
          </p:nvCxnSpPr>
          <p:spPr>
            <a:xfrm>
              <a:off x="3404426" y="2439047"/>
              <a:ext cx="1078804" cy="74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接點 31"/>
            <p:cNvCxnSpPr>
              <a:stCxn id="6" idx="3"/>
              <a:endCxn id="27" idx="1"/>
            </p:cNvCxnSpPr>
            <p:nvPr/>
          </p:nvCxnSpPr>
          <p:spPr>
            <a:xfrm flipV="1">
              <a:off x="3404426" y="3601305"/>
              <a:ext cx="1078804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>
              <a:stCxn id="26" idx="2"/>
              <a:endCxn id="27" idx="0"/>
            </p:cNvCxnSpPr>
            <p:nvPr/>
          </p:nvCxnSpPr>
          <p:spPr>
            <a:xfrm>
              <a:off x="4729171" y="2961286"/>
              <a:ext cx="0" cy="1252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接點 44"/>
            <p:cNvCxnSpPr>
              <a:stCxn id="6" idx="3"/>
              <a:endCxn id="26" idx="1"/>
            </p:cNvCxnSpPr>
            <p:nvPr/>
          </p:nvCxnSpPr>
          <p:spPr>
            <a:xfrm flipV="1">
              <a:off x="3404426" y="2446503"/>
              <a:ext cx="1078804" cy="1154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接點 46"/>
            <p:cNvCxnSpPr>
              <a:stCxn id="5" idx="3"/>
              <a:endCxn id="27" idx="1"/>
            </p:cNvCxnSpPr>
            <p:nvPr/>
          </p:nvCxnSpPr>
          <p:spPr>
            <a:xfrm>
              <a:off x="3404426" y="2439048"/>
              <a:ext cx="1078804" cy="1162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/>
            <p:cNvCxnSpPr>
              <a:stCxn id="27" idx="3"/>
              <a:endCxn id="54" idx="1"/>
            </p:cNvCxnSpPr>
            <p:nvPr/>
          </p:nvCxnSpPr>
          <p:spPr>
            <a:xfrm>
              <a:off x="4975111" y="3601305"/>
              <a:ext cx="2409843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Picture 48" descr="A10 Thunder_ADC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1002" y="2829534"/>
              <a:ext cx="1110684" cy="388739"/>
            </a:xfrm>
            <a:prstGeom prst="rect">
              <a:avLst/>
            </a:prstGeom>
          </p:spPr>
        </p:pic>
        <p:cxnSp>
          <p:nvCxnSpPr>
            <p:cNvPr id="60" name="直線接點 59"/>
            <p:cNvCxnSpPr>
              <a:stCxn id="26" idx="3"/>
              <a:endCxn id="58" idx="1"/>
            </p:cNvCxnSpPr>
            <p:nvPr/>
          </p:nvCxnSpPr>
          <p:spPr>
            <a:xfrm>
              <a:off x="4975112" y="2446503"/>
              <a:ext cx="1035890" cy="57740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字方塊 62"/>
            <p:cNvSpPr txBox="1"/>
            <p:nvPr/>
          </p:nvSpPr>
          <p:spPr>
            <a:xfrm>
              <a:off x="5574809" y="3198507"/>
              <a:ext cx="518268" cy="273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Net1</a:t>
              </a:r>
              <a:endParaRPr lang="zh-TW" altLang="en-US" sz="1400" dirty="0"/>
            </a:p>
          </p:txBody>
        </p:sp>
        <p:sp>
          <p:nvSpPr>
            <p:cNvPr id="64" name="文字方塊 63"/>
            <p:cNvSpPr txBox="1"/>
            <p:nvPr/>
          </p:nvSpPr>
          <p:spPr>
            <a:xfrm>
              <a:off x="5529572" y="2654572"/>
              <a:ext cx="518268" cy="273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Net2</a:t>
              </a:r>
              <a:endParaRPr lang="zh-TW" altLang="en-US" sz="1400" dirty="0"/>
            </a:p>
          </p:txBody>
        </p:sp>
        <p:pic>
          <p:nvPicPr>
            <p:cNvPr id="70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14" t="21594" r="6372" b="20888"/>
            <a:stretch>
              <a:fillRect/>
            </a:stretch>
          </p:blipFill>
          <p:spPr bwMode="auto">
            <a:xfrm>
              <a:off x="5804977" y="3993164"/>
              <a:ext cx="1270940" cy="564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2" name="直線接點 71"/>
            <p:cNvCxnSpPr/>
            <p:nvPr/>
          </p:nvCxnSpPr>
          <p:spPr>
            <a:xfrm>
              <a:off x="6261770" y="3230963"/>
              <a:ext cx="0" cy="762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接點 72"/>
            <p:cNvCxnSpPr/>
            <p:nvPr/>
          </p:nvCxnSpPr>
          <p:spPr>
            <a:xfrm flipH="1">
              <a:off x="6376070" y="3195655"/>
              <a:ext cx="1576" cy="7975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接點 73"/>
            <p:cNvCxnSpPr/>
            <p:nvPr/>
          </p:nvCxnSpPr>
          <p:spPr>
            <a:xfrm flipH="1">
              <a:off x="6490370" y="3187440"/>
              <a:ext cx="1" cy="8057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接點 74"/>
            <p:cNvCxnSpPr/>
            <p:nvPr/>
          </p:nvCxnSpPr>
          <p:spPr>
            <a:xfrm>
              <a:off x="6604670" y="3312604"/>
              <a:ext cx="0" cy="6805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文字方塊 77"/>
            <p:cNvSpPr txBox="1"/>
            <p:nvPr/>
          </p:nvSpPr>
          <p:spPr>
            <a:xfrm>
              <a:off x="6490371" y="3766000"/>
              <a:ext cx="11191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GE UTP * 4</a:t>
              </a:r>
              <a:endParaRPr lang="zh-TW" altLang="en-US" sz="1400" dirty="0"/>
            </a:p>
          </p:txBody>
        </p:sp>
        <p:sp>
          <p:nvSpPr>
            <p:cNvPr id="80" name="文字方塊 79"/>
            <p:cNvSpPr txBox="1"/>
            <p:nvPr/>
          </p:nvSpPr>
          <p:spPr>
            <a:xfrm>
              <a:off x="6180033" y="4504600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CF5000</a:t>
              </a:r>
              <a:endParaRPr lang="zh-TW" altLang="en-US" sz="1400" dirty="0"/>
            </a:p>
          </p:txBody>
        </p:sp>
        <p:sp>
          <p:nvSpPr>
            <p:cNvPr id="115" name="橢圓 114"/>
            <p:cNvSpPr/>
            <p:nvPr/>
          </p:nvSpPr>
          <p:spPr>
            <a:xfrm>
              <a:off x="6139899" y="3396691"/>
              <a:ext cx="579199" cy="22078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4369964" y="1550143"/>
              <a:ext cx="11125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/>
                <a:t>N7K WAN1</a:t>
              </a:r>
              <a:endParaRPr lang="zh-TW" altLang="en-US" sz="1400" b="1" dirty="0"/>
            </a:p>
          </p:txBody>
        </p:sp>
        <p:sp>
          <p:nvSpPr>
            <p:cNvPr id="39" name="矩形 38"/>
            <p:cNvSpPr/>
            <p:nvPr/>
          </p:nvSpPr>
          <p:spPr>
            <a:xfrm>
              <a:off x="4407858" y="4116011"/>
              <a:ext cx="11125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/>
                <a:t>N7K WAN2</a:t>
              </a:r>
              <a:endParaRPr lang="zh-TW" altLang="en-US" sz="1400" b="1" dirty="0"/>
            </a:p>
          </p:txBody>
        </p:sp>
        <p:sp>
          <p:nvSpPr>
            <p:cNvPr id="41" name="矩形 40"/>
            <p:cNvSpPr/>
            <p:nvPr/>
          </p:nvSpPr>
          <p:spPr>
            <a:xfrm>
              <a:off x="3371159" y="2251650"/>
              <a:ext cx="91082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err="1" smtClean="0"/>
                <a:t>Vlan</a:t>
              </a:r>
              <a:r>
                <a:rPr lang="en-US" altLang="zh-TW" sz="1400" b="1" dirty="0" smtClean="0"/>
                <a:t> 981</a:t>
              </a:r>
              <a:endParaRPr lang="zh-TW" altLang="en-US" sz="1400" b="1" dirty="0"/>
            </a:p>
          </p:txBody>
        </p:sp>
        <p:sp>
          <p:nvSpPr>
            <p:cNvPr id="42" name="矩形 41"/>
            <p:cNvSpPr/>
            <p:nvPr/>
          </p:nvSpPr>
          <p:spPr>
            <a:xfrm>
              <a:off x="3404426" y="3387190"/>
              <a:ext cx="91082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err="1" smtClean="0"/>
                <a:t>Vlan</a:t>
              </a:r>
              <a:r>
                <a:rPr lang="en-US" altLang="zh-TW" sz="1400" b="1" dirty="0" smtClean="0"/>
                <a:t> 982</a:t>
              </a:r>
              <a:endParaRPr lang="zh-TW" altLang="en-US" sz="1400" b="1" dirty="0"/>
            </a:p>
          </p:txBody>
        </p:sp>
        <p:sp>
          <p:nvSpPr>
            <p:cNvPr id="3" name="矩形 2"/>
            <p:cNvSpPr/>
            <p:nvPr/>
          </p:nvSpPr>
          <p:spPr>
            <a:xfrm>
              <a:off x="4956556" y="2128333"/>
              <a:ext cx="8210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/>
                <a:t>Eth1/15</a:t>
              </a:r>
              <a:endParaRPr lang="zh-TW" altLang="en-US" sz="1400" b="1" dirty="0"/>
            </a:p>
          </p:txBody>
        </p:sp>
        <p:cxnSp>
          <p:nvCxnSpPr>
            <p:cNvPr id="49" name="直線接點 48"/>
            <p:cNvCxnSpPr>
              <a:stCxn id="27" idx="3"/>
              <a:endCxn id="58" idx="1"/>
            </p:cNvCxnSpPr>
            <p:nvPr/>
          </p:nvCxnSpPr>
          <p:spPr>
            <a:xfrm flipV="1">
              <a:off x="4975112" y="3023904"/>
              <a:ext cx="1035890" cy="57740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" name="圖片 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4955" y="1931722"/>
              <a:ext cx="491882" cy="1029564"/>
            </a:xfrm>
            <a:prstGeom prst="rect">
              <a:avLst/>
            </a:prstGeom>
          </p:spPr>
        </p:pic>
        <p:pic>
          <p:nvPicPr>
            <p:cNvPr id="54" name="圖片 5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4955" y="3086523"/>
              <a:ext cx="491882" cy="1029564"/>
            </a:xfrm>
            <a:prstGeom prst="rect">
              <a:avLst/>
            </a:prstGeom>
          </p:spPr>
        </p:pic>
        <p:sp>
          <p:nvSpPr>
            <p:cNvPr id="55" name="矩形 54"/>
            <p:cNvSpPr/>
            <p:nvPr/>
          </p:nvSpPr>
          <p:spPr>
            <a:xfrm>
              <a:off x="4983618" y="3602315"/>
              <a:ext cx="8210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/>
                <a:t>Eth1/15</a:t>
              </a:r>
              <a:endParaRPr lang="zh-TW" altLang="en-US" sz="1400" b="1" dirty="0"/>
            </a:p>
          </p:txBody>
        </p:sp>
        <p:cxnSp>
          <p:nvCxnSpPr>
            <p:cNvPr id="57" name="直線接點 56"/>
            <p:cNvCxnSpPr>
              <a:stCxn id="26" idx="3"/>
              <a:endCxn id="53" idx="1"/>
            </p:cNvCxnSpPr>
            <p:nvPr/>
          </p:nvCxnSpPr>
          <p:spPr>
            <a:xfrm>
              <a:off x="4975111" y="2446504"/>
              <a:ext cx="2409843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/>
          </p:nvSpPr>
          <p:spPr>
            <a:xfrm>
              <a:off x="7359638" y="1550143"/>
              <a:ext cx="10615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/>
                <a:t>N7K LAN1</a:t>
              </a:r>
              <a:endParaRPr lang="zh-TW" altLang="en-US" sz="1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7435284" y="4116087"/>
              <a:ext cx="10615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/>
                <a:t>N7K LAN2</a:t>
              </a:r>
              <a:endParaRPr lang="zh-TW" altLang="en-US" sz="1400" b="1" dirty="0"/>
            </a:p>
          </p:txBody>
        </p:sp>
        <p:sp>
          <p:nvSpPr>
            <p:cNvPr id="67" name="矩形 66"/>
            <p:cNvSpPr/>
            <p:nvPr/>
          </p:nvSpPr>
          <p:spPr>
            <a:xfrm>
              <a:off x="4975111" y="3187440"/>
              <a:ext cx="755856" cy="2731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>
                  <a:solidFill>
                    <a:schemeClr val="accent4">
                      <a:lumMod val="50000"/>
                    </a:schemeClr>
                  </a:solidFill>
                </a:rPr>
                <a:t>Eth1/23</a:t>
              </a:r>
              <a:endParaRPr lang="zh-TW" altLang="en-US" sz="14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945724" y="2536651"/>
              <a:ext cx="8210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>
                  <a:solidFill>
                    <a:schemeClr val="accent4">
                      <a:lumMod val="50000"/>
                    </a:schemeClr>
                  </a:solidFill>
                </a:rPr>
                <a:t>Eth1/23</a:t>
              </a:r>
              <a:endParaRPr lang="zh-TW" altLang="en-US" sz="14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pic>
        <p:nvPicPr>
          <p:cNvPr id="4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4" t="21594" r="6372" b="20888"/>
          <a:stretch>
            <a:fillRect/>
          </a:stretch>
        </p:blipFill>
        <p:spPr bwMode="auto">
          <a:xfrm>
            <a:off x="6083542" y="1212440"/>
            <a:ext cx="1443771" cy="6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文字方塊 49"/>
          <p:cNvSpPr txBox="1"/>
          <p:nvPr/>
        </p:nvSpPr>
        <p:spPr>
          <a:xfrm>
            <a:off x="6476695" y="908698"/>
            <a:ext cx="932712" cy="360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CF5000</a:t>
            </a:r>
            <a:endParaRPr lang="zh-TW" altLang="en-US" sz="1400" dirty="0"/>
          </a:p>
        </p:txBody>
      </p:sp>
      <p:cxnSp>
        <p:nvCxnSpPr>
          <p:cNvPr id="51" name="直線接點 50"/>
          <p:cNvCxnSpPr/>
          <p:nvPr/>
        </p:nvCxnSpPr>
        <p:spPr>
          <a:xfrm>
            <a:off x="6510644" y="1817024"/>
            <a:ext cx="0" cy="751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接點 55"/>
          <p:cNvCxnSpPr/>
          <p:nvPr/>
        </p:nvCxnSpPr>
        <p:spPr>
          <a:xfrm>
            <a:off x="6640487" y="1817024"/>
            <a:ext cx="0" cy="751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>
            <a:off x="6770331" y="1817024"/>
            <a:ext cx="0" cy="751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>
            <a:off x="6900174" y="1817024"/>
            <a:ext cx="0" cy="751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字方塊 65"/>
          <p:cNvSpPr txBox="1"/>
          <p:nvPr/>
        </p:nvSpPr>
        <p:spPr>
          <a:xfrm>
            <a:off x="6805427" y="1772816"/>
            <a:ext cx="1271343" cy="360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GE UTP * 4</a:t>
            </a:r>
            <a:endParaRPr lang="zh-TW" altLang="en-US" sz="1400" dirty="0"/>
          </a:p>
        </p:txBody>
      </p:sp>
      <p:sp>
        <p:nvSpPr>
          <p:cNvPr id="69" name="橢圓 68"/>
          <p:cNvSpPr/>
          <p:nvPr/>
        </p:nvSpPr>
        <p:spPr>
          <a:xfrm>
            <a:off x="6372200" y="2193007"/>
            <a:ext cx="657962" cy="25829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6" name="直線接點 75"/>
          <p:cNvCxnSpPr/>
          <p:nvPr/>
        </p:nvCxnSpPr>
        <p:spPr>
          <a:xfrm flipH="1" flipV="1">
            <a:off x="1380445" y="3342122"/>
            <a:ext cx="1186828" cy="262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45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2016/9/14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5615"/>
            <a:ext cx="7520356" cy="5662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圓角矩形 3"/>
          <p:cNvSpPr/>
          <p:nvPr/>
        </p:nvSpPr>
        <p:spPr>
          <a:xfrm>
            <a:off x="5004048" y="4495133"/>
            <a:ext cx="1080120" cy="102209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134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每</a:t>
            </a:r>
            <a:r>
              <a:rPr lang="en-US" altLang="zh-TW" dirty="0" smtClean="0"/>
              <a:t>30 </a:t>
            </a:r>
            <a:r>
              <a:rPr lang="zh-TW" altLang="en-US" dirty="0" smtClean="0"/>
              <a:t>分鐘 </a:t>
            </a:r>
            <a:r>
              <a:rPr lang="en-US" altLang="zh-TW" dirty="0" smtClean="0"/>
              <a:t>Cache rate %</a:t>
            </a:r>
            <a:r>
              <a:rPr lang="zh-TW" altLang="en-US" dirty="0" smtClean="0"/>
              <a:t>分析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473626"/>
              </p:ext>
            </p:extLst>
          </p:nvPr>
        </p:nvGraphicFramePr>
        <p:xfrm>
          <a:off x="395536" y="1428750"/>
          <a:ext cx="4114800" cy="4825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1296144"/>
                <a:gridCol w="1080120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timestamp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Cache to Client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Web to Cache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Cache rate 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 dirty="0">
                          <a:effectLst/>
                        </a:rPr>
                        <a:t> </a:t>
                      </a:r>
                      <a:r>
                        <a:rPr lang="en-US" altLang="zh-TW" sz="1200" u="none" strike="noStrike" dirty="0">
                          <a:effectLst/>
                        </a:rPr>
                        <a:t>08:50:00.000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 dirty="0">
                          <a:effectLst/>
                        </a:rPr>
                        <a:t>12,509,907,809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2,315,340,869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81.49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09:00:00.000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157,515,218,856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46,597,735,874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70.42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09:10:00.000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169,501,163,741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49,810,032,475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70.61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09:20:00.000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151,211,348,234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53,269,467,694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64.77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09:30:00.000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166,379,508,053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55,519,411,121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66.63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09:40:00.000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155,883,972,814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 dirty="0">
                          <a:effectLst/>
                        </a:rPr>
                        <a:t>45,816,603,551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70.61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09:50:00.000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166,376,359,852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55,252,708,496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66.79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10:00:00.000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238,982,097,868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108,061,871,145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54.78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10:10:00.000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238,048,729,085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111,323,902,056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53.23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10:20:00.000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238,964,746,065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98,637,605,641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58.72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10:30:00.000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247,227,493,509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119,212,703,267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51.78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>
                          <a:effectLst/>
                        </a:rPr>
                        <a:t> </a:t>
                      </a:r>
                      <a:r>
                        <a:rPr lang="en-US" altLang="zh-TW" sz="1200" u="none" strike="noStrike">
                          <a:effectLst/>
                        </a:rPr>
                        <a:t>10:40:00.000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234,999,023,462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u="none" strike="noStrike">
                          <a:effectLst/>
                        </a:rPr>
                        <a:t>107,630,703,233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54.2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  <p:graphicFrame>
        <p:nvGraphicFramePr>
          <p:cNvPr id="7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2073175"/>
              </p:ext>
            </p:extLst>
          </p:nvPr>
        </p:nvGraphicFramePr>
        <p:xfrm>
          <a:off x="4777680" y="1412776"/>
          <a:ext cx="4114800" cy="4825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1296144"/>
                <a:gridCol w="1080120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timestamp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Cache to Client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to Cache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Cache rate 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10:50:00.000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236,258,330,436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111,195,773,686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52.93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11:00:00.000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251,732,664,167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121,478,383,051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51.74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11:10:00.000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249,920,937,713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111,298,493,282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55.47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11:20:00.000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251,193,904,444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104,094,785,198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58.56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11:30:00.000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271,766,411,815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126,327,296,115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53.52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11:40:00.000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233,039,482,853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105,603,300,792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54.68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11:50:00.000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230,838,311,892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103,185,625,480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55.3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12:00:00.000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222,265,770,752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103,592,226,128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53.39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12:10:00.000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221,214,224,203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99,622,454,836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54.97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12:20:00.000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192,041,311,691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90,014,515,930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53.13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12:30:00.000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212,385,061,101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103,905,963,831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51.08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12:40:00.000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214,600,531,686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108,655,646,736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49.37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82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每</a:t>
            </a:r>
            <a:r>
              <a:rPr lang="en-US" altLang="zh-TW" dirty="0"/>
              <a:t>30 </a:t>
            </a:r>
            <a:r>
              <a:rPr lang="zh-TW" altLang="en-US" dirty="0"/>
              <a:t>分鐘 </a:t>
            </a:r>
            <a:r>
              <a:rPr lang="en-US" altLang="zh-TW" dirty="0"/>
              <a:t>Cache rate %</a:t>
            </a:r>
            <a:r>
              <a:rPr lang="zh-TW" altLang="en-US" dirty="0"/>
              <a:t>分析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  <p:graphicFrame>
        <p:nvGraphicFramePr>
          <p:cNvPr id="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7996663"/>
              </p:ext>
            </p:extLst>
          </p:nvPr>
        </p:nvGraphicFramePr>
        <p:xfrm>
          <a:off x="395536" y="1428750"/>
          <a:ext cx="4114800" cy="4825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1296144"/>
                <a:gridCol w="1080120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timestamp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Cache to Client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Web to Cache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Cache rate 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12:50:00.000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200,541,781,394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101,075,206,012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49.6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13:00:00.000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218,456,187,067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106,703,041,275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51.16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13:10:00.000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217,614,854,792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111,993,277,521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48.54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13:20:00.000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230,469,375,863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110,636,617,139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13:30:00.000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246,147,323,362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123,122,762,449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49.98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13:40:00.000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239,587,903,084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121,132,281,936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49.44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13:50:00.000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230,425,462,865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113,389,160,925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50.79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14:00:00.000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315,748,831,238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181,196,123,149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42.61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14:10:00.000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178,548,544,404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88,928,071,046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50.19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14:20:00.000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200,588,071,585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99,399,586,194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50.45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14:30:00.000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224,417,793,992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116,136,714,353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48.25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14:40:00.000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200,241,004,890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102,223,587,556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48.95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625717"/>
              </p:ext>
            </p:extLst>
          </p:nvPr>
        </p:nvGraphicFramePr>
        <p:xfrm>
          <a:off x="4705672" y="1412776"/>
          <a:ext cx="4114800" cy="4825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1296144"/>
                <a:gridCol w="1080120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timestamp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Cache to Client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Web to Cache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Cache rate 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14:50:00.000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202,233,677,577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109,891,197,817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45.66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15:00:00.000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214,840,773,098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107,294,115,385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50.06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15:10:00.000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213,675,629,736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98,830,366,947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53.75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15:20:00.000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204,443,105,943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91,016,112,659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55.48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15:30:00.000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242,765,897,661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126,429,196,510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47.92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15:40:00.000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224,509,046,149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108,082,409,247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51.86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15:50:00.000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224,273,220,168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117,958,664,251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47.4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16:00:00.000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226,201,890,935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113,608,726,770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49.78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16:10:00.000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230,497,856,972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115,090,159,993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50.07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16:20:00.000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240,088,935,238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119,446,769,975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50.25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16:30:00.000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238,565,203,621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125,615,337,756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47.35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16:40:00.000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239,932,736,851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125,381,275,815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47.74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9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Top 20 Hosts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087" y="1423594"/>
            <a:ext cx="6480720" cy="498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5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Top </a:t>
            </a:r>
            <a:r>
              <a:rPr lang="en-US" altLang="zh-TW" dirty="0" smtClean="0"/>
              <a:t>20 Hosts</a:t>
            </a:r>
            <a:r>
              <a:rPr lang="zh-TW" altLang="en-US" dirty="0" smtClean="0"/>
              <a:t> 佔所有頻寬 </a:t>
            </a:r>
            <a:r>
              <a:rPr lang="en-US" altLang="zh-TW" dirty="0" smtClean="0"/>
              <a:t>%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  <p:sp>
        <p:nvSpPr>
          <p:cNvPr id="6" name="文字方塊 5"/>
          <p:cNvSpPr txBox="1"/>
          <p:nvPr/>
        </p:nvSpPr>
        <p:spPr>
          <a:xfrm>
            <a:off x="467544" y="5673442"/>
            <a:ext cx="3347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*.apple.com=23%</a:t>
            </a:r>
          </a:p>
          <a:p>
            <a:r>
              <a:rPr lang="en-US" altLang="zh-TW" sz="2000" dirty="0" smtClean="0">
                <a:solidFill>
                  <a:srgbClr val="FF0000"/>
                </a:solidFill>
              </a:rPr>
              <a:t>*.windowsupdate.com=22%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41097"/>
            <a:ext cx="7272808" cy="418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467544" y="1700808"/>
            <a:ext cx="7272808" cy="2160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467544" y="2132856"/>
            <a:ext cx="7272808" cy="2160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467544" y="2564904"/>
            <a:ext cx="7272808" cy="3600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467544" y="5157192"/>
            <a:ext cx="7272808" cy="216024"/>
          </a:xfrm>
          <a:prstGeom prst="rect">
            <a:avLst/>
          </a:prstGeom>
          <a:noFill/>
          <a:ln w="25400">
            <a:solidFill>
              <a:srgbClr val="00703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7668344" y="5085184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err="1" smtClean="0">
                <a:solidFill>
                  <a:srgbClr val="007033"/>
                </a:solidFill>
              </a:rPr>
              <a:t>hichannel</a:t>
            </a:r>
            <a:endParaRPr lang="en-US" altLang="zh-TW" b="1" dirty="0" smtClean="0">
              <a:solidFill>
                <a:srgbClr val="007033"/>
              </a:solidFill>
            </a:endParaRPr>
          </a:p>
          <a:p>
            <a:r>
              <a:rPr lang="zh-TW" altLang="en-US" b="1" dirty="0" smtClean="0">
                <a:solidFill>
                  <a:srgbClr val="007033"/>
                </a:solidFill>
              </a:rPr>
              <a:t>廣播</a:t>
            </a:r>
            <a:endParaRPr lang="zh-TW" altLang="en-US" b="1" dirty="0">
              <a:solidFill>
                <a:srgbClr val="007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0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Address Dynamic Web 2.0 Content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>
                <a:ea typeface="新細明體" pitchFamily="18" charset="-120"/>
              </a:rPr>
              <a:t>Identify same content, independent of file name or URL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Object metadata support 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Site-specific rules &amp; instructions</a:t>
            </a:r>
          </a:p>
          <a:p>
            <a:endParaRPr lang="en-US" altLang="zh-TW" sz="1200" dirty="0">
              <a:ea typeface="新細明體" pitchFamily="18" charset="-120"/>
            </a:endParaRPr>
          </a:p>
          <a:p>
            <a:r>
              <a:rPr lang="en-US" altLang="zh-TW" dirty="0">
                <a:ea typeface="新細明體" pitchFamily="18" charset="-120"/>
              </a:rPr>
              <a:t>Cloud-based updates via </a:t>
            </a:r>
            <a:r>
              <a:rPr lang="en-US" altLang="zh-TW" dirty="0" err="1">
                <a:ea typeface="新細明體" pitchFamily="18" charset="-120"/>
              </a:rPr>
              <a:t>CachePulse</a:t>
            </a:r>
            <a:r>
              <a:rPr lang="en-US" altLang="zh-TW" dirty="0">
                <a:ea typeface="新細明體" pitchFamily="18" charset="-120"/>
              </a:rPr>
              <a:t>™ 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Address new &amp; emerging popular sites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Respond to changes in content delivery on existing sites 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Updates available on 20-minute basis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Customer feedback loop via heartbeats</a:t>
            </a:r>
          </a:p>
          <a:p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25</a:t>
            </a:fld>
            <a:endParaRPr lang="en-US" altLang="zh-TW"/>
          </a:p>
        </p:txBody>
      </p:sp>
      <p:pic>
        <p:nvPicPr>
          <p:cNvPr id="7" name="Picture 5" descr="facebook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822" y="5373216"/>
            <a:ext cx="17557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53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ea typeface="新細明體" pitchFamily="18" charset="-120"/>
              </a:rPr>
              <a:t>Cache Media </a:t>
            </a:r>
            <a:r>
              <a:rPr lang="en-US" altLang="zh-TW" dirty="0">
                <a:ea typeface="新細明體" pitchFamily="18" charset="-120"/>
              </a:rPr>
              <a:t>&amp; Video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</a:pPr>
            <a:r>
              <a:rPr lang="en-US" altLang="zh-TW" dirty="0">
                <a:ea typeface="新細明體" pitchFamily="18" charset="-120"/>
              </a:rPr>
              <a:t>Supports any audio/video file served over HTTP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Progressive download/play 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Flash, HTML5 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  <p:pic>
        <p:nvPicPr>
          <p:cNvPr id="5" name="Picture 6" descr="dailymotion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11" b="2072"/>
          <a:stretch>
            <a:fillRect/>
          </a:stretch>
        </p:blipFill>
        <p:spPr bwMode="auto">
          <a:xfrm>
            <a:off x="6919799" y="3874862"/>
            <a:ext cx="14874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youku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30412"/>
            <a:ext cx="21844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HTML5-wow_610x3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7" r="25969"/>
          <a:stretch>
            <a:fillRect/>
          </a:stretch>
        </p:blipFill>
        <p:spPr bwMode="auto">
          <a:xfrm>
            <a:off x="3351461" y="3581967"/>
            <a:ext cx="881062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netflix_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611" y="3828824"/>
            <a:ext cx="12525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i2.wp.com/pmcvariety.files.wordpress.com/2013/08/twitch-to-livestream-the-e3-event.jpg?crop=0px%2C2px%2C600px%2C334px&amp;resize=670%2C37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610" y="5030156"/>
            <a:ext cx="944801" cy="53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www.chinict.org/wp/wp-content/uploads/2010/03/Tudou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461" y="5062965"/>
            <a:ext cx="1127127" cy="46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1.sinaimg.cn/large/7cc0abd5gw1ec6nof485oj20xc0b4t9n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102501"/>
            <a:ext cx="1376169" cy="45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youtube-log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392" y="4850650"/>
            <a:ext cx="1180628" cy="83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5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Twitch.tv - </a:t>
            </a:r>
            <a:r>
              <a:rPr lang="en-US" altLang="zh-TW" dirty="0" smtClean="0"/>
              <a:t>Live </a:t>
            </a:r>
            <a:r>
              <a:rPr lang="en-US" altLang="zh-TW" dirty="0"/>
              <a:t>streaming video Online Game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602506"/>
            <a:ext cx="8852563" cy="411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950" y="2536092"/>
            <a:ext cx="4111498" cy="252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橢圓 9"/>
          <p:cNvSpPr/>
          <p:nvPr/>
        </p:nvSpPr>
        <p:spPr>
          <a:xfrm>
            <a:off x="4833256" y="2536092"/>
            <a:ext cx="663192" cy="381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72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Twitch.tv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原廠文件提供測試文件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28</a:t>
            </a:fld>
            <a:endParaRPr lang="en-US" altLang="zh-TW"/>
          </a:p>
        </p:txBody>
      </p:sp>
      <p:grpSp>
        <p:nvGrpSpPr>
          <p:cNvPr id="8" name="群組 7"/>
          <p:cNvGrpSpPr/>
          <p:nvPr/>
        </p:nvGrpSpPr>
        <p:grpSpPr>
          <a:xfrm>
            <a:off x="107504" y="1979393"/>
            <a:ext cx="9036496" cy="4395590"/>
            <a:chOff x="-370650" y="1436925"/>
            <a:chExt cx="10816923" cy="4992426"/>
          </a:xfrm>
        </p:grpSpPr>
        <p:pic>
          <p:nvPicPr>
            <p:cNvPr id="9" name="Picture 1" descr="image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70650" y="1436925"/>
              <a:ext cx="10816923" cy="4992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-284457" y="5536919"/>
              <a:ext cx="10730730" cy="4089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17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Twitch.tv </a:t>
            </a:r>
            <a:r>
              <a:rPr lang="zh-TW" altLang="en-US" dirty="0" smtClean="0"/>
              <a:t>實際測試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Cache Rate%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29</a:t>
            </a:fld>
            <a:endParaRPr lang="en-US" altLang="zh-TW"/>
          </a:p>
        </p:txBody>
      </p:sp>
      <p:graphicFrame>
        <p:nvGraphicFramePr>
          <p:cNvPr id="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281336"/>
              </p:ext>
            </p:extLst>
          </p:nvPr>
        </p:nvGraphicFramePr>
        <p:xfrm>
          <a:off x="899593" y="1628800"/>
          <a:ext cx="7344815" cy="3524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1"/>
                <a:gridCol w="2232248"/>
                <a:gridCol w="1800200"/>
                <a:gridCol w="1571771"/>
                <a:gridCol w="1092525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b="1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</a:t>
                      </a:r>
                      <a:endParaRPr kumimoji="0" lang="en-US" sz="1800" b="1" i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URL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H</a:t>
                      </a:r>
                      <a:r>
                        <a:rPr 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ost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Cache to </a:t>
                      </a:r>
                      <a:r>
                        <a:rPr lang="en-US" sz="1800" u="none" strike="noStrike" dirty="0" smtClean="0">
                          <a:effectLst/>
                        </a:rPr>
                        <a:t>Client</a:t>
                      </a:r>
                    </a:p>
                    <a:p>
                      <a:pPr algn="ctr" fontAlgn="ctr"/>
                      <a:r>
                        <a:rPr kumimoji="0" lang="en-US" sz="1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(Client)</a:t>
                      </a:r>
                      <a:endParaRPr kumimoji="0"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Web to </a:t>
                      </a:r>
                      <a:r>
                        <a:rPr lang="en-US" sz="1800" u="none" strike="noStrike" dirty="0" smtClean="0">
                          <a:effectLst/>
                        </a:rPr>
                        <a:t>Cache</a:t>
                      </a:r>
                    </a:p>
                    <a:p>
                      <a:pPr algn="ctr" fontAlgn="ctr"/>
                      <a:r>
                        <a:rPr kumimoji="0" lang="en-US" sz="1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(Server)</a:t>
                      </a:r>
                      <a:endParaRPr kumimoji="0"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Cache rate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player.twitch.tv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29,304,731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29,492,779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-0.64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minixperiment.twitch.tv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3,944,493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270,707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93.14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usher.twitch.tv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2,156,367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2,156,382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spade.twitch.tv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1,390,526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1,390,852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api.twitch.tv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765,352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659,111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13.88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www.twitch.tv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340,208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340,208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status.twitch.tv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134,513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79,883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40.61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8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spectre.twitch.tv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77,372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63,363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18.11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14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Police Based Routing(PBR)</a:t>
            </a:r>
            <a:endParaRPr lang="zh-TW" altLang="en-US" dirty="0"/>
          </a:p>
        </p:txBody>
      </p:sp>
      <p:sp>
        <p:nvSpPr>
          <p:cNvPr id="52" name="內容版面配置區 51"/>
          <p:cNvSpPr>
            <a:spLocks noGrp="1"/>
          </p:cNvSpPr>
          <p:nvPr>
            <p:ph idx="1"/>
          </p:nvPr>
        </p:nvSpPr>
        <p:spPr>
          <a:xfrm>
            <a:off x="457200" y="3748122"/>
            <a:ext cx="8229600" cy="2538397"/>
          </a:xfrm>
        </p:spPr>
        <p:txBody>
          <a:bodyPr>
            <a:normAutofit fontScale="62500" lnSpcReduction="20000"/>
          </a:bodyPr>
          <a:lstStyle/>
          <a:p>
            <a:r>
              <a:rPr lang="en-US" altLang="zh-TW" dirty="0" smtClean="0"/>
              <a:t>interface </a:t>
            </a:r>
            <a:r>
              <a:rPr lang="en-US" altLang="zh-TW" dirty="0" err="1"/>
              <a:t>vlan</a:t>
            </a:r>
            <a:r>
              <a:rPr lang="en-US" altLang="zh-TW" dirty="0"/>
              <a:t> </a:t>
            </a:r>
            <a:r>
              <a:rPr lang="en-US" altLang="zh-TW" dirty="0" smtClean="0"/>
              <a:t>981</a:t>
            </a:r>
            <a:endParaRPr lang="en-US" altLang="zh-TW" dirty="0"/>
          </a:p>
          <a:p>
            <a:pPr lvl="1"/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policy route-map </a:t>
            </a:r>
            <a:r>
              <a:rPr lang="en-US" altLang="zh-TW" dirty="0" smtClean="0"/>
              <a:t>CF5K1</a:t>
            </a:r>
          </a:p>
          <a:p>
            <a:r>
              <a:rPr lang="en-US" altLang="zh-TW" dirty="0"/>
              <a:t>route-map </a:t>
            </a:r>
            <a:r>
              <a:rPr lang="en-US" altLang="zh-TW" dirty="0" smtClean="0"/>
              <a:t>CF5K1 </a:t>
            </a:r>
            <a:r>
              <a:rPr lang="en-US" altLang="zh-TW" dirty="0"/>
              <a:t>permit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match </a:t>
            </a:r>
            <a:r>
              <a:rPr lang="en-US" altLang="zh-TW" dirty="0" err="1"/>
              <a:t>ip</a:t>
            </a:r>
            <a:r>
              <a:rPr lang="en-US" altLang="zh-TW" dirty="0"/>
              <a:t> address </a:t>
            </a:r>
            <a:r>
              <a:rPr lang="en-US" altLang="zh-TW" dirty="0" smtClean="0"/>
              <a:t>CF5K-ACL1</a:t>
            </a:r>
            <a:endParaRPr lang="en-US" altLang="zh-TW" dirty="0"/>
          </a:p>
          <a:p>
            <a:pPr lvl="1"/>
            <a:r>
              <a:rPr lang="en-US" altLang="zh-TW" dirty="0" smtClean="0"/>
              <a:t>set </a:t>
            </a:r>
            <a:r>
              <a:rPr lang="en-US" altLang="zh-TW" dirty="0" err="1"/>
              <a:t>ip</a:t>
            </a:r>
            <a:r>
              <a:rPr lang="en-US" altLang="zh-TW" dirty="0"/>
              <a:t> next-hop </a:t>
            </a:r>
            <a:r>
              <a:rPr lang="en-US" altLang="zh-TW" dirty="0" smtClean="0"/>
              <a:t>172.16.1.6</a:t>
            </a:r>
          </a:p>
          <a:p>
            <a:r>
              <a:rPr lang="en-US" altLang="zh-TW" dirty="0" err="1"/>
              <a:t>ip</a:t>
            </a:r>
            <a:r>
              <a:rPr lang="en-US" altLang="zh-TW" dirty="0"/>
              <a:t> access-list extended </a:t>
            </a:r>
            <a:r>
              <a:rPr lang="en-US" altLang="zh-TW" dirty="0" smtClean="0"/>
              <a:t>CF5K-ACL1 </a:t>
            </a:r>
            <a:endParaRPr lang="en-US" altLang="zh-TW" dirty="0"/>
          </a:p>
          <a:p>
            <a:pPr lvl="1"/>
            <a:r>
              <a:rPr lang="en-US" altLang="zh-TW" dirty="0" smtClean="0"/>
              <a:t>10 </a:t>
            </a:r>
            <a:r>
              <a:rPr lang="en-US" altLang="zh-TW" dirty="0"/>
              <a:t>permit </a:t>
            </a:r>
            <a:r>
              <a:rPr lang="en-US" altLang="zh-TW" dirty="0" err="1"/>
              <a:t>tcp</a:t>
            </a:r>
            <a:r>
              <a:rPr lang="en-US" altLang="zh-TW" dirty="0"/>
              <a:t> any </a:t>
            </a:r>
            <a:r>
              <a:rPr lang="en-US" altLang="zh-TW" dirty="0" err="1"/>
              <a:t>eq</a:t>
            </a:r>
            <a:r>
              <a:rPr lang="en-US" altLang="zh-TW" dirty="0"/>
              <a:t> www 140.112.3.82/32</a:t>
            </a:r>
          </a:p>
          <a:p>
            <a:pPr lvl="1"/>
            <a:r>
              <a:rPr lang="en-US" altLang="zh-TW" dirty="0" smtClean="0"/>
              <a:t>20 </a:t>
            </a:r>
            <a:r>
              <a:rPr lang="en-US" altLang="zh-TW" dirty="0"/>
              <a:t>permit </a:t>
            </a:r>
            <a:r>
              <a:rPr lang="en-US" altLang="zh-TW" dirty="0" err="1"/>
              <a:t>tcp</a:t>
            </a:r>
            <a:r>
              <a:rPr lang="en-US" altLang="zh-TW" dirty="0"/>
              <a:t> any </a:t>
            </a:r>
            <a:r>
              <a:rPr lang="en-US" altLang="zh-TW" dirty="0" err="1"/>
              <a:t>eq</a:t>
            </a:r>
            <a:r>
              <a:rPr lang="en-US" altLang="zh-TW" dirty="0"/>
              <a:t> www </a:t>
            </a:r>
            <a:r>
              <a:rPr lang="en-US" altLang="zh-TW" dirty="0" smtClean="0"/>
              <a:t>140.112.4.0/24</a:t>
            </a:r>
            <a:endParaRPr lang="en-US" altLang="zh-TW" dirty="0"/>
          </a:p>
          <a:p>
            <a:pPr lvl="1"/>
            <a:endParaRPr lang="en-US" altLang="zh-TW" dirty="0"/>
          </a:p>
          <a:p>
            <a:pPr lvl="1"/>
            <a:endParaRPr lang="en-US" altLang="zh-TW" dirty="0"/>
          </a:p>
          <a:p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3</a:t>
            </a:fld>
            <a:endParaRPr lang="en-US" altLang="zh-TW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554" y="1571146"/>
            <a:ext cx="611500" cy="1204468"/>
          </a:xfrm>
          <a:prstGeom prst="rect">
            <a:avLst/>
          </a:prstGeom>
        </p:spPr>
      </p:pic>
      <p:pic>
        <p:nvPicPr>
          <p:cNvPr id="5" name="Picture 48" descr="A10 Thunder_AD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221" y="3212976"/>
            <a:ext cx="1261835" cy="4401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87824" y="1844824"/>
            <a:ext cx="1034687" cy="360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err="1" smtClean="0"/>
              <a:t>Vlan</a:t>
            </a:r>
            <a:r>
              <a:rPr lang="en-US" altLang="zh-TW" sz="1400" b="1" dirty="0" smtClean="0"/>
              <a:t> 981</a:t>
            </a:r>
            <a:endParaRPr lang="zh-TW" altLang="en-US" sz="1400" b="1" dirty="0"/>
          </a:p>
        </p:txBody>
      </p:sp>
      <p:sp>
        <p:nvSpPr>
          <p:cNvPr id="7" name="矩形 6"/>
          <p:cNvSpPr/>
          <p:nvPr/>
        </p:nvSpPr>
        <p:spPr>
          <a:xfrm>
            <a:off x="4888857" y="1844802"/>
            <a:ext cx="932712" cy="360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/>
              <a:t>Eth1/15</a:t>
            </a:r>
            <a:endParaRPr lang="zh-TW" altLang="en-US" sz="1400" b="1" dirty="0"/>
          </a:p>
        </p:txBody>
      </p:sp>
      <p:cxnSp>
        <p:nvCxnSpPr>
          <p:cNvPr id="8" name="直線接點 7"/>
          <p:cNvCxnSpPr>
            <a:stCxn id="4" idx="3"/>
            <a:endCxn id="16" idx="1"/>
          </p:cNvCxnSpPr>
          <p:nvPr/>
        </p:nvCxnSpPr>
        <p:spPr>
          <a:xfrm flipV="1">
            <a:off x="4734054" y="2166204"/>
            <a:ext cx="1350114" cy="7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圖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006" y="1801157"/>
            <a:ext cx="668778" cy="76616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997750" y="2708920"/>
            <a:ext cx="7037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WAN1</a:t>
            </a:r>
            <a:endParaRPr lang="zh-TW" altLang="en-US" sz="1400" b="1" dirty="0"/>
          </a:p>
        </p:txBody>
      </p:sp>
      <p:cxnSp>
        <p:nvCxnSpPr>
          <p:cNvPr id="12" name="直線接點 11"/>
          <p:cNvCxnSpPr>
            <a:stCxn id="10" idx="3"/>
            <a:endCxn id="4" idx="1"/>
          </p:cNvCxnSpPr>
          <p:nvPr/>
        </p:nvCxnSpPr>
        <p:spPr>
          <a:xfrm flipV="1">
            <a:off x="2627784" y="2173380"/>
            <a:ext cx="1494770" cy="10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圖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56793"/>
            <a:ext cx="656036" cy="121882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963507" y="1321023"/>
            <a:ext cx="11125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N7K WAN1</a:t>
            </a:r>
            <a:endParaRPr lang="zh-TW" altLang="en-US" sz="1400" b="1" dirty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4" t="21594" r="6372" b="20888"/>
          <a:stretch>
            <a:fillRect/>
          </a:stretch>
        </p:blipFill>
        <p:spPr bwMode="auto">
          <a:xfrm>
            <a:off x="5823124" y="3121636"/>
            <a:ext cx="1300526" cy="595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字方塊 20"/>
          <p:cNvSpPr txBox="1"/>
          <p:nvPr/>
        </p:nvSpPr>
        <p:spPr>
          <a:xfrm>
            <a:off x="7066632" y="3164589"/>
            <a:ext cx="133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b="1" dirty="0" smtClean="0"/>
              <a:t>Blue Coat</a:t>
            </a:r>
          </a:p>
          <a:p>
            <a:pPr algn="ctr"/>
            <a:r>
              <a:rPr lang="en-US" altLang="zh-TW" sz="1400" b="1" dirty="0" smtClean="0"/>
              <a:t>Cache Server</a:t>
            </a:r>
            <a:endParaRPr lang="zh-TW" altLang="en-US" sz="1400" b="1" dirty="0"/>
          </a:p>
        </p:txBody>
      </p:sp>
      <p:cxnSp>
        <p:nvCxnSpPr>
          <p:cNvPr id="22" name="直線接點 21"/>
          <p:cNvCxnSpPr>
            <a:stCxn id="4" idx="2"/>
            <a:endCxn id="5" idx="0"/>
          </p:cNvCxnSpPr>
          <p:nvPr/>
        </p:nvCxnSpPr>
        <p:spPr>
          <a:xfrm>
            <a:off x="4428304" y="2775614"/>
            <a:ext cx="16835" cy="437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向右箭號 50"/>
          <p:cNvSpPr/>
          <p:nvPr/>
        </p:nvSpPr>
        <p:spPr>
          <a:xfrm>
            <a:off x="2987824" y="2305485"/>
            <a:ext cx="810126" cy="26183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矩形 52"/>
          <p:cNvSpPr/>
          <p:nvPr/>
        </p:nvSpPr>
        <p:spPr>
          <a:xfrm>
            <a:off x="3851920" y="2946430"/>
            <a:ext cx="11544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1" dirty="0" smtClean="0"/>
              <a:t>172.16.1.6</a:t>
            </a:r>
            <a:endParaRPr lang="zh-TW" altLang="en-US" sz="1600" b="1" dirty="0"/>
          </a:p>
        </p:txBody>
      </p:sp>
      <p:cxnSp>
        <p:nvCxnSpPr>
          <p:cNvPr id="69" name="直線接點 68"/>
          <p:cNvCxnSpPr>
            <a:stCxn id="5" idx="3"/>
            <a:endCxn id="20" idx="1"/>
          </p:cNvCxnSpPr>
          <p:nvPr/>
        </p:nvCxnSpPr>
        <p:spPr>
          <a:xfrm flipV="1">
            <a:off x="5076056" y="3419334"/>
            <a:ext cx="747068" cy="13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5855911" y="1321023"/>
            <a:ext cx="10615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N7K LAN1</a:t>
            </a:r>
            <a:endParaRPr lang="zh-TW" altLang="en-US" sz="1400" b="1" dirty="0"/>
          </a:p>
        </p:txBody>
      </p:sp>
      <p:sp>
        <p:nvSpPr>
          <p:cNvPr id="74" name="向下箭號 73"/>
          <p:cNvSpPr/>
          <p:nvPr/>
        </p:nvSpPr>
        <p:spPr>
          <a:xfrm>
            <a:off x="3952753" y="2656859"/>
            <a:ext cx="187199" cy="34009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向右箭號 22"/>
          <p:cNvSpPr/>
          <p:nvPr/>
        </p:nvSpPr>
        <p:spPr>
          <a:xfrm>
            <a:off x="5148064" y="3016697"/>
            <a:ext cx="585060" cy="19627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308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Twitch.tv </a:t>
            </a:r>
            <a:r>
              <a:rPr lang="zh-TW" altLang="en-US" dirty="0" smtClean="0"/>
              <a:t>實際測試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Cache Rate %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30</a:t>
            </a:fld>
            <a:endParaRPr lang="en-US" altLang="zh-TW"/>
          </a:p>
        </p:txBody>
      </p:sp>
      <p:graphicFrame>
        <p:nvGraphicFramePr>
          <p:cNvPr id="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7991499"/>
              </p:ext>
            </p:extLst>
          </p:nvPr>
        </p:nvGraphicFramePr>
        <p:xfrm>
          <a:off x="899593" y="1628800"/>
          <a:ext cx="7344815" cy="3524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1"/>
                <a:gridCol w="2232248"/>
                <a:gridCol w="1800200"/>
                <a:gridCol w="1571771"/>
                <a:gridCol w="1092525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b="1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</a:t>
                      </a:r>
                      <a:endParaRPr kumimoji="0" lang="en-US" sz="1800" b="1" i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URL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H</a:t>
                      </a:r>
                      <a:r>
                        <a:rPr 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ost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Cache to </a:t>
                      </a:r>
                      <a:r>
                        <a:rPr lang="en-US" sz="1800" u="none" strike="noStrike" dirty="0" smtClean="0">
                          <a:effectLst/>
                        </a:rPr>
                        <a:t>Client</a:t>
                      </a:r>
                    </a:p>
                    <a:p>
                      <a:pPr algn="ctr" fontAlgn="ctr"/>
                      <a:r>
                        <a:rPr kumimoji="0" lang="en-US" sz="1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(Client)</a:t>
                      </a:r>
                      <a:endParaRPr kumimoji="0"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Web to </a:t>
                      </a:r>
                      <a:r>
                        <a:rPr lang="en-US" sz="1800" u="none" strike="noStrike" dirty="0" smtClean="0">
                          <a:effectLst/>
                        </a:rPr>
                        <a:t>Cache</a:t>
                      </a:r>
                    </a:p>
                    <a:p>
                      <a:pPr algn="ctr" fontAlgn="ctr"/>
                      <a:r>
                        <a:rPr kumimoji="0" lang="en-US" sz="1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(Server)</a:t>
                      </a:r>
                      <a:endParaRPr kumimoji="0"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Cache rate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irc-ws.chat.twitch.tv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60,424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46,956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22.29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54,614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40,773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25.34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countess.twitch.tv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12,950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12,390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4.32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zh-tw.twitch.tv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9,149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9,149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help.twitch.tv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fan.twitch.tv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408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link.twitch.tv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295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7.52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加總</a:t>
                      </a:r>
                      <a:endParaRPr lang="zh-TW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38,317,596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34,627,242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9.63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62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83568" y="3068960"/>
            <a:ext cx="799288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zh-TW" altLang="en-US" sz="4800" dirty="0" smtClean="0">
                <a:ea typeface="標楷體" pitchFamily="65" charset="-120"/>
              </a:rPr>
              <a:t>簡報完畢</a:t>
            </a:r>
            <a:r>
              <a:rPr lang="en-US" altLang="zh-TW" sz="4800" dirty="0" smtClean="0">
                <a:ea typeface="標楷體" pitchFamily="65" charset="-120"/>
              </a:rPr>
              <a:t/>
            </a:r>
            <a:br>
              <a:rPr lang="en-US" altLang="zh-TW" sz="4800" dirty="0" smtClean="0">
                <a:ea typeface="標楷體" pitchFamily="65" charset="-120"/>
              </a:rPr>
            </a:br>
            <a:r>
              <a:rPr lang="zh-TW" altLang="en-US" sz="4800" dirty="0">
                <a:ea typeface="標楷體" pitchFamily="65" charset="-120"/>
              </a:rPr>
              <a:t>謝謝</a:t>
            </a:r>
            <a:endParaRPr lang="zh-TW" altLang="en-US" sz="4800" dirty="0" smtClean="0">
              <a:ea typeface="標楷體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50546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Police Based Routing(PBR)</a:t>
            </a:r>
            <a:endParaRPr lang="zh-TW" altLang="en-US" dirty="0"/>
          </a:p>
        </p:txBody>
      </p:sp>
      <p:sp>
        <p:nvSpPr>
          <p:cNvPr id="52" name="內容版面配置區 51"/>
          <p:cNvSpPr>
            <a:spLocks noGrp="1"/>
          </p:cNvSpPr>
          <p:nvPr>
            <p:ph idx="1"/>
          </p:nvPr>
        </p:nvSpPr>
        <p:spPr>
          <a:xfrm>
            <a:off x="457200" y="3748122"/>
            <a:ext cx="8229600" cy="2538397"/>
          </a:xfrm>
        </p:spPr>
        <p:txBody>
          <a:bodyPr>
            <a:normAutofit fontScale="62500" lnSpcReduction="20000"/>
          </a:bodyPr>
          <a:lstStyle/>
          <a:p>
            <a:r>
              <a:rPr lang="en-US" altLang="zh-TW" dirty="0" smtClean="0"/>
              <a:t>interface Eth 1/15</a:t>
            </a:r>
            <a:endParaRPr lang="en-US" altLang="zh-TW" dirty="0"/>
          </a:p>
          <a:p>
            <a:pPr lvl="1"/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policy route-map </a:t>
            </a:r>
            <a:r>
              <a:rPr lang="en-US" altLang="zh-TW" dirty="0" smtClean="0"/>
              <a:t>CF5K2</a:t>
            </a:r>
          </a:p>
          <a:p>
            <a:r>
              <a:rPr lang="en-US" altLang="zh-TW" dirty="0"/>
              <a:t>route-map </a:t>
            </a:r>
            <a:r>
              <a:rPr lang="en-US" altLang="zh-TW" dirty="0" smtClean="0"/>
              <a:t>CF5K2 </a:t>
            </a:r>
            <a:r>
              <a:rPr lang="en-US" altLang="zh-TW" dirty="0"/>
              <a:t>permit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match </a:t>
            </a:r>
            <a:r>
              <a:rPr lang="en-US" altLang="zh-TW" dirty="0" err="1"/>
              <a:t>ip</a:t>
            </a:r>
            <a:r>
              <a:rPr lang="en-US" altLang="zh-TW" dirty="0"/>
              <a:t> address </a:t>
            </a:r>
            <a:r>
              <a:rPr lang="en-US" altLang="zh-TW" dirty="0" smtClean="0"/>
              <a:t>CF5K-ACL2</a:t>
            </a:r>
            <a:endParaRPr lang="en-US" altLang="zh-TW" dirty="0"/>
          </a:p>
          <a:p>
            <a:pPr lvl="1"/>
            <a:r>
              <a:rPr lang="en-US" altLang="zh-TW" dirty="0" smtClean="0"/>
              <a:t>set </a:t>
            </a:r>
            <a:r>
              <a:rPr lang="en-US" altLang="zh-TW" dirty="0" err="1"/>
              <a:t>ip</a:t>
            </a:r>
            <a:r>
              <a:rPr lang="en-US" altLang="zh-TW" dirty="0"/>
              <a:t> next-hop </a:t>
            </a:r>
            <a:r>
              <a:rPr lang="en-US" altLang="zh-TW" dirty="0" smtClean="0"/>
              <a:t>172.16.1.6</a:t>
            </a:r>
          </a:p>
          <a:p>
            <a:r>
              <a:rPr lang="en-US" altLang="zh-TW" dirty="0" err="1"/>
              <a:t>ip</a:t>
            </a:r>
            <a:r>
              <a:rPr lang="en-US" altLang="zh-TW" dirty="0"/>
              <a:t> access-list extended </a:t>
            </a:r>
            <a:r>
              <a:rPr lang="en-US" altLang="zh-TW" dirty="0" smtClean="0"/>
              <a:t>CF5K-ACL2 </a:t>
            </a:r>
            <a:endParaRPr lang="en-US" altLang="zh-TW" dirty="0"/>
          </a:p>
          <a:p>
            <a:pPr lvl="1"/>
            <a:r>
              <a:rPr lang="en-US" altLang="zh-TW" dirty="0" smtClean="0"/>
              <a:t>10 </a:t>
            </a:r>
            <a:r>
              <a:rPr lang="en-US" altLang="zh-TW" dirty="0"/>
              <a:t>permit </a:t>
            </a:r>
            <a:r>
              <a:rPr lang="en-US" altLang="zh-TW" dirty="0" err="1"/>
              <a:t>tcp</a:t>
            </a:r>
            <a:r>
              <a:rPr lang="en-US" altLang="zh-TW" dirty="0"/>
              <a:t> 140.112.3.82/32 any </a:t>
            </a:r>
            <a:r>
              <a:rPr lang="en-US" altLang="zh-TW" dirty="0" err="1"/>
              <a:t>eq</a:t>
            </a:r>
            <a:r>
              <a:rPr lang="en-US" altLang="zh-TW" dirty="0"/>
              <a:t> </a:t>
            </a:r>
            <a:r>
              <a:rPr lang="en-US" altLang="zh-TW" dirty="0" smtClean="0"/>
              <a:t>www</a:t>
            </a:r>
          </a:p>
          <a:p>
            <a:pPr lvl="1"/>
            <a:r>
              <a:rPr lang="en-US" altLang="zh-TW" dirty="0" smtClean="0"/>
              <a:t>20 </a:t>
            </a:r>
            <a:r>
              <a:rPr lang="en-US" altLang="zh-TW" dirty="0"/>
              <a:t>permit </a:t>
            </a:r>
            <a:r>
              <a:rPr lang="en-US" altLang="zh-TW" dirty="0" err="1"/>
              <a:t>tcp</a:t>
            </a:r>
            <a:r>
              <a:rPr lang="en-US" altLang="zh-TW" dirty="0"/>
              <a:t> </a:t>
            </a:r>
            <a:r>
              <a:rPr lang="en-US" altLang="zh-TW" dirty="0" smtClean="0"/>
              <a:t>140.112.4.0/24 </a:t>
            </a:r>
            <a:r>
              <a:rPr lang="en-US" altLang="zh-TW" dirty="0"/>
              <a:t>any </a:t>
            </a:r>
            <a:r>
              <a:rPr lang="en-US" altLang="zh-TW" dirty="0" err="1"/>
              <a:t>eq</a:t>
            </a:r>
            <a:r>
              <a:rPr lang="en-US" altLang="zh-TW" dirty="0"/>
              <a:t> </a:t>
            </a:r>
            <a:r>
              <a:rPr lang="en-US" altLang="zh-TW" dirty="0" smtClean="0"/>
              <a:t>www</a:t>
            </a:r>
            <a:endParaRPr lang="en-US" altLang="zh-TW" dirty="0"/>
          </a:p>
          <a:p>
            <a:pPr lvl="1"/>
            <a:endParaRPr lang="en-US" altLang="zh-TW" dirty="0"/>
          </a:p>
          <a:p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4</a:t>
            </a:fld>
            <a:endParaRPr lang="en-US" altLang="zh-TW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548" y="1787170"/>
            <a:ext cx="611500" cy="1204468"/>
          </a:xfrm>
          <a:prstGeom prst="rect">
            <a:avLst/>
          </a:prstGeom>
        </p:spPr>
      </p:pic>
      <p:pic>
        <p:nvPicPr>
          <p:cNvPr id="5" name="Picture 48" descr="A10 Thunder_AD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215" y="3429000"/>
            <a:ext cx="1261835" cy="4401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122818" y="2060848"/>
            <a:ext cx="1034687" cy="360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err="1" smtClean="0"/>
              <a:t>Vlan</a:t>
            </a:r>
            <a:r>
              <a:rPr lang="en-US" altLang="zh-TW" sz="1400" b="1" dirty="0" smtClean="0"/>
              <a:t> 981</a:t>
            </a:r>
            <a:endParaRPr lang="zh-TW" altLang="en-US" sz="1400" b="1" dirty="0"/>
          </a:p>
        </p:txBody>
      </p:sp>
      <p:sp>
        <p:nvSpPr>
          <p:cNvPr id="7" name="矩形 6"/>
          <p:cNvSpPr/>
          <p:nvPr/>
        </p:nvSpPr>
        <p:spPr>
          <a:xfrm>
            <a:off x="5023851" y="2060826"/>
            <a:ext cx="932712" cy="360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/>
              <a:t>Eth1/15</a:t>
            </a:r>
            <a:endParaRPr lang="zh-TW" altLang="en-US" sz="1400" b="1" dirty="0"/>
          </a:p>
        </p:txBody>
      </p:sp>
      <p:cxnSp>
        <p:nvCxnSpPr>
          <p:cNvPr id="8" name="直線接點 7"/>
          <p:cNvCxnSpPr>
            <a:stCxn id="4" idx="3"/>
            <a:endCxn id="16" idx="1"/>
          </p:cNvCxnSpPr>
          <p:nvPr/>
        </p:nvCxnSpPr>
        <p:spPr>
          <a:xfrm flipV="1">
            <a:off x="4869048" y="2382228"/>
            <a:ext cx="1350114" cy="7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圖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000" y="2017181"/>
            <a:ext cx="668778" cy="76616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63688" y="1556792"/>
            <a:ext cx="13177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400" b="1" dirty="0" smtClean="0"/>
              <a:t>WAN1</a:t>
            </a:r>
          </a:p>
          <a:p>
            <a:pPr algn="ctr"/>
            <a:r>
              <a:rPr lang="en-US" altLang="zh-TW" sz="1400" b="1" dirty="0" smtClean="0"/>
              <a:t>140.112.0.206</a:t>
            </a:r>
            <a:endParaRPr lang="zh-TW" altLang="en-US" sz="1400" b="1" dirty="0"/>
          </a:p>
        </p:txBody>
      </p:sp>
      <p:cxnSp>
        <p:nvCxnSpPr>
          <p:cNvPr id="12" name="直線接點 11"/>
          <p:cNvCxnSpPr>
            <a:stCxn id="10" idx="3"/>
            <a:endCxn id="4" idx="1"/>
          </p:cNvCxnSpPr>
          <p:nvPr/>
        </p:nvCxnSpPr>
        <p:spPr>
          <a:xfrm flipV="1">
            <a:off x="2762778" y="2389404"/>
            <a:ext cx="1494770" cy="10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圖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162" y="1772817"/>
            <a:ext cx="656036" cy="121882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851920" y="1268760"/>
            <a:ext cx="13177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400" b="1" dirty="0" smtClean="0"/>
              <a:t>N7K WAN1</a:t>
            </a:r>
          </a:p>
          <a:p>
            <a:pPr algn="ctr"/>
            <a:r>
              <a:rPr lang="en-US" altLang="zh-TW" sz="1400" b="1" dirty="0" smtClean="0"/>
              <a:t>140.112.0.190</a:t>
            </a:r>
            <a:endParaRPr lang="zh-TW" altLang="en-US" sz="1400" b="1" dirty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4" t="21594" r="6372" b="20888"/>
          <a:stretch>
            <a:fillRect/>
          </a:stretch>
        </p:blipFill>
        <p:spPr bwMode="auto">
          <a:xfrm>
            <a:off x="5958118" y="3337660"/>
            <a:ext cx="1300526" cy="595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字方塊 20"/>
          <p:cNvSpPr txBox="1"/>
          <p:nvPr/>
        </p:nvSpPr>
        <p:spPr>
          <a:xfrm>
            <a:off x="7201626" y="3380613"/>
            <a:ext cx="133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b="1" dirty="0" smtClean="0"/>
              <a:t>Blue Coat</a:t>
            </a:r>
          </a:p>
          <a:p>
            <a:pPr algn="ctr"/>
            <a:r>
              <a:rPr lang="en-US" altLang="zh-TW" sz="1400" b="1" dirty="0" smtClean="0"/>
              <a:t>Cache Server</a:t>
            </a:r>
            <a:endParaRPr lang="zh-TW" altLang="en-US" sz="1400" b="1" dirty="0"/>
          </a:p>
        </p:txBody>
      </p:sp>
      <p:cxnSp>
        <p:nvCxnSpPr>
          <p:cNvPr id="22" name="直線接點 21"/>
          <p:cNvCxnSpPr>
            <a:stCxn id="4" idx="2"/>
            <a:endCxn id="5" idx="0"/>
          </p:cNvCxnSpPr>
          <p:nvPr/>
        </p:nvCxnSpPr>
        <p:spPr>
          <a:xfrm>
            <a:off x="4563298" y="2991638"/>
            <a:ext cx="16835" cy="437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向右箭號 50"/>
          <p:cNvSpPr/>
          <p:nvPr/>
        </p:nvSpPr>
        <p:spPr>
          <a:xfrm flipH="1">
            <a:off x="5103309" y="2420888"/>
            <a:ext cx="887595" cy="26183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矩形 52"/>
          <p:cNvSpPr/>
          <p:nvPr/>
        </p:nvSpPr>
        <p:spPr>
          <a:xfrm>
            <a:off x="3986914" y="3162454"/>
            <a:ext cx="11544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1" dirty="0" smtClean="0"/>
              <a:t>172.16.1.6</a:t>
            </a:r>
            <a:endParaRPr lang="zh-TW" altLang="en-US" sz="1600" b="1" dirty="0"/>
          </a:p>
        </p:txBody>
      </p:sp>
      <p:cxnSp>
        <p:nvCxnSpPr>
          <p:cNvPr id="69" name="直線接點 68"/>
          <p:cNvCxnSpPr>
            <a:stCxn id="5" idx="3"/>
            <a:endCxn id="20" idx="1"/>
          </p:cNvCxnSpPr>
          <p:nvPr/>
        </p:nvCxnSpPr>
        <p:spPr>
          <a:xfrm flipV="1">
            <a:off x="5211050" y="3635358"/>
            <a:ext cx="747068" cy="13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5868144" y="1268760"/>
            <a:ext cx="13177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400" b="1" dirty="0" smtClean="0"/>
              <a:t>N7K LAN1</a:t>
            </a:r>
          </a:p>
          <a:p>
            <a:pPr algn="ctr"/>
            <a:r>
              <a:rPr lang="en-US" altLang="zh-TW" sz="1400" b="1" dirty="0" smtClean="0"/>
              <a:t>140.112.0.170</a:t>
            </a:r>
            <a:endParaRPr lang="zh-TW" altLang="en-US" sz="1400" b="1" dirty="0"/>
          </a:p>
        </p:txBody>
      </p:sp>
      <p:sp>
        <p:nvSpPr>
          <p:cNvPr id="9" name="向下箭號 8"/>
          <p:cNvSpPr/>
          <p:nvPr/>
        </p:nvSpPr>
        <p:spPr>
          <a:xfrm>
            <a:off x="4879835" y="2872883"/>
            <a:ext cx="187199" cy="34009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向右箭號 23"/>
          <p:cNvSpPr/>
          <p:nvPr/>
        </p:nvSpPr>
        <p:spPr>
          <a:xfrm>
            <a:off x="5283084" y="3304729"/>
            <a:ext cx="585060" cy="19627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66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Trace Route – ICMP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傳統 </a:t>
            </a:r>
            <a:r>
              <a:rPr lang="en-US" altLang="zh-TW" sz="2800" dirty="0" err="1" smtClean="0"/>
              <a:t>tracert</a:t>
            </a:r>
            <a:r>
              <a:rPr lang="en-US" altLang="zh-TW" sz="2800" dirty="0" smtClean="0"/>
              <a:t> </a:t>
            </a:r>
            <a:r>
              <a:rPr lang="zh-TW" altLang="en-US" sz="2800" dirty="0" smtClean="0"/>
              <a:t>使用 </a:t>
            </a:r>
            <a:r>
              <a:rPr lang="en-US" altLang="zh-TW" sz="2800" dirty="0" smtClean="0"/>
              <a:t>ICMP</a:t>
            </a:r>
          </a:p>
          <a:p>
            <a:r>
              <a:rPr lang="zh-TW" altLang="en-US" sz="2800" dirty="0" smtClean="0"/>
              <a:t>非 </a:t>
            </a:r>
            <a:r>
              <a:rPr lang="en-US" altLang="zh-TW" sz="2800" dirty="0" smtClean="0"/>
              <a:t>TCP 80 port</a:t>
            </a:r>
            <a:r>
              <a:rPr lang="zh-TW" altLang="en-US" sz="2800" dirty="0" smtClean="0"/>
              <a:t>，不受</a:t>
            </a:r>
            <a:r>
              <a:rPr lang="en-US" altLang="zh-TW" sz="2800" dirty="0"/>
              <a:t>PBR</a:t>
            </a:r>
            <a:r>
              <a:rPr lang="zh-TW" altLang="en-US" sz="2800" dirty="0" smtClean="0"/>
              <a:t>影響</a:t>
            </a:r>
            <a:endParaRPr lang="en-US" altLang="zh-TW" sz="28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16176"/>
            <a:ext cx="5976664" cy="434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56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Trace Route – </a:t>
            </a:r>
            <a:r>
              <a:rPr lang="en-US" altLang="zh-TW" dirty="0" smtClean="0"/>
              <a:t>TCP port 80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使用 </a:t>
            </a:r>
            <a:r>
              <a:rPr lang="en-US" altLang="zh-TW" dirty="0" smtClean="0"/>
              <a:t>tracetcp.exe TCP </a:t>
            </a:r>
            <a:r>
              <a:rPr lang="en-US" altLang="zh-TW" dirty="0"/>
              <a:t>80 port</a:t>
            </a:r>
            <a:r>
              <a:rPr lang="zh-TW" altLang="en-US" dirty="0" smtClean="0"/>
              <a:t>，受</a:t>
            </a:r>
            <a:r>
              <a:rPr lang="en-US" altLang="zh-TW" dirty="0"/>
              <a:t>PBR</a:t>
            </a:r>
            <a:r>
              <a:rPr lang="zh-TW" altLang="en-US" dirty="0" smtClean="0"/>
              <a:t>影響</a:t>
            </a:r>
            <a:endParaRPr lang="en-US" altLang="zh-TW" dirty="0" smtClean="0"/>
          </a:p>
          <a:p>
            <a:r>
              <a:rPr lang="zh-TW" altLang="en-US" dirty="0" smtClean="0"/>
              <a:t>封包導入</a:t>
            </a:r>
            <a:r>
              <a:rPr lang="en-US" altLang="zh-TW" dirty="0" smtClean="0"/>
              <a:t>A10 + Blue Coat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860351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48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Trace Route – TCP port </a:t>
            </a:r>
            <a:r>
              <a:rPr lang="en-US" altLang="zh-TW" dirty="0" smtClean="0"/>
              <a:t>443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使用 </a:t>
            </a:r>
            <a:r>
              <a:rPr lang="en-US" altLang="zh-TW" dirty="0"/>
              <a:t>tracetcp.exe TCP </a:t>
            </a:r>
            <a:r>
              <a:rPr lang="en-US" altLang="zh-TW" dirty="0" smtClean="0"/>
              <a:t>443 </a:t>
            </a:r>
            <a:r>
              <a:rPr lang="en-US" altLang="zh-TW" dirty="0"/>
              <a:t>port</a:t>
            </a:r>
            <a:r>
              <a:rPr lang="zh-TW" altLang="en-US" dirty="0" smtClean="0"/>
              <a:t>，不受</a:t>
            </a:r>
            <a:r>
              <a:rPr lang="en-US" altLang="zh-TW" dirty="0"/>
              <a:t>PBR</a:t>
            </a:r>
            <a:r>
              <a:rPr lang="zh-TW" altLang="en-US" dirty="0" smtClean="0"/>
              <a:t>影響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5688632" cy="421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5302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國際頻</a:t>
            </a:r>
            <a:r>
              <a:rPr lang="zh-TW" altLang="en-US" dirty="0" smtClean="0"/>
              <a:t>寬下載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Source</a:t>
            </a:r>
            <a:r>
              <a:rPr lang="zh-TW" altLang="en-US" dirty="0" smtClean="0"/>
              <a:t> </a:t>
            </a:r>
            <a:r>
              <a:rPr lang="en-US" altLang="zh-TW" dirty="0" smtClean="0"/>
              <a:t>Port </a:t>
            </a:r>
            <a:r>
              <a:rPr lang="zh-TW" altLang="en-US" dirty="0" smtClean="0"/>
              <a:t>分析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2016/11/4 08:00~16:00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  <p:grpSp>
        <p:nvGrpSpPr>
          <p:cNvPr id="9" name="群組 8"/>
          <p:cNvGrpSpPr/>
          <p:nvPr/>
        </p:nvGrpSpPr>
        <p:grpSpPr>
          <a:xfrm>
            <a:off x="971600" y="2060848"/>
            <a:ext cx="7691355" cy="4243506"/>
            <a:chOff x="1187624" y="1981200"/>
            <a:chExt cx="7691355" cy="4243506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981200"/>
              <a:ext cx="7691355" cy="4243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字方塊 10"/>
            <p:cNvSpPr txBox="1"/>
            <p:nvPr/>
          </p:nvSpPr>
          <p:spPr>
            <a:xfrm>
              <a:off x="4355976" y="479715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69%</a:t>
              </a:r>
              <a:endParaRPr lang="zh-TW" altLang="en-US" dirty="0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3059832" y="3918287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22%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6756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Cache Server </a:t>
            </a:r>
            <a:r>
              <a:rPr lang="zh-TW" altLang="en-US" dirty="0" smtClean="0"/>
              <a:t>上線時間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暑假期間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2016/7/19(</a:t>
            </a:r>
            <a:r>
              <a:rPr lang="zh-TW" altLang="en-US" dirty="0" smtClean="0"/>
              <a:t>一</a:t>
            </a:r>
            <a:r>
              <a:rPr lang="en-US" altLang="zh-TW" dirty="0" smtClean="0"/>
              <a:t>) 09:00 </a:t>
            </a:r>
            <a:r>
              <a:rPr lang="en-US" altLang="zh-TW" dirty="0"/>
              <a:t>~ </a:t>
            </a:r>
            <a:r>
              <a:rPr lang="en-US" altLang="zh-TW" dirty="0" smtClean="0"/>
              <a:t>2016/7/21(</a:t>
            </a:r>
            <a:r>
              <a:rPr lang="zh-TW" altLang="en-US" dirty="0" smtClean="0"/>
              <a:t>三</a:t>
            </a:r>
            <a:r>
              <a:rPr lang="en-US" altLang="zh-TW" dirty="0" smtClean="0"/>
              <a:t>) 12:00</a:t>
            </a:r>
            <a:endParaRPr lang="en-US" altLang="zh-TW" dirty="0"/>
          </a:p>
          <a:p>
            <a:r>
              <a:rPr lang="zh-TW" altLang="en-US" dirty="0" smtClean="0"/>
              <a:t>開學前後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2016/9/7 (</a:t>
            </a:r>
            <a:r>
              <a:rPr lang="zh-TW" altLang="en-US" dirty="0" smtClean="0"/>
              <a:t>三</a:t>
            </a:r>
            <a:r>
              <a:rPr lang="en-US" altLang="zh-TW" dirty="0"/>
              <a:t>) </a:t>
            </a:r>
            <a:r>
              <a:rPr lang="en-US" altLang="zh-TW" dirty="0" smtClean="0"/>
              <a:t>09:00~ 2016/9/26(</a:t>
            </a:r>
            <a:r>
              <a:rPr lang="zh-TW" altLang="en-US" dirty="0" smtClean="0"/>
              <a:t>一</a:t>
            </a:r>
            <a:r>
              <a:rPr lang="en-US" altLang="zh-TW" dirty="0" smtClean="0"/>
              <a:t>)09:00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1025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23752</TotalTime>
  <Words>1152</Words>
  <Application>Microsoft Office PowerPoint</Application>
  <PresentationFormat>如螢幕大小 (4:3)</PresentationFormat>
  <Paragraphs>526</Paragraphs>
  <Slides>31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2" baseType="lpstr">
      <vt:lpstr>暗香撲面</vt:lpstr>
      <vt:lpstr>Cache Server     國際頻寬 POC</vt:lpstr>
      <vt:lpstr>台大CF5000 測試架構</vt:lpstr>
      <vt:lpstr>Police Based Routing(PBR)</vt:lpstr>
      <vt:lpstr>Police Based Routing(PBR)</vt:lpstr>
      <vt:lpstr>Trace Route – ICMP</vt:lpstr>
      <vt:lpstr>Trace Route – TCP port 80</vt:lpstr>
      <vt:lpstr>Trace Route – TCP port 443</vt:lpstr>
      <vt:lpstr>國際頻寬下載 Source Port 分析</vt:lpstr>
      <vt:lpstr>Cache Server 上線時間</vt:lpstr>
      <vt:lpstr>國際頻寬用量比較 - By Day 7/19~7/21 CacheServer 上線</vt:lpstr>
      <vt:lpstr>MRTG Log 前後兩週比較 7/19~7/21 CacheServer 上線</vt:lpstr>
      <vt:lpstr>國際頻寬用量比較- By Week 9/7~9/26 CacheServer 上線</vt:lpstr>
      <vt:lpstr>國際頻寬用量比較- By Day 9/7~9/26 CacheServer 上線</vt:lpstr>
      <vt:lpstr>國際頻寬用量比較 上學期 vs 本學期</vt:lpstr>
      <vt:lpstr>Access Log分析</vt:lpstr>
      <vt:lpstr>Access Log example</vt:lpstr>
      <vt:lpstr>Access Log 欄位說明</vt:lpstr>
      <vt:lpstr>Access Log 欄位說明</vt:lpstr>
      <vt:lpstr>2016/9/14</vt:lpstr>
      <vt:lpstr>2016/9/14</vt:lpstr>
      <vt:lpstr>每30 分鐘 Cache rate %分析</vt:lpstr>
      <vt:lpstr>每30 分鐘 Cache rate %分析</vt:lpstr>
      <vt:lpstr>Top 20 Hosts</vt:lpstr>
      <vt:lpstr>Top 20 Hosts 佔所有頻寬 %</vt:lpstr>
      <vt:lpstr>Address Dynamic Web 2.0 Content</vt:lpstr>
      <vt:lpstr>Cache Media &amp; Video</vt:lpstr>
      <vt:lpstr>Twitch.tv - Live streaming video Online Game</vt:lpstr>
      <vt:lpstr>Twitch.tv</vt:lpstr>
      <vt:lpstr>Twitch.tv 實際測試 Cache Rate%</vt:lpstr>
      <vt:lpstr>Twitch.tv 實際測試 Cache Rate %</vt:lpstr>
      <vt:lpstr>簡報完畢 謝謝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1018</cp:revision>
  <dcterms:created xsi:type="dcterms:W3CDTF">2007-03-23T08:00:23Z</dcterms:created>
  <dcterms:modified xsi:type="dcterms:W3CDTF">2016-11-09T04:27:42Z</dcterms:modified>
</cp:coreProperties>
</file>