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3"/>
  </p:notesMasterIdLst>
  <p:sldIdLst>
    <p:sldId id="300" r:id="rId2"/>
    <p:sldId id="399" r:id="rId3"/>
    <p:sldId id="331" r:id="rId4"/>
    <p:sldId id="333" r:id="rId5"/>
    <p:sldId id="315" r:id="rId6"/>
    <p:sldId id="299" r:id="rId7"/>
    <p:sldId id="301" r:id="rId8"/>
    <p:sldId id="294" r:id="rId9"/>
    <p:sldId id="314" r:id="rId10"/>
    <p:sldId id="313" r:id="rId11"/>
    <p:sldId id="297" r:id="rId12"/>
    <p:sldId id="337" r:id="rId13"/>
    <p:sldId id="335" r:id="rId14"/>
    <p:sldId id="316" r:id="rId15"/>
    <p:sldId id="306" r:id="rId16"/>
    <p:sldId id="305" r:id="rId17"/>
    <p:sldId id="317" r:id="rId18"/>
    <p:sldId id="303" r:id="rId19"/>
    <p:sldId id="336" r:id="rId20"/>
    <p:sldId id="318" r:id="rId21"/>
    <p:sldId id="271" r:id="rId22"/>
    <p:sldId id="272" r:id="rId23"/>
    <p:sldId id="279" r:id="rId24"/>
    <p:sldId id="277" r:id="rId25"/>
    <p:sldId id="338" r:id="rId26"/>
    <p:sldId id="292" r:id="rId27"/>
    <p:sldId id="280" r:id="rId28"/>
    <p:sldId id="275" r:id="rId29"/>
    <p:sldId id="319" r:id="rId30"/>
    <p:sldId id="274" r:id="rId31"/>
    <p:sldId id="320" r:id="rId32"/>
    <p:sldId id="273" r:id="rId33"/>
    <p:sldId id="293" r:id="rId34"/>
    <p:sldId id="276" r:id="rId35"/>
    <p:sldId id="332" r:id="rId36"/>
    <p:sldId id="264" r:id="rId37"/>
    <p:sldId id="284" r:id="rId38"/>
    <p:sldId id="330" r:id="rId39"/>
    <p:sldId id="285" r:id="rId40"/>
    <p:sldId id="287" r:id="rId41"/>
    <p:sldId id="309" r:id="rId42"/>
    <p:sldId id="339" r:id="rId43"/>
    <p:sldId id="310" r:id="rId44"/>
    <p:sldId id="263" r:id="rId45"/>
    <p:sldId id="261" r:id="rId46"/>
    <p:sldId id="308" r:id="rId47"/>
    <p:sldId id="321" r:id="rId48"/>
    <p:sldId id="256" r:id="rId49"/>
    <p:sldId id="357" r:id="rId50"/>
    <p:sldId id="265" r:id="rId51"/>
    <p:sldId id="322" r:id="rId52"/>
    <p:sldId id="295" r:id="rId53"/>
    <p:sldId id="296" r:id="rId54"/>
    <p:sldId id="267" r:id="rId55"/>
    <p:sldId id="354" r:id="rId56"/>
    <p:sldId id="323" r:id="rId57"/>
    <p:sldId id="281" r:id="rId58"/>
    <p:sldId id="288" r:id="rId59"/>
    <p:sldId id="289" r:id="rId60"/>
    <p:sldId id="290" r:id="rId61"/>
    <p:sldId id="286" r:id="rId62"/>
    <p:sldId id="325" r:id="rId63"/>
    <p:sldId id="282" r:id="rId64"/>
    <p:sldId id="291" r:id="rId65"/>
    <p:sldId id="334" r:id="rId66"/>
    <p:sldId id="326" r:id="rId67"/>
    <p:sldId id="400" r:id="rId68"/>
    <p:sldId id="312" r:id="rId69"/>
    <p:sldId id="328" r:id="rId70"/>
    <p:sldId id="341" r:id="rId71"/>
    <p:sldId id="329" r:id="rId72"/>
    <p:sldId id="340" r:id="rId73"/>
    <p:sldId id="342" r:id="rId74"/>
    <p:sldId id="349" r:id="rId75"/>
    <p:sldId id="307" r:id="rId76"/>
    <p:sldId id="345" r:id="rId77"/>
    <p:sldId id="347" r:id="rId78"/>
    <p:sldId id="348" r:id="rId79"/>
    <p:sldId id="350" r:id="rId80"/>
    <p:sldId id="352" r:id="rId81"/>
    <p:sldId id="351" r:id="rId82"/>
    <p:sldId id="353" r:id="rId83"/>
    <p:sldId id="344" r:id="rId84"/>
    <p:sldId id="343" r:id="rId85"/>
    <p:sldId id="346" r:id="rId86"/>
    <p:sldId id="401" r:id="rId87"/>
    <p:sldId id="384" r:id="rId88"/>
    <p:sldId id="385" r:id="rId89"/>
    <p:sldId id="359" r:id="rId90"/>
    <p:sldId id="360" r:id="rId91"/>
    <p:sldId id="366" r:id="rId92"/>
    <p:sldId id="367" r:id="rId93"/>
    <p:sldId id="402" r:id="rId94"/>
    <p:sldId id="362" r:id="rId95"/>
    <p:sldId id="363" r:id="rId96"/>
    <p:sldId id="368" r:id="rId97"/>
    <p:sldId id="390" r:id="rId98"/>
    <p:sldId id="389" r:id="rId99"/>
    <p:sldId id="387" r:id="rId100"/>
    <p:sldId id="388" r:id="rId101"/>
    <p:sldId id="403" r:id="rId102"/>
    <p:sldId id="391" r:id="rId103"/>
    <p:sldId id="377" r:id="rId104"/>
    <p:sldId id="406" r:id="rId105"/>
    <p:sldId id="392" r:id="rId106"/>
    <p:sldId id="405" r:id="rId107"/>
    <p:sldId id="386" r:id="rId108"/>
    <p:sldId id="395" r:id="rId109"/>
    <p:sldId id="370" r:id="rId110"/>
    <p:sldId id="398" r:id="rId111"/>
    <p:sldId id="396" r:id="rId112"/>
    <p:sldId id="404" r:id="rId113"/>
    <p:sldId id="383" r:id="rId114"/>
    <p:sldId id="394" r:id="rId115"/>
    <p:sldId id="376" r:id="rId116"/>
    <p:sldId id="378" r:id="rId117"/>
    <p:sldId id="372" r:id="rId118"/>
    <p:sldId id="373" r:id="rId119"/>
    <p:sldId id="379" r:id="rId120"/>
    <p:sldId id="380" r:id="rId121"/>
    <p:sldId id="407" r:id="rId122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01AF2A"/>
    <a:srgbClr val="FFFFCC"/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3" autoAdjust="0"/>
    <p:restoredTop sz="93204" autoAdjust="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  <p:sp>
        <p:nvSpPr>
          <p:cNvPr id="8909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1E3A2859-F19A-4959-B0B6-50200E2554F6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121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721652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頁尾文字</a:t>
            </a: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BC179-AE0C-4866-9FDB-7DCC04C94B9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39219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dirty="0" err="1" smtClean="0"/>
              <a:t>頁尾文字</a:t>
            </a:r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380559"/>
            <a:ext cx="73914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43" y="6411881"/>
            <a:ext cx="1088506" cy="4735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err="1" smtClean="0"/>
              <a:t>pfSense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Case Study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TW" altLang="en-US" dirty="0" smtClean="0"/>
              <a:t>游子興</a:t>
            </a:r>
            <a:endParaRPr lang="en-US" altLang="zh-TW" dirty="0" smtClean="0"/>
          </a:p>
          <a:p>
            <a:r>
              <a:rPr lang="zh-TW" altLang="en-US" dirty="0"/>
              <a:t>台大計中網路</a:t>
            </a:r>
            <a:r>
              <a:rPr lang="zh-TW" altLang="en-US" dirty="0" smtClean="0"/>
              <a:t>組</a:t>
            </a:r>
            <a:endParaRPr lang="en-US" altLang="zh-TW" dirty="0" smtClean="0"/>
          </a:p>
          <a:p>
            <a:r>
              <a:rPr lang="en-US" altLang="zh-TW" dirty="0" smtClean="0"/>
              <a:t>davisyou@ntu.edu.tw</a:t>
            </a:r>
          </a:p>
          <a:p>
            <a:r>
              <a:rPr lang="en-US" altLang="zh-TW" dirty="0" smtClean="0"/>
              <a:t>02-33665008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93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Firewall</a:t>
            </a:r>
            <a:r>
              <a:rPr lang="zh-TW" altLang="en-US" dirty="0"/>
              <a:t> </a:t>
            </a:r>
            <a:r>
              <a:rPr lang="en-US" altLang="zh-TW" dirty="0"/>
              <a:t>&gt; Rules &gt; </a:t>
            </a:r>
            <a:r>
              <a:rPr lang="en-US" altLang="zh-TW" dirty="0" smtClean="0"/>
              <a:t>LAN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LAN to any </a:t>
            </a:r>
            <a:r>
              <a:rPr lang="zh-TW" altLang="en-US" dirty="0" smtClean="0"/>
              <a:t>預設全部</a:t>
            </a:r>
            <a:r>
              <a:rPr lang="zh-TW" altLang="en-US" dirty="0"/>
              <a:t>允許</a:t>
            </a:r>
            <a:r>
              <a:rPr lang="zh-TW" altLang="en-US" dirty="0" smtClean="0"/>
              <a:t>，</a:t>
            </a:r>
            <a:r>
              <a:rPr lang="zh-TW" altLang="en-US" dirty="0"/>
              <a:t>不需設定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8945881" cy="239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785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Client</a:t>
            </a:r>
            <a:br>
              <a:rPr lang="en-US" altLang="zh-TW" dirty="0" smtClean="0"/>
            </a:br>
            <a:r>
              <a:rPr lang="en-US" altLang="zh-TW" dirty="0"/>
              <a:t>VPN &gt; </a:t>
            </a:r>
            <a:r>
              <a:rPr lang="en-US" altLang="zh-TW" dirty="0" err="1"/>
              <a:t>OpenVPN</a:t>
            </a:r>
            <a:r>
              <a:rPr lang="en-US" altLang="zh-TW" dirty="0"/>
              <a:t> &gt; Clients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Custom </a:t>
            </a:r>
            <a:r>
              <a:rPr lang="en-US" altLang="zh-TW" dirty="0" smtClean="0"/>
              <a:t>options:</a:t>
            </a:r>
          </a:p>
          <a:p>
            <a:pPr lvl="1"/>
            <a:r>
              <a:rPr lang="en-US" altLang="zh-TW" dirty="0" smtClean="0"/>
              <a:t>redirect-gateway def1;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100</a:t>
            </a:fld>
            <a:endParaRPr lang="en-US" altLang="zh-TW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72705"/>
            <a:ext cx="7381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IPSEC</a:t>
            </a:r>
            <a:br>
              <a:rPr lang="en-US" altLang="zh-TW" dirty="0"/>
            </a:br>
            <a:r>
              <a:rPr lang="en-US" altLang="zh-TW" dirty="0" err="1" smtClean="0"/>
              <a:t>TANet</a:t>
            </a:r>
            <a:r>
              <a:rPr lang="en-US" altLang="zh-TW" dirty="0" smtClean="0"/>
              <a:t> </a:t>
            </a:r>
            <a:r>
              <a:rPr lang="zh-TW" altLang="en-US" dirty="0"/>
              <a:t>端設定</a:t>
            </a:r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0257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VPN &gt; IPsec &gt; Tunnels</a:t>
            </a:r>
            <a:br>
              <a:rPr lang="en-US" altLang="zh-TW" dirty="0"/>
            </a:br>
            <a:r>
              <a:rPr lang="en-US" altLang="zh-TW" dirty="0"/>
              <a:t>192.168.101.1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102</a:t>
            </a:fld>
            <a:endParaRPr lang="en-US" altLang="zh-TW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91450"/>
            <a:ext cx="8229600" cy="3732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57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VPN &gt; IPsec &gt; Tunnels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103</a:t>
            </a:fld>
            <a:endParaRPr lang="en-US" altLang="zh-TW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10" y="1428750"/>
            <a:ext cx="793138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503040" y="5175264"/>
            <a:ext cx="5149080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0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VPN &gt; IPsec &gt; Tunnels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104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91" y="2052638"/>
            <a:ext cx="7547633" cy="364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1043608" y="5013176"/>
            <a:ext cx="5661049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1043608" y="2510968"/>
            <a:ext cx="5669433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92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VPN &gt; IPsec &gt; Tunnels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105</a:t>
            </a:fld>
            <a:endParaRPr lang="en-US" altLang="zh-TW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76098"/>
            <a:ext cx="8229600" cy="476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655440" y="3717032"/>
            <a:ext cx="8093024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655440" y="5103256"/>
            <a:ext cx="8093024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1403648" y="5507940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</a:rPr>
              <a:t>NTU </a:t>
            </a:r>
            <a:r>
              <a:rPr lang="zh-TW" altLang="en-US" b="1" dirty="0" smtClean="0">
                <a:solidFill>
                  <a:srgbClr val="FF0000"/>
                </a:solidFill>
              </a:rPr>
              <a:t>端使用之虛擬網段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IPsec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IPsec to any </a:t>
            </a:r>
            <a:r>
              <a:rPr lang="zh-TW" altLang="en-US" dirty="0"/>
              <a:t>全部允許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106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76872"/>
            <a:ext cx="8229600" cy="1762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57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IPSEC</a:t>
            </a:r>
            <a:br>
              <a:rPr lang="en-US" altLang="zh-TW" dirty="0"/>
            </a:br>
            <a:r>
              <a:rPr lang="en-US" altLang="zh-TW" dirty="0" smtClean="0"/>
              <a:t>NTU </a:t>
            </a:r>
            <a:r>
              <a:rPr lang="zh-TW" altLang="en-US" dirty="0"/>
              <a:t>端設定</a:t>
            </a:r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824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VPN &gt; IPsec &gt; Tunnels</a:t>
            </a:r>
            <a:br>
              <a:rPr lang="en-US" altLang="zh-TW" dirty="0"/>
            </a:br>
            <a:r>
              <a:rPr lang="en-US" altLang="zh-TW" dirty="0"/>
              <a:t>192.168.200.1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108</a:t>
            </a:fld>
            <a:endParaRPr lang="en-US" altLang="zh-TW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87361"/>
            <a:ext cx="8229600" cy="2740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28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VPN &gt; IPsec &gt; </a:t>
            </a:r>
            <a:r>
              <a:rPr lang="en-US" altLang="zh-TW" dirty="0" smtClean="0"/>
              <a:t>Tunnels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109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58685"/>
            <a:ext cx="8229600" cy="399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圓角矩形 8"/>
          <p:cNvSpPr/>
          <p:nvPr/>
        </p:nvSpPr>
        <p:spPr>
          <a:xfrm>
            <a:off x="503040" y="4869160"/>
            <a:ext cx="4933056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7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NAT &gt; Outbound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使用預設值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Automatic </a:t>
            </a:r>
            <a:r>
              <a:rPr lang="en-US" altLang="zh-TW" dirty="0"/>
              <a:t>outbound NAT rule generation.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61" y="2924944"/>
            <a:ext cx="76771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1763688" y="4365104"/>
            <a:ext cx="1944216" cy="10078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70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VPN &gt; IPsec &gt; Tunnels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110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91" y="2052638"/>
            <a:ext cx="7547633" cy="364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1043608" y="5013176"/>
            <a:ext cx="5661049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1043608" y="2510968"/>
            <a:ext cx="5669433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523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VPN &gt; IPsec &gt; Tunnels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111</a:t>
            </a:fld>
            <a:endParaRPr lang="en-US" altLang="zh-TW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52159"/>
            <a:ext cx="8229600" cy="401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539552" y="3789040"/>
            <a:ext cx="7992888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539552" y="4815224"/>
            <a:ext cx="7992888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1403648" y="5229200"/>
            <a:ext cx="2757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err="1" smtClean="0">
                <a:solidFill>
                  <a:srgbClr val="FF0000"/>
                </a:solidFill>
              </a:rPr>
              <a:t>TANet</a:t>
            </a:r>
            <a:r>
              <a:rPr lang="en-US" altLang="zh-TW" b="1" dirty="0" smtClean="0">
                <a:solidFill>
                  <a:srgbClr val="FF0000"/>
                </a:solidFill>
              </a:rPr>
              <a:t> </a:t>
            </a:r>
            <a:r>
              <a:rPr lang="zh-TW" altLang="en-US" b="1" dirty="0" smtClean="0">
                <a:solidFill>
                  <a:srgbClr val="FF0000"/>
                </a:solidFill>
              </a:rPr>
              <a:t>端使用之虛擬網段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12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IPsec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IPsec </a:t>
            </a:r>
            <a:r>
              <a:rPr lang="en-US" altLang="zh-TW" dirty="0"/>
              <a:t>to any </a:t>
            </a:r>
            <a:r>
              <a:rPr lang="zh-TW" altLang="en-US" dirty="0"/>
              <a:t>全部允許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112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76872"/>
            <a:ext cx="8229600" cy="1762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288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Status &gt; IPsec &gt; Overview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113</a:t>
            </a:fld>
            <a:endParaRPr lang="en-US" altLang="zh-TW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3023"/>
            <a:ext cx="8229600" cy="314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66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IPsec</a:t>
            </a:r>
            <a:br>
              <a:rPr lang="en-US" altLang="zh-TW" dirty="0" smtClean="0"/>
            </a:br>
            <a:r>
              <a:rPr lang="en-US" altLang="zh-TW" dirty="0" err="1" smtClean="0"/>
              <a:t>TANet</a:t>
            </a:r>
            <a:r>
              <a:rPr lang="en-US" altLang="zh-TW" dirty="0" smtClean="0"/>
              <a:t> </a:t>
            </a:r>
            <a:r>
              <a:rPr lang="zh-TW" altLang="en-US" dirty="0" smtClean="0"/>
              <a:t>端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redirect </a:t>
            </a:r>
            <a:r>
              <a:rPr lang="en-US" altLang="zh-TW" dirty="0" smtClean="0"/>
              <a:t>Gateway to </a:t>
            </a:r>
            <a:r>
              <a:rPr lang="en-US" altLang="zh-TW" dirty="0"/>
              <a:t>140.112.3.105</a:t>
            </a:r>
            <a:r>
              <a:rPr lang="zh-TW" altLang="en-US" dirty="0"/>
              <a:t/>
            </a:r>
            <a:br>
              <a:rPr lang="zh-TW" altLang="en-US" dirty="0"/>
            </a:b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9224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VPN &gt; IPsec &gt; Tunnels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err="1" smtClean="0"/>
              <a:t>TANet</a:t>
            </a:r>
            <a:r>
              <a:rPr lang="en-US" altLang="zh-TW" dirty="0" smtClean="0"/>
              <a:t> </a:t>
            </a:r>
            <a:r>
              <a:rPr lang="zh-TW" altLang="en-US" dirty="0" smtClean="0"/>
              <a:t>端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115</a:t>
            </a:fld>
            <a:endParaRPr lang="en-US" altLang="zh-TW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18121"/>
            <a:ext cx="8229600" cy="367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23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VPN &gt; IPsec &gt; Tunnels</a:t>
            </a:r>
            <a:br>
              <a:rPr lang="en-US" altLang="zh-TW" dirty="0"/>
            </a:br>
            <a:r>
              <a:rPr lang="en-US" altLang="zh-TW" dirty="0" err="1"/>
              <a:t>TANet</a:t>
            </a:r>
            <a:r>
              <a:rPr lang="en-US" altLang="zh-TW" dirty="0"/>
              <a:t> </a:t>
            </a:r>
            <a:r>
              <a:rPr lang="zh-TW" altLang="en-US" dirty="0"/>
              <a:t>端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116</a:t>
            </a:fld>
            <a:endParaRPr lang="en-US" altLang="zh-TW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5818"/>
            <a:ext cx="8229600" cy="482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503040" y="5085184"/>
            <a:ext cx="8245424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911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VPN &gt; IPsec &gt; Tunnels</a:t>
            </a:r>
            <a:br>
              <a:rPr lang="en-US" altLang="zh-TW" dirty="0"/>
            </a:br>
            <a:r>
              <a:rPr lang="en-US" altLang="zh-TW" dirty="0" smtClean="0"/>
              <a:t>NTU </a:t>
            </a:r>
            <a:r>
              <a:rPr lang="zh-TW" altLang="en-US" dirty="0" smtClean="0"/>
              <a:t>端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117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" y="2014554"/>
            <a:ext cx="8676456" cy="2926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79622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VPN &gt; IPsec &gt; </a:t>
            </a:r>
            <a:r>
              <a:rPr lang="en-US" altLang="zh-TW" dirty="0"/>
              <a:t>Tunnels</a:t>
            </a:r>
            <a:br>
              <a:rPr lang="en-US" altLang="zh-TW" dirty="0"/>
            </a:br>
            <a:r>
              <a:rPr lang="en-US" altLang="zh-TW" dirty="0"/>
              <a:t>NTU </a:t>
            </a:r>
            <a:r>
              <a:rPr lang="zh-TW" altLang="en-US" dirty="0"/>
              <a:t>端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118</a:t>
            </a:fld>
            <a:endParaRPr lang="en-US" altLang="zh-TW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85086"/>
            <a:ext cx="8229600" cy="394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圓角矩形 7"/>
          <p:cNvSpPr/>
          <p:nvPr/>
        </p:nvSpPr>
        <p:spPr>
          <a:xfrm>
            <a:off x="539552" y="3789040"/>
            <a:ext cx="8136904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036425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Firewall &gt; NAT &gt; Outbound</a:t>
            </a:r>
            <a:br>
              <a:rPr lang="en-US" altLang="zh-TW" dirty="0"/>
            </a:br>
            <a:r>
              <a:rPr lang="en-US" altLang="zh-TW" dirty="0"/>
              <a:t>NTU </a:t>
            </a:r>
            <a:r>
              <a:rPr lang="zh-TW" altLang="en-US" dirty="0"/>
              <a:t>端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119</a:t>
            </a:fld>
            <a:endParaRPr lang="en-US" altLang="zh-TW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36045"/>
            <a:ext cx="8229600" cy="464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395536" y="4455184"/>
            <a:ext cx="8640960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3059832" y="2780928"/>
            <a:ext cx="1368152" cy="86409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2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Services &gt; DHCP Server &gt; LAN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開啟 </a:t>
            </a:r>
            <a:r>
              <a:rPr lang="en-US" altLang="zh-TW" dirty="0" smtClean="0"/>
              <a:t>DHCP </a:t>
            </a:r>
            <a:r>
              <a:rPr lang="zh-TW" altLang="en-US" dirty="0" smtClean="0"/>
              <a:t>服務 </a:t>
            </a:r>
            <a:r>
              <a:rPr lang="en-US" altLang="zh-TW" dirty="0" smtClean="0"/>
              <a:t>on LAN Interface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0" y="1988840"/>
            <a:ext cx="81819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39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Firewall &gt; NAT &gt; </a:t>
            </a:r>
            <a:r>
              <a:rPr lang="en-US" altLang="zh-TW" dirty="0"/>
              <a:t>Outbound</a:t>
            </a:r>
            <a:br>
              <a:rPr lang="en-US" altLang="zh-TW" dirty="0"/>
            </a:br>
            <a:r>
              <a:rPr lang="en-US" altLang="zh-TW" dirty="0"/>
              <a:t>NTU </a:t>
            </a:r>
            <a:r>
              <a:rPr lang="zh-TW" altLang="en-US" dirty="0"/>
              <a:t>端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120</a:t>
            </a:fld>
            <a:endParaRPr lang="en-US" altLang="zh-TW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98196"/>
            <a:ext cx="8229600" cy="3918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1043608" y="4455184"/>
            <a:ext cx="7632848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145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683568" y="3068960"/>
            <a:ext cx="799288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zh-TW" altLang="en-US" sz="4800" dirty="0" smtClean="0">
                <a:ea typeface="標楷體" pitchFamily="65" charset="-120"/>
              </a:rPr>
              <a:t>簡報完畢</a:t>
            </a:r>
            <a:r>
              <a:rPr lang="en-US" altLang="zh-TW" sz="4800" dirty="0" smtClean="0">
                <a:ea typeface="標楷體" pitchFamily="65" charset="-120"/>
              </a:rPr>
              <a:t/>
            </a:r>
            <a:br>
              <a:rPr lang="en-US" altLang="zh-TW" sz="4800" dirty="0" smtClean="0">
                <a:ea typeface="標楷體" pitchFamily="65" charset="-120"/>
              </a:rPr>
            </a:br>
            <a:r>
              <a:rPr lang="zh-TW" altLang="en-US" sz="4800" dirty="0">
                <a:ea typeface="標楷體" pitchFamily="65" charset="-120"/>
              </a:rPr>
              <a:t>謝謝</a:t>
            </a:r>
            <a:endParaRPr lang="zh-TW" altLang="en-US" sz="4800" dirty="0" smtClean="0">
              <a:ea typeface="標楷體" pitchFamily="65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14426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測試結果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29" y="3933056"/>
            <a:ext cx="709612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39" y="1257324"/>
            <a:ext cx="3908053" cy="304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000" y="1340562"/>
            <a:ext cx="361950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圓角矩形 7"/>
          <p:cNvSpPr/>
          <p:nvPr/>
        </p:nvSpPr>
        <p:spPr>
          <a:xfrm>
            <a:off x="683567" y="2653917"/>
            <a:ext cx="2448273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592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NAT </a:t>
            </a:r>
            <a:r>
              <a:rPr lang="en-US" altLang="zh-TW" dirty="0" smtClean="0"/>
              <a:t>Mode</a:t>
            </a:r>
            <a:br>
              <a:rPr lang="en-US" altLang="zh-TW" dirty="0" smtClean="0"/>
            </a:br>
            <a:r>
              <a:rPr lang="en-US" altLang="zh-TW" dirty="0" smtClean="0"/>
              <a:t>Many </a:t>
            </a:r>
            <a:r>
              <a:rPr lang="en-US" altLang="zh-TW" smtClean="0"/>
              <a:t>Public IP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(</a:t>
            </a:r>
            <a:r>
              <a:rPr lang="en-US" altLang="zh-TW" smtClean="0"/>
              <a:t>Virtual IP)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8385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NAT Mode</a:t>
            </a:r>
            <a:br>
              <a:rPr lang="en-US" altLang="zh-TW" dirty="0"/>
            </a:br>
            <a:r>
              <a:rPr lang="en-US" altLang="zh-TW" dirty="0"/>
              <a:t>Many Public </a:t>
            </a:r>
            <a:r>
              <a:rPr lang="en-US" altLang="zh-TW" dirty="0" smtClean="0"/>
              <a:t>IPs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546848" y="6400800"/>
            <a:ext cx="914400" cy="283464"/>
          </a:xfrm>
        </p:spPr>
        <p:txBody>
          <a:bodyPr/>
          <a:lstStyle/>
          <a:p>
            <a:fld id="{D93790E0-A73F-4A53-83D9-1E4712857E21}" type="slidenum">
              <a:rPr lang="en-US" altLang="zh-TW" smtClean="0"/>
              <a:pPr/>
              <a:t>15</a:t>
            </a:fld>
            <a:endParaRPr lang="en-US" altLang="zh-TW"/>
          </a:p>
        </p:txBody>
      </p:sp>
      <p:sp>
        <p:nvSpPr>
          <p:cNvPr id="7" name="橢圓 6"/>
          <p:cNvSpPr/>
          <p:nvPr/>
        </p:nvSpPr>
        <p:spPr>
          <a:xfrm>
            <a:off x="3923928" y="1331476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TANet</a:t>
            </a:r>
            <a:endParaRPr lang="zh-TW" altLang="en-US" dirty="0"/>
          </a:p>
        </p:txBody>
      </p:sp>
      <p:sp>
        <p:nvSpPr>
          <p:cNvPr id="8" name="橢圓 7"/>
          <p:cNvSpPr/>
          <p:nvPr/>
        </p:nvSpPr>
        <p:spPr>
          <a:xfrm>
            <a:off x="3923928" y="3617874"/>
            <a:ext cx="1368152" cy="9632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pfsense</a:t>
            </a:r>
            <a:endParaRPr lang="zh-TW" altLang="en-US" dirty="0"/>
          </a:p>
        </p:txBody>
      </p:sp>
      <p:cxnSp>
        <p:nvCxnSpPr>
          <p:cNvPr id="10" name="直線接點 9"/>
          <p:cNvCxnSpPr>
            <a:stCxn id="7" idx="4"/>
            <a:endCxn id="8" idx="0"/>
          </p:cNvCxnSpPr>
          <p:nvPr/>
        </p:nvCxnSpPr>
        <p:spPr>
          <a:xfrm>
            <a:off x="4608004" y="2267580"/>
            <a:ext cx="0" cy="1350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3600084" y="2854677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WANTANET</a:t>
            </a:r>
          </a:p>
          <a:p>
            <a:pPr algn="ctr"/>
            <a:r>
              <a:rPr lang="en-US" altLang="zh-TW" b="1" dirty="0" smtClean="0"/>
              <a:t>192.192.7.122/30 </a:t>
            </a:r>
            <a:endParaRPr lang="zh-TW" altLang="en-US" b="1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3635896" y="2267580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192.192.7.121/30 </a:t>
            </a:r>
            <a:endParaRPr lang="zh-TW" altLang="en-US" b="1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3625694" y="4582869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LAN</a:t>
            </a:r>
          </a:p>
          <a:p>
            <a:pPr algn="ctr"/>
            <a:r>
              <a:rPr lang="en-US" altLang="zh-TW" b="1" dirty="0" smtClean="0"/>
              <a:t>192.168.200.1/24 </a:t>
            </a:r>
            <a:endParaRPr lang="zh-TW" altLang="en-US" b="1" dirty="0"/>
          </a:p>
        </p:txBody>
      </p:sp>
      <p:cxnSp>
        <p:nvCxnSpPr>
          <p:cNvPr id="17" name="直線接點 16"/>
          <p:cNvCxnSpPr>
            <a:stCxn id="8" idx="4"/>
            <a:endCxn id="19" idx="0"/>
          </p:cNvCxnSpPr>
          <p:nvPr/>
        </p:nvCxnSpPr>
        <p:spPr>
          <a:xfrm>
            <a:off x="4608004" y="4581128"/>
            <a:ext cx="18002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肘形接點 32"/>
          <p:cNvCxnSpPr>
            <a:stCxn id="8" idx="4"/>
            <a:endCxn id="18" idx="0"/>
          </p:cNvCxnSpPr>
          <p:nvPr/>
        </p:nvCxnSpPr>
        <p:spPr>
          <a:xfrm rot="5400000">
            <a:off x="3050831" y="3816043"/>
            <a:ext cx="792088" cy="232225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肘形接點 37"/>
          <p:cNvCxnSpPr>
            <a:stCxn id="8" idx="4"/>
            <a:endCxn id="20" idx="0"/>
          </p:cNvCxnSpPr>
          <p:nvPr/>
        </p:nvCxnSpPr>
        <p:spPr>
          <a:xfrm rot="16200000" flipH="1">
            <a:off x="5373089" y="3816043"/>
            <a:ext cx="792088" cy="232225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圓角矩形 17"/>
          <p:cNvSpPr/>
          <p:nvPr/>
        </p:nvSpPr>
        <p:spPr>
          <a:xfrm>
            <a:off x="1187624" y="5373216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PC1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IP:192.168.200.2/24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圓角矩形 18"/>
          <p:cNvSpPr/>
          <p:nvPr/>
        </p:nvSpPr>
        <p:spPr>
          <a:xfrm>
            <a:off x="3527884" y="5373216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PC2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IP:192.168.200.3/24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圓角矩形 19"/>
          <p:cNvSpPr/>
          <p:nvPr/>
        </p:nvSpPr>
        <p:spPr>
          <a:xfrm>
            <a:off x="5832140" y="5373216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PC3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IP:192.168.200.4/24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5212956" y="3537882"/>
            <a:ext cx="2202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Virtual IPs for NAT</a:t>
            </a:r>
          </a:p>
          <a:p>
            <a:pPr algn="ctr"/>
            <a:r>
              <a:rPr lang="en-US" altLang="zh-TW" b="1" dirty="0" smtClean="0"/>
              <a:t>140.131.0.128/25 </a:t>
            </a:r>
            <a:endParaRPr lang="zh-TW" altLang="en-US" b="1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5580112" y="2636912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  <p:sp>
        <p:nvSpPr>
          <p:cNvPr id="23" name="文字方塊 22"/>
          <p:cNvSpPr txBox="1"/>
          <p:nvPr/>
        </p:nvSpPr>
        <p:spPr>
          <a:xfrm>
            <a:off x="5832445" y="4777116"/>
            <a:ext cx="1351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Private IP</a:t>
            </a:r>
            <a:endParaRPr lang="zh-TW" altLang="en-US" sz="2000" b="1" dirty="0"/>
          </a:p>
        </p:txBody>
      </p:sp>
      <p:sp>
        <p:nvSpPr>
          <p:cNvPr id="24" name="文字方塊 23"/>
          <p:cNvSpPr txBox="1"/>
          <p:nvPr/>
        </p:nvSpPr>
        <p:spPr>
          <a:xfrm>
            <a:off x="7415354" y="3688413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9511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Firewall &gt; Virtual IPs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16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2152650"/>
            <a:ext cx="836295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971599" y="4200860"/>
            <a:ext cx="7781875" cy="5044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140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Firewall &gt; NAT &gt; Outbound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改成 </a:t>
            </a:r>
            <a:r>
              <a:rPr lang="en-US" altLang="zh-TW" dirty="0" smtClean="0"/>
              <a:t>Manual </a:t>
            </a:r>
            <a:r>
              <a:rPr lang="en-US" altLang="zh-TW" dirty="0"/>
              <a:t>Outbound NAT rule generation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79248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4932040" y="3914681"/>
            <a:ext cx="1656184" cy="10078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866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NAT &gt; Outbound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18</a:t>
            </a:fld>
            <a:endParaRPr lang="en-US" altLang="zh-TW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50951"/>
            <a:ext cx="8784976" cy="5225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5467672"/>
            <a:ext cx="1695450" cy="638175"/>
          </a:xfrm>
          <a:prstGeom prst="rect">
            <a:avLst/>
          </a:prstGeom>
        </p:spPr>
      </p:pic>
      <p:sp>
        <p:nvSpPr>
          <p:cNvPr id="7" name="圓角矩形 6"/>
          <p:cNvSpPr/>
          <p:nvPr/>
        </p:nvSpPr>
        <p:spPr>
          <a:xfrm>
            <a:off x="179512" y="5467672"/>
            <a:ext cx="5184576" cy="100898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778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568" y="4221088"/>
            <a:ext cx="67818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測試結果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19</a:t>
            </a:fld>
            <a:endParaRPr lang="en-US" altLang="zh-TW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03" y="2780928"/>
            <a:ext cx="67913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18" y="1196752"/>
            <a:ext cx="68103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677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pfSense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i="1" dirty="0" smtClean="0"/>
              <a:t>http://</a:t>
            </a:r>
            <a:r>
              <a:rPr lang="en-US" altLang="zh-TW" b="1" i="1" dirty="0" smtClean="0"/>
              <a:t>pfsense</a:t>
            </a:r>
            <a:r>
              <a:rPr lang="en-US" altLang="zh-TW" i="1" dirty="0" smtClean="0"/>
              <a:t>.org/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7847409" cy="2306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355" y="4293095"/>
            <a:ext cx="6854045" cy="2564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20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Route Mode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1260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Route Mode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546848" y="6400800"/>
            <a:ext cx="914400" cy="283464"/>
          </a:xfrm>
        </p:spPr>
        <p:txBody>
          <a:bodyPr/>
          <a:lstStyle/>
          <a:p>
            <a:fld id="{D93790E0-A73F-4A53-83D9-1E4712857E21}" type="slidenum">
              <a:rPr lang="en-US" altLang="zh-TW" smtClean="0"/>
              <a:pPr/>
              <a:t>21</a:t>
            </a:fld>
            <a:endParaRPr lang="en-US" altLang="zh-TW"/>
          </a:p>
        </p:txBody>
      </p:sp>
      <p:sp>
        <p:nvSpPr>
          <p:cNvPr id="7" name="橢圓 6"/>
          <p:cNvSpPr/>
          <p:nvPr/>
        </p:nvSpPr>
        <p:spPr>
          <a:xfrm>
            <a:off x="3923928" y="1259468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TANet</a:t>
            </a:r>
            <a:endParaRPr lang="zh-TW" altLang="en-US" dirty="0"/>
          </a:p>
        </p:txBody>
      </p:sp>
      <p:sp>
        <p:nvSpPr>
          <p:cNvPr id="8" name="橢圓 7"/>
          <p:cNvSpPr/>
          <p:nvPr/>
        </p:nvSpPr>
        <p:spPr>
          <a:xfrm>
            <a:off x="3923928" y="3617874"/>
            <a:ext cx="1368152" cy="9632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pfsense</a:t>
            </a:r>
            <a:endParaRPr lang="zh-TW" altLang="en-US" dirty="0"/>
          </a:p>
        </p:txBody>
      </p:sp>
      <p:cxnSp>
        <p:nvCxnSpPr>
          <p:cNvPr id="10" name="直線接點 9"/>
          <p:cNvCxnSpPr>
            <a:stCxn id="7" idx="4"/>
            <a:endCxn id="8" idx="0"/>
          </p:cNvCxnSpPr>
          <p:nvPr/>
        </p:nvCxnSpPr>
        <p:spPr>
          <a:xfrm>
            <a:off x="4608004" y="2195572"/>
            <a:ext cx="0" cy="14223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3600084" y="2926685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WANTANET</a:t>
            </a:r>
          </a:p>
          <a:p>
            <a:pPr algn="ctr"/>
            <a:r>
              <a:rPr lang="en-US" altLang="zh-TW" b="1" dirty="0" smtClean="0"/>
              <a:t>192.192.7.122/30 </a:t>
            </a:r>
            <a:endParaRPr lang="zh-TW" altLang="en-US" b="1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3635896" y="2195572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192.192.7.121/30 </a:t>
            </a:r>
            <a:endParaRPr lang="zh-TW" altLang="en-US" b="1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3720434" y="4582869"/>
            <a:ext cx="1787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DMZ</a:t>
            </a:r>
          </a:p>
          <a:p>
            <a:pPr algn="ctr"/>
            <a:r>
              <a:rPr lang="en-US" altLang="zh-TW" b="1" dirty="0" smtClean="0"/>
              <a:t>140.131.0.1/25 </a:t>
            </a:r>
            <a:endParaRPr lang="zh-TW" altLang="en-US" b="1" dirty="0"/>
          </a:p>
        </p:txBody>
      </p:sp>
      <p:cxnSp>
        <p:nvCxnSpPr>
          <p:cNvPr id="17" name="直線接點 16"/>
          <p:cNvCxnSpPr>
            <a:stCxn id="8" idx="4"/>
            <a:endCxn id="58" idx="0"/>
          </p:cNvCxnSpPr>
          <p:nvPr/>
        </p:nvCxnSpPr>
        <p:spPr>
          <a:xfrm>
            <a:off x="4608004" y="4581128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肘形接點 32"/>
          <p:cNvCxnSpPr>
            <a:stCxn id="8" idx="4"/>
            <a:endCxn id="57" idx="0"/>
          </p:cNvCxnSpPr>
          <p:nvPr/>
        </p:nvCxnSpPr>
        <p:spPr>
          <a:xfrm rot="5400000">
            <a:off x="3059832" y="3825044"/>
            <a:ext cx="792088" cy="230425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肘形接點 37"/>
          <p:cNvCxnSpPr>
            <a:stCxn id="8" idx="4"/>
            <a:endCxn id="59" idx="0"/>
          </p:cNvCxnSpPr>
          <p:nvPr/>
        </p:nvCxnSpPr>
        <p:spPr>
          <a:xfrm rot="16200000" flipH="1">
            <a:off x="5364088" y="3825044"/>
            <a:ext cx="792088" cy="230425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圓角矩形 56"/>
          <p:cNvSpPr/>
          <p:nvPr/>
        </p:nvSpPr>
        <p:spPr>
          <a:xfrm>
            <a:off x="1259632" y="5373216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PC1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IP:140.131.0.2/25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GW:140.131.0.1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圓角矩形 57"/>
          <p:cNvSpPr/>
          <p:nvPr/>
        </p:nvSpPr>
        <p:spPr>
          <a:xfrm>
            <a:off x="3563888" y="5373216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PC2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IP:140.131.0.3/25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GW:140.131.0.1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圓角矩形 58"/>
          <p:cNvSpPr/>
          <p:nvPr/>
        </p:nvSpPr>
        <p:spPr>
          <a:xfrm>
            <a:off x="5868144" y="5373216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PC3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IP:140.131.0.4/25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GW:140.131.0.1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3784809" y="2473390"/>
            <a:ext cx="16530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dirty="0" smtClean="0">
                <a:solidFill>
                  <a:srgbClr val="0070C0"/>
                </a:solidFill>
              </a:rPr>
              <a:t>Route Mode</a:t>
            </a:r>
            <a:endParaRPr lang="zh-TW" altLang="en-US" sz="2000" b="1" dirty="0">
              <a:solidFill>
                <a:srgbClr val="0070C0"/>
              </a:solidFill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5580112" y="2636912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5644233" y="4705979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3565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Interface: </a:t>
            </a:r>
            <a:r>
              <a:rPr lang="en-US" altLang="zh-TW" dirty="0" smtClean="0"/>
              <a:t>DMZ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22</a:t>
            </a:fld>
            <a:endParaRPr lang="en-US" altLang="zh-TW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11" y="1520949"/>
            <a:ext cx="53816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55" y="4143375"/>
            <a:ext cx="83915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1115616" y="2708920"/>
            <a:ext cx="4032448" cy="3598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1043608" y="4437112"/>
            <a:ext cx="4032448" cy="3598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074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方法</a:t>
            </a:r>
            <a:r>
              <a:rPr lang="zh-TW" altLang="en-US" dirty="0" smtClean="0"/>
              <a:t>一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 smtClean="0"/>
              <a:t>Router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1116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/>
              <a:t>System -&gt; Advanced -&gt; Firewall &amp; NAT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converts </a:t>
            </a:r>
            <a:r>
              <a:rPr lang="en-US" altLang="zh-TW" dirty="0" err="1"/>
              <a:t>pfSense</a:t>
            </a:r>
            <a:r>
              <a:rPr lang="en-US" altLang="zh-TW" dirty="0"/>
              <a:t> into a router </a:t>
            </a:r>
          </a:p>
          <a:p>
            <a:r>
              <a:rPr lang="en-US" altLang="zh-TW" dirty="0"/>
              <a:t>turn off Firewall &amp; NAT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24</a:t>
            </a:fld>
            <a:endParaRPr lang="en-US" altLang="zh-TW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5" y="2564904"/>
            <a:ext cx="7827587" cy="448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971600" y="6333796"/>
            <a:ext cx="3816424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53179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測試結果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25</a:t>
            </a:fld>
            <a:endParaRPr lang="en-US" altLang="zh-TW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4464498" cy="296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65104"/>
            <a:ext cx="67818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768" y="1196753"/>
            <a:ext cx="3764280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圓角矩形 7"/>
          <p:cNvSpPr/>
          <p:nvPr/>
        </p:nvSpPr>
        <p:spPr>
          <a:xfrm>
            <a:off x="755575" y="2805404"/>
            <a:ext cx="2952329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7520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測試結果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From </a:t>
            </a:r>
            <a:r>
              <a:rPr lang="en-US" altLang="zh-TW" dirty="0" err="1" smtClean="0"/>
              <a:t>Hinet</a:t>
            </a:r>
            <a:r>
              <a:rPr lang="en-US" altLang="zh-TW" dirty="0" smtClean="0"/>
              <a:t> to 140.131.0.2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26</a:t>
            </a:fld>
            <a:endParaRPr lang="en-US" altLang="zh-TW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02" y="2204863"/>
            <a:ext cx="4760265" cy="3157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274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方法二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 err="1" smtClean="0"/>
              <a:t>FirewalL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7866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Firewall &gt; Rules &gt; WANTANET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Internet to DMZ IP(140.131.0.0/24) </a:t>
            </a:r>
            <a:r>
              <a:rPr lang="zh-TW" altLang="en-US" dirty="0" smtClean="0"/>
              <a:t>全部</a:t>
            </a:r>
            <a:r>
              <a:rPr lang="zh-TW" altLang="en-US" dirty="0" smtClean="0"/>
              <a:t>開放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any</a:t>
            </a:r>
            <a:r>
              <a:rPr lang="zh-TW" altLang="en-US" dirty="0" smtClean="0"/>
              <a:t> </a:t>
            </a:r>
            <a:r>
              <a:rPr lang="en-US" altLang="zh-TW" dirty="0" smtClean="0"/>
              <a:t>to DMZ</a:t>
            </a:r>
            <a:r>
              <a:rPr lang="zh-TW" altLang="en-US" dirty="0" smtClean="0"/>
              <a:t>全部開放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28</a:t>
            </a:fld>
            <a:endParaRPr lang="en-US" altLang="zh-TW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0" y="3342216"/>
            <a:ext cx="8881814" cy="2535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246509" y="5517232"/>
            <a:ext cx="7781875" cy="3752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160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WANTANET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29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93" y="1412776"/>
            <a:ext cx="8993307" cy="5169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883716" y="6237312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883716" y="5541708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2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測試架構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Vmware</a:t>
            </a:r>
            <a:r>
              <a:rPr lang="en-US" altLang="zh-TW" dirty="0"/>
              <a:t> </a:t>
            </a:r>
            <a:r>
              <a:rPr lang="en-US" altLang="zh-TW" dirty="0" err="1"/>
              <a:t>ESXi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  <p:grpSp>
        <p:nvGrpSpPr>
          <p:cNvPr id="5" name="群組 4"/>
          <p:cNvGrpSpPr/>
          <p:nvPr/>
        </p:nvGrpSpPr>
        <p:grpSpPr>
          <a:xfrm>
            <a:off x="1066558" y="2189187"/>
            <a:ext cx="4945602" cy="3976117"/>
            <a:chOff x="1066558" y="1660591"/>
            <a:chExt cx="4945602" cy="397611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558" y="1660591"/>
              <a:ext cx="4945602" cy="3976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圓角矩形 5"/>
            <p:cNvSpPr/>
            <p:nvPr/>
          </p:nvSpPr>
          <p:spPr>
            <a:xfrm>
              <a:off x="1066558" y="4725144"/>
              <a:ext cx="4369537" cy="88539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674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</a:t>
            </a:r>
            <a:r>
              <a:rPr lang="en-US" altLang="zh-TW" dirty="0" smtClean="0"/>
              <a:t>DMZ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DMZ </a:t>
            </a:r>
            <a:r>
              <a:rPr lang="en-US" altLang="zh-TW" dirty="0"/>
              <a:t>t</a:t>
            </a:r>
            <a:r>
              <a:rPr lang="en-US" altLang="zh-TW" dirty="0" smtClean="0"/>
              <a:t>o any </a:t>
            </a:r>
            <a:r>
              <a:rPr lang="zh-TW" altLang="en-US" dirty="0" smtClean="0"/>
              <a:t>全部開放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30</a:t>
            </a:fld>
            <a:endParaRPr lang="en-US" altLang="zh-TW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76" y="2204864"/>
            <a:ext cx="8788549" cy="1815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8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DMZ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31</a:t>
            </a:fld>
            <a:endParaRPr lang="en-US" altLang="zh-TW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94" y="1196752"/>
            <a:ext cx="8888985" cy="5057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圓角矩形 8"/>
          <p:cNvSpPr/>
          <p:nvPr/>
        </p:nvSpPr>
        <p:spPr>
          <a:xfrm>
            <a:off x="933423" y="5301208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圓角矩形 10"/>
          <p:cNvSpPr/>
          <p:nvPr/>
        </p:nvSpPr>
        <p:spPr>
          <a:xfrm>
            <a:off x="899592" y="5978674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460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Firewall &gt; NAT &gt; Outbound</a:t>
            </a:r>
            <a:endParaRPr lang="en-US" alt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Disable Outbound NAT rule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32</a:t>
            </a:fld>
            <a:endParaRPr lang="en-US" altLang="zh-TW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132856"/>
            <a:ext cx="8313365" cy="303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6948264" y="3645024"/>
            <a:ext cx="1832644" cy="10078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522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測試結果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33</a:t>
            </a:fld>
            <a:endParaRPr lang="en-US" altLang="zh-TW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95407"/>
            <a:ext cx="57150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8" y="1256932"/>
            <a:ext cx="3609975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1" y="1187268"/>
            <a:ext cx="4464498" cy="296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圓角矩形 8"/>
          <p:cNvSpPr/>
          <p:nvPr/>
        </p:nvSpPr>
        <p:spPr>
          <a:xfrm>
            <a:off x="755575" y="2805404"/>
            <a:ext cx="2880321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149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pfsense</a:t>
            </a:r>
            <a:r>
              <a:rPr lang="en-US" altLang="zh-TW" dirty="0"/>
              <a:t> </a:t>
            </a:r>
            <a:r>
              <a:rPr lang="zh-TW" altLang="en-US" dirty="0" smtClean="0"/>
              <a:t>管理 </a:t>
            </a:r>
            <a:r>
              <a:rPr lang="en-US" altLang="zh-TW" dirty="0" smtClean="0"/>
              <a:t>IP</a:t>
            </a:r>
            <a:r>
              <a:rPr lang="zh-TW" altLang="en-US" dirty="0" smtClean="0"/>
              <a:t> </a:t>
            </a:r>
            <a:r>
              <a:rPr lang="zh-TW" altLang="en-US" dirty="0"/>
              <a:t>問題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使用 </a:t>
            </a:r>
            <a:r>
              <a:rPr lang="en-US" altLang="zh-TW" sz="2800" dirty="0" smtClean="0"/>
              <a:t>Public IP: 140.131.0.1 </a:t>
            </a:r>
            <a:r>
              <a:rPr lang="zh-TW" altLang="en-US" sz="2800" dirty="0" smtClean="0"/>
              <a:t>可直接連到 </a:t>
            </a:r>
            <a:r>
              <a:rPr lang="en-US" altLang="zh-TW" sz="2800" dirty="0" err="1" smtClean="0"/>
              <a:t>pfsense</a:t>
            </a:r>
            <a:r>
              <a:rPr lang="en-US" altLang="zh-TW" sz="2800" dirty="0" smtClean="0"/>
              <a:t> </a:t>
            </a:r>
            <a:r>
              <a:rPr lang="zh-TW" altLang="en-US" sz="2800" dirty="0" smtClean="0"/>
              <a:t>管理介面</a:t>
            </a:r>
            <a:endParaRPr lang="en-US" altLang="zh-TW" sz="2800" dirty="0" smtClean="0"/>
          </a:p>
          <a:p>
            <a:r>
              <a:rPr lang="zh-TW" altLang="en-US" sz="2800" dirty="0" smtClean="0"/>
              <a:t>解決方法</a:t>
            </a:r>
            <a:r>
              <a:rPr lang="en-US" altLang="zh-TW" sz="2800" dirty="0" smtClean="0"/>
              <a:t>:</a:t>
            </a:r>
          </a:p>
          <a:p>
            <a:pPr lvl="1"/>
            <a:r>
              <a:rPr lang="en-US" altLang="zh-TW" sz="2400" dirty="0" smtClean="0"/>
              <a:t>Firewall </a:t>
            </a:r>
            <a:r>
              <a:rPr lang="en-US" altLang="zh-TW" sz="2400" dirty="0"/>
              <a:t>&gt; Rules &gt; </a:t>
            </a:r>
            <a:r>
              <a:rPr lang="en-US" altLang="zh-TW" sz="2400" dirty="0" smtClean="0"/>
              <a:t>WANTANET</a:t>
            </a:r>
          </a:p>
          <a:p>
            <a:pPr lvl="1"/>
            <a:r>
              <a:rPr lang="zh-TW" altLang="en-US" sz="2400" dirty="0" smtClean="0"/>
              <a:t>拒絕</a:t>
            </a:r>
            <a:r>
              <a:rPr lang="en-US" altLang="zh-TW" sz="2400" dirty="0" smtClean="0"/>
              <a:t>: Any to DMZ address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34</a:t>
            </a:fld>
            <a:endParaRPr lang="en-US" altLang="zh-TW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2231"/>
            <a:ext cx="9180512" cy="2897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35496" y="6039917"/>
            <a:ext cx="9108504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66006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Firewall &gt; Rules &gt; </a:t>
            </a:r>
            <a:r>
              <a:rPr lang="en-US" altLang="zh-TW" dirty="0" smtClean="0"/>
              <a:t>WANTANET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35</a:t>
            </a:fld>
            <a:endParaRPr lang="en-US" altLang="zh-TW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2" y="1412776"/>
            <a:ext cx="9188896" cy="5215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755576" y="5661248"/>
            <a:ext cx="8368804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755576" y="6261788"/>
            <a:ext cx="8368804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827584" y="2276872"/>
            <a:ext cx="4608512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323528" y="2998693"/>
            <a:ext cx="9007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</a:rPr>
              <a:t>Block: </a:t>
            </a:r>
            <a:r>
              <a:rPr lang="en-US" altLang="zh-TW" b="1" dirty="0">
                <a:solidFill>
                  <a:srgbClr val="FF0000"/>
                </a:solidFill>
              </a:rPr>
              <a:t>the packet is dropped silently.</a:t>
            </a:r>
          </a:p>
          <a:p>
            <a:r>
              <a:rPr lang="en-US" altLang="zh-TW" b="1" dirty="0" smtClean="0">
                <a:solidFill>
                  <a:srgbClr val="FF0000"/>
                </a:solidFill>
              </a:rPr>
              <a:t>Reject: </a:t>
            </a:r>
            <a:r>
              <a:rPr lang="en-US" altLang="zh-TW" b="1" dirty="0">
                <a:solidFill>
                  <a:srgbClr val="FF0000"/>
                </a:solidFill>
              </a:rPr>
              <a:t>a TCP RST or ICMP port unreachable for UDP is returned to the sender.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8105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NAT Mode</a:t>
            </a:r>
            <a:br>
              <a:rPr lang="en-US" altLang="zh-TW" dirty="0" smtClean="0"/>
            </a:br>
            <a:r>
              <a:rPr lang="en-US" altLang="zh-TW" dirty="0" smtClean="0"/>
              <a:t>Multi-WAN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36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0984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NAT &amp; Multi-WAN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37</a:t>
            </a:fld>
            <a:endParaRPr lang="en-US" altLang="zh-TW"/>
          </a:p>
        </p:txBody>
      </p:sp>
      <p:sp>
        <p:nvSpPr>
          <p:cNvPr id="5" name="橢圓 4"/>
          <p:cNvSpPr/>
          <p:nvPr/>
        </p:nvSpPr>
        <p:spPr>
          <a:xfrm>
            <a:off x="1619672" y="1597442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TANet</a:t>
            </a:r>
            <a:endParaRPr lang="zh-TW" altLang="en-US" dirty="0"/>
          </a:p>
        </p:txBody>
      </p:sp>
      <p:sp>
        <p:nvSpPr>
          <p:cNvPr id="6" name="橢圓 5"/>
          <p:cNvSpPr/>
          <p:nvPr/>
        </p:nvSpPr>
        <p:spPr>
          <a:xfrm>
            <a:off x="3923928" y="3429000"/>
            <a:ext cx="1368152" cy="9632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pfsense</a:t>
            </a:r>
            <a:endParaRPr lang="zh-TW" altLang="en-US" dirty="0"/>
          </a:p>
        </p:txBody>
      </p:sp>
      <p:cxnSp>
        <p:nvCxnSpPr>
          <p:cNvPr id="7" name="直線接點 6"/>
          <p:cNvCxnSpPr>
            <a:stCxn id="5" idx="5"/>
            <a:endCxn id="6" idx="1"/>
          </p:cNvCxnSpPr>
          <p:nvPr/>
        </p:nvCxnSpPr>
        <p:spPr>
          <a:xfrm>
            <a:off x="2787463" y="2396457"/>
            <a:ext cx="1336826" cy="1173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/>
          <p:cNvSpPr txBox="1"/>
          <p:nvPr/>
        </p:nvSpPr>
        <p:spPr>
          <a:xfrm>
            <a:off x="2195736" y="3140968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WANTANET</a:t>
            </a:r>
          </a:p>
          <a:p>
            <a:pPr algn="ctr"/>
            <a:r>
              <a:rPr lang="en-US" altLang="zh-TW" b="1" dirty="0" smtClean="0"/>
              <a:t>192.192.7.122/30 </a:t>
            </a:r>
            <a:endParaRPr lang="zh-TW" altLang="en-US" b="1" dirty="0"/>
          </a:p>
        </p:txBody>
      </p:sp>
      <p:sp>
        <p:nvSpPr>
          <p:cNvPr id="9" name="文字方塊 8"/>
          <p:cNvSpPr txBox="1"/>
          <p:nvPr/>
        </p:nvSpPr>
        <p:spPr>
          <a:xfrm>
            <a:off x="2008019" y="2555612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192.192.7.121/30 </a:t>
            </a:r>
            <a:endParaRPr lang="zh-TW" altLang="en-US" b="1" dirty="0"/>
          </a:p>
        </p:txBody>
      </p:sp>
      <p:sp>
        <p:nvSpPr>
          <p:cNvPr id="10" name="文字方塊 9"/>
          <p:cNvSpPr txBox="1"/>
          <p:nvPr/>
        </p:nvSpPr>
        <p:spPr>
          <a:xfrm>
            <a:off x="3643786" y="4392254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LAN</a:t>
            </a:r>
          </a:p>
          <a:p>
            <a:pPr algn="ctr"/>
            <a:r>
              <a:rPr lang="en-US" altLang="zh-TW" b="1" dirty="0" smtClean="0"/>
              <a:t>192.168.200.1/24 </a:t>
            </a:r>
            <a:endParaRPr lang="zh-TW" altLang="en-US" b="1" dirty="0"/>
          </a:p>
        </p:txBody>
      </p:sp>
      <p:cxnSp>
        <p:nvCxnSpPr>
          <p:cNvPr id="11" name="直線接點 10"/>
          <p:cNvCxnSpPr>
            <a:stCxn id="6" idx="4"/>
            <a:endCxn id="24" idx="0"/>
          </p:cNvCxnSpPr>
          <p:nvPr/>
        </p:nvCxnSpPr>
        <p:spPr>
          <a:xfrm>
            <a:off x="4608004" y="4392254"/>
            <a:ext cx="18002" cy="980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圓角矩形 11"/>
          <p:cNvSpPr/>
          <p:nvPr/>
        </p:nvSpPr>
        <p:spPr>
          <a:xfrm>
            <a:off x="1187624" y="5373216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PC1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IP:192.168.200.2/24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肘形接點 12"/>
          <p:cNvCxnSpPr>
            <a:stCxn id="6" idx="4"/>
            <a:endCxn id="12" idx="0"/>
          </p:cNvCxnSpPr>
          <p:nvPr/>
        </p:nvCxnSpPr>
        <p:spPr>
          <a:xfrm rot="5400000">
            <a:off x="2956394" y="3721606"/>
            <a:ext cx="980962" cy="232225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肘形接點 13"/>
          <p:cNvCxnSpPr>
            <a:stCxn id="6" idx="4"/>
            <a:endCxn id="25" idx="0"/>
          </p:cNvCxnSpPr>
          <p:nvPr/>
        </p:nvCxnSpPr>
        <p:spPr>
          <a:xfrm rot="16200000" flipH="1">
            <a:off x="5278652" y="3721606"/>
            <a:ext cx="980962" cy="232225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橢圓 16"/>
          <p:cNvSpPr/>
          <p:nvPr/>
        </p:nvSpPr>
        <p:spPr>
          <a:xfrm>
            <a:off x="6228184" y="1565176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NTU</a:t>
            </a:r>
            <a:endParaRPr lang="zh-TW" altLang="en-US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5076056" y="3068960"/>
            <a:ext cx="2027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WANNTU</a:t>
            </a:r>
          </a:p>
          <a:p>
            <a:pPr algn="ctr"/>
            <a:r>
              <a:rPr lang="en-US" altLang="zh-TW" b="1" dirty="0" smtClean="0"/>
              <a:t>140.112.3.105/25 </a:t>
            </a:r>
            <a:endParaRPr lang="zh-TW" altLang="en-US" b="1" dirty="0"/>
          </a:p>
        </p:txBody>
      </p:sp>
      <p:cxnSp>
        <p:nvCxnSpPr>
          <p:cNvPr id="23" name="直線接點 22"/>
          <p:cNvCxnSpPr>
            <a:stCxn id="17" idx="3"/>
            <a:endCxn id="6" idx="7"/>
          </p:cNvCxnSpPr>
          <p:nvPr/>
        </p:nvCxnSpPr>
        <p:spPr>
          <a:xfrm flipH="1">
            <a:off x="5091719" y="2364191"/>
            <a:ext cx="1336826" cy="1205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/>
          <p:cNvSpPr txBox="1"/>
          <p:nvPr/>
        </p:nvSpPr>
        <p:spPr>
          <a:xfrm>
            <a:off x="4912975" y="2501280"/>
            <a:ext cx="2027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140.112.3.126/25 </a:t>
            </a:r>
            <a:endParaRPr lang="zh-TW" altLang="en-US" b="1" dirty="0"/>
          </a:p>
        </p:txBody>
      </p:sp>
      <p:sp>
        <p:nvSpPr>
          <p:cNvPr id="24" name="圓角矩形 23"/>
          <p:cNvSpPr/>
          <p:nvPr/>
        </p:nvSpPr>
        <p:spPr>
          <a:xfrm>
            <a:off x="3527884" y="5373216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PC2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IP:192.168.200.3/24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圓角矩形 24"/>
          <p:cNvSpPr/>
          <p:nvPr/>
        </p:nvSpPr>
        <p:spPr>
          <a:xfrm>
            <a:off x="5832140" y="5373216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PC3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IP:192.168.200.4/24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6977715" y="2884874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1043608" y="2956882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5795198" y="4627497"/>
            <a:ext cx="1351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Private IP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760164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Case1: Load Balance</a:t>
            </a:r>
          </a:p>
          <a:p>
            <a:pPr lvl="1"/>
            <a:r>
              <a:rPr lang="zh-TW" altLang="en-US" dirty="0"/>
              <a:t>內對外輪流由兩個 </a:t>
            </a:r>
            <a:r>
              <a:rPr lang="en-US" altLang="zh-TW" dirty="0"/>
              <a:t>WAN </a:t>
            </a:r>
            <a:r>
              <a:rPr lang="zh-TW" altLang="en-US" dirty="0"/>
              <a:t>出去</a:t>
            </a:r>
          </a:p>
          <a:p>
            <a:r>
              <a:rPr lang="en-US" altLang="zh-TW" dirty="0"/>
              <a:t>Case2: Policy Base Routing</a:t>
            </a:r>
          </a:p>
          <a:p>
            <a:pPr lvl="1"/>
            <a:r>
              <a:rPr lang="zh-TW" altLang="en-US" dirty="0"/>
              <a:t>內對外依據 </a:t>
            </a:r>
            <a:r>
              <a:rPr lang="en-US" altLang="zh-TW" dirty="0"/>
              <a:t>Destination IP </a:t>
            </a:r>
            <a:r>
              <a:rPr lang="zh-TW" altLang="en-US" dirty="0"/>
              <a:t>決定由哪個 </a:t>
            </a:r>
            <a:r>
              <a:rPr lang="en-US" altLang="zh-TW" dirty="0"/>
              <a:t>WAN </a:t>
            </a:r>
            <a:r>
              <a:rPr lang="zh-TW" altLang="en-US" dirty="0"/>
              <a:t>出去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38</a:t>
            </a:fld>
            <a:endParaRPr lang="en-US" altLang="zh-TW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940351"/>
              </p:ext>
            </p:extLst>
          </p:nvPr>
        </p:nvGraphicFramePr>
        <p:xfrm>
          <a:off x="1187624" y="4293096"/>
          <a:ext cx="6096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Destination IP 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WAN</a:t>
                      </a:r>
                      <a:r>
                        <a:rPr lang="en-US" altLang="zh-TW" sz="2400" baseline="0" dirty="0" smtClean="0"/>
                        <a:t> IP</a:t>
                      </a:r>
                      <a:endParaRPr lang="zh-TW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140.112.0.0/16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140.112.3.105</a:t>
                      </a:r>
                      <a:endParaRPr lang="zh-TW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/>
                        <a:t>其他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192.192.7.122</a:t>
                      </a:r>
                      <a:endParaRPr lang="zh-TW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0809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Interface: </a:t>
            </a:r>
            <a:r>
              <a:rPr lang="en-US" altLang="zh-TW" dirty="0" smtClean="0"/>
              <a:t>WANNTU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39</a:t>
            </a:fld>
            <a:endParaRPr lang="en-US" altLang="zh-TW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99" y="1395076"/>
            <a:ext cx="60483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05347"/>
            <a:ext cx="8529058" cy="146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1259632" y="2877412"/>
            <a:ext cx="4608512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395536" y="4461588"/>
            <a:ext cx="5472608" cy="62359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4959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Topic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TW" dirty="0"/>
              <a:t>NAT </a:t>
            </a:r>
            <a:r>
              <a:rPr lang="en-US" altLang="zh-TW" dirty="0" smtClean="0"/>
              <a:t>Mode</a:t>
            </a:r>
          </a:p>
          <a:p>
            <a:r>
              <a:rPr lang="en-US" altLang="zh-TW" dirty="0"/>
              <a:t>NAT </a:t>
            </a:r>
            <a:r>
              <a:rPr lang="en-US" altLang="zh-TW" dirty="0" smtClean="0"/>
              <a:t>Mode with Many </a:t>
            </a:r>
            <a:r>
              <a:rPr lang="en-US" altLang="zh-TW" dirty="0"/>
              <a:t>Public </a:t>
            </a:r>
            <a:r>
              <a:rPr lang="en-US" altLang="zh-TW" dirty="0" smtClean="0"/>
              <a:t>IPs</a:t>
            </a:r>
          </a:p>
          <a:p>
            <a:r>
              <a:rPr lang="en-US" altLang="zh-TW" dirty="0"/>
              <a:t>Route </a:t>
            </a:r>
            <a:r>
              <a:rPr lang="en-US" altLang="zh-TW" dirty="0" smtClean="0"/>
              <a:t>Mode</a:t>
            </a:r>
          </a:p>
          <a:p>
            <a:pPr lvl="1"/>
            <a:r>
              <a:rPr lang="en-US" altLang="zh-TW" dirty="0" smtClean="0"/>
              <a:t>Router</a:t>
            </a:r>
          </a:p>
          <a:p>
            <a:pPr lvl="1"/>
            <a:r>
              <a:rPr lang="en-US" altLang="zh-TW" dirty="0" smtClean="0"/>
              <a:t>Firewall</a:t>
            </a:r>
          </a:p>
          <a:p>
            <a:r>
              <a:rPr lang="en-US" altLang="zh-TW" dirty="0" smtClean="0"/>
              <a:t>NAT Mode with Multi-WAN</a:t>
            </a:r>
          </a:p>
          <a:p>
            <a:pPr lvl="1"/>
            <a:r>
              <a:rPr lang="en-US" altLang="zh-TW" dirty="0"/>
              <a:t>Load </a:t>
            </a:r>
            <a:r>
              <a:rPr lang="en-US" altLang="zh-TW" dirty="0" smtClean="0"/>
              <a:t>Balance</a:t>
            </a:r>
          </a:p>
          <a:p>
            <a:pPr lvl="1"/>
            <a:r>
              <a:rPr lang="en-US" altLang="zh-TW" dirty="0"/>
              <a:t>Policy Base </a:t>
            </a:r>
            <a:r>
              <a:rPr lang="en-US" altLang="zh-TW" dirty="0" smtClean="0"/>
              <a:t>Routing</a:t>
            </a:r>
          </a:p>
          <a:p>
            <a:r>
              <a:rPr lang="en-US" altLang="zh-TW" dirty="0" smtClean="0"/>
              <a:t>Route/NAT</a:t>
            </a:r>
            <a:r>
              <a:rPr lang="zh-TW" altLang="en-US" dirty="0" smtClean="0"/>
              <a:t> </a:t>
            </a:r>
            <a:r>
              <a:rPr lang="en-US" altLang="zh-TW" dirty="0" smtClean="0"/>
              <a:t>Mode with Multi-WAN</a:t>
            </a:r>
          </a:p>
          <a:p>
            <a:r>
              <a:rPr lang="en-US" altLang="zh-TW" dirty="0" smtClean="0"/>
              <a:t>Overall</a:t>
            </a:r>
          </a:p>
          <a:p>
            <a:pPr lvl="1"/>
            <a:r>
              <a:rPr lang="en-US" altLang="zh-TW" dirty="0" smtClean="0"/>
              <a:t>LAN -&gt; DMZ</a:t>
            </a:r>
          </a:p>
          <a:p>
            <a:pPr lvl="1"/>
            <a:r>
              <a:rPr lang="zh-TW" altLang="en-US" dirty="0"/>
              <a:t>使用 </a:t>
            </a:r>
            <a:r>
              <a:rPr lang="en-US" altLang="zh-TW" dirty="0" smtClean="0"/>
              <a:t>Static Route </a:t>
            </a:r>
            <a:r>
              <a:rPr lang="zh-TW" altLang="en-US" dirty="0" smtClean="0"/>
              <a:t>簡化設定</a:t>
            </a:r>
            <a:endParaRPr lang="en-US" altLang="zh-TW" dirty="0" smtClean="0"/>
          </a:p>
          <a:p>
            <a:r>
              <a:rPr lang="en-US" altLang="zh-TW" dirty="0" smtClean="0"/>
              <a:t>Site to Site VPN</a:t>
            </a:r>
          </a:p>
          <a:p>
            <a:pPr lvl="1"/>
            <a:r>
              <a:rPr lang="en-US" altLang="zh-TW" dirty="0" err="1"/>
              <a:t>OpenVPN</a:t>
            </a:r>
            <a:endParaRPr lang="en-US" altLang="zh-TW" dirty="0"/>
          </a:p>
          <a:p>
            <a:pPr lvl="1"/>
            <a:r>
              <a:rPr lang="en-US" altLang="zh-TW" dirty="0" smtClean="0"/>
              <a:t>IPsec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1834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</a:t>
            </a:r>
            <a:r>
              <a:rPr lang="en-US" altLang="zh-TW" dirty="0" smtClean="0"/>
              <a:t>WANNTU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外對內預設全部拒絕，不需</a:t>
            </a:r>
            <a:r>
              <a:rPr lang="zh-TW" altLang="en-US" dirty="0" smtClean="0"/>
              <a:t>設定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40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25" y="2564904"/>
            <a:ext cx="8953822" cy="242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28709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System &gt; Routing &gt; Gateways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列出 </a:t>
            </a:r>
            <a:r>
              <a:rPr lang="en-US" altLang="zh-TW" dirty="0" smtClean="0"/>
              <a:t>“Interfaces</a:t>
            </a:r>
            <a:r>
              <a:rPr lang="en-US" altLang="zh-TW" dirty="0"/>
              <a:t>: IPv4 Upstream </a:t>
            </a:r>
            <a:r>
              <a:rPr lang="en-US" altLang="zh-TW" dirty="0" smtClean="0"/>
              <a:t>gateway” </a:t>
            </a:r>
            <a:r>
              <a:rPr lang="zh-TW" altLang="en-US" dirty="0"/>
              <a:t>有</a:t>
            </a:r>
            <a:r>
              <a:rPr lang="zh-TW" altLang="en-US" dirty="0" smtClean="0"/>
              <a:t>設定之 </a:t>
            </a:r>
            <a:r>
              <a:rPr lang="en-US" altLang="zh-TW" dirty="0" smtClean="0"/>
              <a:t>Gateways</a:t>
            </a:r>
            <a:endParaRPr lang="en-US" altLang="zh-TW" dirty="0"/>
          </a:p>
          <a:p>
            <a:r>
              <a:rPr lang="en-US" altLang="zh-TW" dirty="0" smtClean="0"/>
              <a:t>Default Gateway</a:t>
            </a:r>
          </a:p>
          <a:p>
            <a:pPr lvl="1"/>
            <a:r>
              <a:rPr lang="zh-TW" altLang="en-US" dirty="0"/>
              <a:t>僅能有一筆 </a:t>
            </a:r>
            <a:r>
              <a:rPr lang="en-US" altLang="zh-TW" dirty="0"/>
              <a:t>Check</a:t>
            </a:r>
          </a:p>
          <a:p>
            <a:pPr lvl="1"/>
            <a:r>
              <a:rPr lang="zh-TW" altLang="en-US" dirty="0" smtClean="0"/>
              <a:t>影響 </a:t>
            </a:r>
            <a:r>
              <a:rPr lang="en-US" altLang="zh-TW" dirty="0"/>
              <a:t>Diagnostics -&gt; Routes </a:t>
            </a:r>
            <a:r>
              <a:rPr lang="zh-TW" altLang="en-US" dirty="0"/>
              <a:t>之 </a:t>
            </a:r>
            <a:r>
              <a:rPr lang="en-US" altLang="zh-TW" dirty="0"/>
              <a:t>Default Route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41</a:t>
            </a:fld>
            <a:endParaRPr lang="en-US" altLang="zh-TW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8" y="4221088"/>
            <a:ext cx="8982397" cy="214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1478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Weight</a:t>
            </a:r>
            <a:br>
              <a:rPr lang="en-US" altLang="zh-TW" dirty="0" smtClean="0"/>
            </a:br>
            <a:r>
              <a:rPr lang="en-US" altLang="zh-TW" dirty="0" smtClean="0"/>
              <a:t>(</a:t>
            </a:r>
            <a:r>
              <a:rPr lang="zh-TW" altLang="en-US" dirty="0" smtClean="0"/>
              <a:t>用於</a:t>
            </a:r>
            <a:r>
              <a:rPr lang="en-US" altLang="zh-TW" dirty="0" smtClean="0"/>
              <a:t> </a:t>
            </a:r>
            <a:r>
              <a:rPr lang="en-US" altLang="zh-TW" dirty="0"/>
              <a:t>Gateway </a:t>
            </a:r>
            <a:r>
              <a:rPr lang="en-US" altLang="zh-TW" dirty="0" smtClean="0"/>
              <a:t>Group)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If </a:t>
            </a:r>
            <a:r>
              <a:rPr lang="en-US" altLang="zh-TW" dirty="0" smtClean="0"/>
              <a:t>2 gateway one </a:t>
            </a:r>
            <a:r>
              <a:rPr lang="en-US" altLang="zh-TW" dirty="0"/>
              <a:t>is a </a:t>
            </a:r>
            <a:r>
              <a:rPr lang="en-US" altLang="zh-TW" dirty="0" smtClean="0"/>
              <a:t>500Mbps and </a:t>
            </a:r>
            <a:r>
              <a:rPr lang="en-US" altLang="zh-TW" dirty="0"/>
              <a:t>another is a </a:t>
            </a:r>
            <a:r>
              <a:rPr lang="en-US" altLang="zh-TW" dirty="0" smtClean="0"/>
              <a:t>100Mbps, </a:t>
            </a:r>
            <a:r>
              <a:rPr lang="en-US" altLang="zh-TW" dirty="0"/>
              <a:t>a 5:1 ratio of usage to prefer the faster </a:t>
            </a:r>
            <a:r>
              <a:rPr lang="en-US" altLang="zh-TW" dirty="0" smtClean="0"/>
              <a:t>WAN </a:t>
            </a:r>
            <a:r>
              <a:rPr lang="en-US" altLang="zh-TW" dirty="0"/>
              <a:t>on the same tier</a:t>
            </a:r>
            <a:r>
              <a:rPr lang="en-US" altLang="zh-TW" dirty="0" smtClean="0"/>
              <a:t>.</a:t>
            </a:r>
          </a:p>
          <a:p>
            <a:pPr lvl="1"/>
            <a:r>
              <a:rPr lang="en-US" altLang="zh-TW" dirty="0" smtClean="0"/>
              <a:t>500Mbps: Weight=5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 smtClean="0"/>
          </a:p>
          <a:p>
            <a:pPr lvl="1"/>
            <a:r>
              <a:rPr lang="en-US" altLang="zh-TW" dirty="0" smtClean="0"/>
              <a:t>100Mbps</a:t>
            </a:r>
            <a:r>
              <a:rPr lang="en-US" altLang="zh-TW" dirty="0"/>
              <a:t>: </a:t>
            </a:r>
            <a:r>
              <a:rPr lang="en-US" altLang="zh-TW" dirty="0" smtClean="0"/>
              <a:t>Weight=1</a:t>
            </a:r>
            <a:endParaRPr lang="zh-TW" altLang="en-US" dirty="0"/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42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157192"/>
            <a:ext cx="60198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063" y="3640476"/>
            <a:ext cx="59531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3931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Diagnostics -&gt; Routes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43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243267" cy="532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圓角矩形 4"/>
          <p:cNvSpPr/>
          <p:nvPr/>
        </p:nvSpPr>
        <p:spPr>
          <a:xfrm>
            <a:off x="323528" y="3931969"/>
            <a:ext cx="7488832" cy="5051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12117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Case1 Load Balance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44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022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Gateway Group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45</a:t>
            </a:fld>
            <a:endParaRPr lang="en-US" altLang="zh-TW"/>
          </a:p>
        </p:txBody>
      </p:sp>
      <p:sp>
        <p:nvSpPr>
          <p:cNvPr id="6" name="內容版面配置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21" y="2348433"/>
            <a:ext cx="92868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96" y="1043709"/>
            <a:ext cx="927735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1522881" y="3861048"/>
            <a:ext cx="4705303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611560" y="3148734"/>
            <a:ext cx="4705303" cy="3240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135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Link Priority/Tier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</a:t>
            </a:r>
            <a:r>
              <a:rPr lang="en-US" altLang="zh-TW" dirty="0"/>
              <a:t>lower tier numbers are preferred.</a:t>
            </a:r>
          </a:p>
          <a:p>
            <a:r>
              <a:rPr lang="en-US" altLang="zh-TW" dirty="0" smtClean="0"/>
              <a:t>If </a:t>
            </a:r>
            <a:r>
              <a:rPr lang="en-US" altLang="zh-TW" dirty="0"/>
              <a:t>two gateways are on the same tier, they will load balance.</a:t>
            </a:r>
          </a:p>
          <a:p>
            <a:r>
              <a:rPr lang="en-US" altLang="zh-TW" dirty="0" smtClean="0"/>
              <a:t>In </a:t>
            </a:r>
            <a:r>
              <a:rPr lang="en-US" altLang="zh-TW" dirty="0"/>
              <a:t>different tiers, they will do failover preferring the lower tier.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207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Firewall &gt; Rules &gt; LAN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將 </a:t>
            </a:r>
            <a:r>
              <a:rPr lang="en-US" altLang="zh-TW" dirty="0" smtClean="0"/>
              <a:t>Gateway </a:t>
            </a:r>
            <a:r>
              <a:rPr lang="zh-TW" altLang="en-US" dirty="0" smtClean="0"/>
              <a:t>設定為 </a:t>
            </a:r>
            <a:r>
              <a:rPr lang="en-US" altLang="zh-TW" dirty="0" smtClean="0"/>
              <a:t>Gateway Group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47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88" y="2492895"/>
            <a:ext cx="8750512" cy="2113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56" y="4941168"/>
            <a:ext cx="6775298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428334" y="5058397"/>
            <a:ext cx="6001447" cy="2691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395536" y="4293096"/>
            <a:ext cx="8748464" cy="3132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70381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測試結果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48</a:t>
            </a:fld>
            <a:endParaRPr lang="en-US" altLang="zh-TW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67056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33056"/>
            <a:ext cx="709612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732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測試結果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第一跳皆少了 </a:t>
            </a:r>
            <a:r>
              <a:rPr lang="en-US" altLang="zh-TW" dirty="0" smtClean="0"/>
              <a:t>192.168.200.1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49</a:t>
            </a:fld>
            <a:endParaRPr lang="en-US" altLang="zh-TW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2414240"/>
            <a:ext cx="35909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66" y="2204864"/>
            <a:ext cx="36576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7610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NAT </a:t>
            </a:r>
            <a:r>
              <a:rPr lang="en-US" altLang="zh-TW" dirty="0" smtClean="0"/>
              <a:t>Mode</a:t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4771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Case2 </a:t>
            </a:r>
            <a:r>
              <a:rPr lang="en-US" altLang="zh-TW" dirty="0"/>
              <a:t>Policy Base </a:t>
            </a:r>
            <a:r>
              <a:rPr lang="en-US" altLang="zh-TW" dirty="0" smtClean="0"/>
              <a:t>Routing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50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9781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LAN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Policy </a:t>
            </a:r>
            <a:r>
              <a:rPr lang="en-US" altLang="zh-TW" dirty="0"/>
              <a:t>Base </a:t>
            </a:r>
            <a:r>
              <a:rPr lang="en-US" altLang="zh-TW" dirty="0" smtClean="0"/>
              <a:t>Routing</a:t>
            </a:r>
          </a:p>
          <a:p>
            <a:pPr lvl="1"/>
            <a:r>
              <a:rPr lang="en-US" altLang="zh-TW" dirty="0" smtClean="0"/>
              <a:t>by </a:t>
            </a:r>
            <a:r>
              <a:rPr lang="en-US" altLang="zh-TW" dirty="0"/>
              <a:t>Destination </a:t>
            </a:r>
            <a:r>
              <a:rPr lang="en-US" altLang="zh-TW" dirty="0" smtClean="0"/>
              <a:t>IP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51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54" y="2780928"/>
            <a:ext cx="8892327" cy="236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271354" y="4653136"/>
            <a:ext cx="8872646" cy="49481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01223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Destination = 140.112.0.0/16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52</a:t>
            </a:fld>
            <a:endParaRPr lang="en-US" altLang="zh-TW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40" y="5795963"/>
            <a:ext cx="59055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728844" cy="446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755576" y="5328989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755576" y="5835571"/>
            <a:ext cx="4608512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691272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Destination = </a:t>
            </a:r>
            <a:r>
              <a:rPr lang="en-US" altLang="zh-TW" dirty="0" smtClean="0"/>
              <a:t>any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53</a:t>
            </a:fld>
            <a:endParaRPr lang="en-US" altLang="zh-TW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3" y="1110753"/>
            <a:ext cx="9062895" cy="4671885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07" y="5805264"/>
            <a:ext cx="58769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755576" y="5328989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755576" y="5835571"/>
            <a:ext cx="4608512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15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測試結果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54</a:t>
            </a:fld>
            <a:endParaRPr lang="en-US" altLang="zh-TW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387547"/>
            <a:ext cx="67913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82391"/>
            <a:ext cx="77247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2123727" y="2924944"/>
            <a:ext cx="5852567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251521" y="1314790"/>
            <a:ext cx="4608512" cy="5300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481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測試結果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第一跳沒有 </a:t>
            </a:r>
            <a:r>
              <a:rPr lang="en-US" altLang="zh-TW" dirty="0" smtClean="0"/>
              <a:t>192.168.200.1</a:t>
            </a:r>
            <a:r>
              <a:rPr lang="zh-TW" altLang="en-US" dirty="0" smtClean="0"/>
              <a:t>，表示由 </a:t>
            </a:r>
            <a:r>
              <a:rPr lang="en-US" altLang="zh-TW" dirty="0" smtClean="0"/>
              <a:t>Firewall</a:t>
            </a:r>
            <a:r>
              <a:rPr lang="zh-TW" altLang="en-US" dirty="0" smtClean="0"/>
              <a:t> </a:t>
            </a:r>
            <a:r>
              <a:rPr lang="en-US" altLang="zh-TW" dirty="0" smtClean="0"/>
              <a:t>&gt; Rules &gt; LAN</a:t>
            </a:r>
            <a:r>
              <a:rPr lang="zh-TW" altLang="en-US" dirty="0" smtClean="0"/>
              <a:t> 已經決定 </a:t>
            </a:r>
            <a:r>
              <a:rPr lang="en-US" altLang="zh-TW" dirty="0" smtClean="0"/>
              <a:t>Next Hop</a:t>
            </a:r>
            <a:r>
              <a:rPr lang="zh-TW" altLang="en-US" dirty="0" smtClean="0"/>
              <a:t>，沒有查詢 </a:t>
            </a:r>
            <a:r>
              <a:rPr lang="en-US" altLang="zh-TW" dirty="0" smtClean="0"/>
              <a:t>Routing Table(Diagnostics </a:t>
            </a:r>
            <a:r>
              <a:rPr lang="en-US" altLang="zh-TW" dirty="0"/>
              <a:t>-&gt; </a:t>
            </a:r>
            <a:r>
              <a:rPr lang="en-US" altLang="zh-TW" dirty="0" smtClean="0"/>
              <a:t>Routes)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55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2800"/>
            <a:ext cx="357187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26013"/>
            <a:ext cx="36385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7459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RoutE</a:t>
            </a:r>
            <a:r>
              <a:rPr lang="en-US" altLang="zh-TW" dirty="0" smtClean="0"/>
              <a:t>/NAT</a:t>
            </a:r>
            <a:r>
              <a:rPr lang="zh-TW" altLang="en-US" dirty="0" smtClean="0"/>
              <a:t> </a:t>
            </a:r>
            <a:r>
              <a:rPr lang="en-US" altLang="zh-TW" dirty="0" smtClean="0"/>
              <a:t>Mode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Multi-WAN</a:t>
            </a:r>
            <a:br>
              <a:rPr lang="en-US" altLang="zh-TW" dirty="0"/>
            </a:br>
            <a:r>
              <a:rPr lang="en-US" altLang="zh-TW" dirty="0"/>
              <a:t>Policy Base Routing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56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9821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Rout/NAT</a:t>
            </a:r>
            <a:r>
              <a:rPr lang="zh-TW" altLang="en-US" dirty="0"/>
              <a:t> </a:t>
            </a:r>
            <a:r>
              <a:rPr lang="en-US" altLang="zh-TW" dirty="0"/>
              <a:t>Mode</a:t>
            </a:r>
            <a:br>
              <a:rPr lang="en-US" altLang="zh-TW" dirty="0"/>
            </a:br>
            <a:r>
              <a:rPr lang="en-US" altLang="zh-TW" dirty="0"/>
              <a:t>Multi-WAN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57</a:t>
            </a:fld>
            <a:endParaRPr lang="en-US" altLang="zh-TW"/>
          </a:p>
        </p:txBody>
      </p:sp>
      <p:sp>
        <p:nvSpPr>
          <p:cNvPr id="5" name="橢圓 4"/>
          <p:cNvSpPr/>
          <p:nvPr/>
        </p:nvSpPr>
        <p:spPr>
          <a:xfrm>
            <a:off x="1065650" y="1268760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TANet</a:t>
            </a:r>
            <a:endParaRPr lang="zh-TW" altLang="en-US" dirty="0"/>
          </a:p>
        </p:txBody>
      </p:sp>
      <p:sp>
        <p:nvSpPr>
          <p:cNvPr id="6" name="橢圓 5"/>
          <p:cNvSpPr/>
          <p:nvPr/>
        </p:nvSpPr>
        <p:spPr>
          <a:xfrm>
            <a:off x="3923928" y="3573016"/>
            <a:ext cx="1368152" cy="9632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pfSense</a:t>
            </a:r>
            <a:endParaRPr lang="zh-TW" altLang="en-US" dirty="0"/>
          </a:p>
        </p:txBody>
      </p:sp>
      <p:cxnSp>
        <p:nvCxnSpPr>
          <p:cNvPr id="7" name="直線接點 6"/>
          <p:cNvCxnSpPr>
            <a:stCxn id="5" idx="5"/>
            <a:endCxn id="6" idx="1"/>
          </p:cNvCxnSpPr>
          <p:nvPr/>
        </p:nvCxnSpPr>
        <p:spPr>
          <a:xfrm>
            <a:off x="2233441" y="2067775"/>
            <a:ext cx="1890848" cy="1646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/>
          <p:cNvSpPr txBox="1"/>
          <p:nvPr/>
        </p:nvSpPr>
        <p:spPr>
          <a:xfrm>
            <a:off x="2123728" y="3214717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WANTANET</a:t>
            </a:r>
          </a:p>
          <a:p>
            <a:pPr algn="ctr"/>
            <a:r>
              <a:rPr lang="en-US" altLang="zh-TW" b="1" dirty="0" smtClean="0"/>
              <a:t>192.192.7.122/30 </a:t>
            </a:r>
            <a:endParaRPr lang="zh-TW" altLang="en-US" b="1" dirty="0"/>
          </a:p>
        </p:txBody>
      </p:sp>
      <p:sp>
        <p:nvSpPr>
          <p:cNvPr id="9" name="文字方塊 8"/>
          <p:cNvSpPr txBox="1"/>
          <p:nvPr/>
        </p:nvSpPr>
        <p:spPr>
          <a:xfrm>
            <a:off x="2303748" y="1889996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192.192.7.121/30 </a:t>
            </a:r>
            <a:endParaRPr lang="zh-TW" altLang="en-US" b="1" dirty="0"/>
          </a:p>
        </p:txBody>
      </p:sp>
      <p:sp>
        <p:nvSpPr>
          <p:cNvPr id="10" name="文字方塊 9"/>
          <p:cNvSpPr txBox="1"/>
          <p:nvPr/>
        </p:nvSpPr>
        <p:spPr>
          <a:xfrm>
            <a:off x="3772024" y="4581128"/>
            <a:ext cx="1787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DMZ</a:t>
            </a:r>
          </a:p>
          <a:p>
            <a:pPr algn="ctr"/>
            <a:r>
              <a:rPr lang="en-US" altLang="zh-TW" b="1" dirty="0" smtClean="0"/>
              <a:t>140.131.0.1/25 </a:t>
            </a:r>
            <a:endParaRPr lang="zh-TW" altLang="en-US" b="1" dirty="0"/>
          </a:p>
        </p:txBody>
      </p:sp>
      <p:cxnSp>
        <p:nvCxnSpPr>
          <p:cNvPr id="11" name="直線接點 10"/>
          <p:cNvCxnSpPr>
            <a:stCxn id="6" idx="4"/>
            <a:endCxn id="15" idx="0"/>
          </p:cNvCxnSpPr>
          <p:nvPr/>
        </p:nvCxnSpPr>
        <p:spPr>
          <a:xfrm>
            <a:off x="4608004" y="4536270"/>
            <a:ext cx="0" cy="8369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圓角矩形 11"/>
          <p:cNvSpPr/>
          <p:nvPr/>
        </p:nvSpPr>
        <p:spPr>
          <a:xfrm>
            <a:off x="1259632" y="5373216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PC1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IP:140.131.0.2/25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GW:140.131.0.1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肘形接點 12"/>
          <p:cNvCxnSpPr>
            <a:stCxn id="6" idx="4"/>
            <a:endCxn id="12" idx="0"/>
          </p:cNvCxnSpPr>
          <p:nvPr/>
        </p:nvCxnSpPr>
        <p:spPr>
          <a:xfrm rot="5400000">
            <a:off x="3037403" y="3802615"/>
            <a:ext cx="836946" cy="230425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肘形接點 13"/>
          <p:cNvCxnSpPr>
            <a:stCxn id="6" idx="4"/>
            <a:endCxn id="16" idx="0"/>
          </p:cNvCxnSpPr>
          <p:nvPr/>
        </p:nvCxnSpPr>
        <p:spPr>
          <a:xfrm rot="16200000" flipH="1">
            <a:off x="5341659" y="3802615"/>
            <a:ext cx="836946" cy="230425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圓角矩形 14"/>
          <p:cNvSpPr/>
          <p:nvPr/>
        </p:nvSpPr>
        <p:spPr>
          <a:xfrm>
            <a:off x="3563888" y="5373216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PC2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IP:140.131.0.3/25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GW:140.131.0.1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圓角矩形 15"/>
          <p:cNvSpPr/>
          <p:nvPr/>
        </p:nvSpPr>
        <p:spPr>
          <a:xfrm>
            <a:off x="5868144" y="5373216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PC3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IP:140.131.0.4/25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GW:140.131.0.1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橢圓 16"/>
          <p:cNvSpPr/>
          <p:nvPr/>
        </p:nvSpPr>
        <p:spPr>
          <a:xfrm>
            <a:off x="6804248" y="1268760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NTU</a:t>
            </a:r>
            <a:endParaRPr lang="zh-TW" altLang="en-US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5137258" y="3214717"/>
            <a:ext cx="2027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WANNTU</a:t>
            </a:r>
          </a:p>
          <a:p>
            <a:pPr algn="ctr"/>
            <a:r>
              <a:rPr lang="en-US" altLang="zh-TW" b="1" dirty="0" smtClean="0"/>
              <a:t>140.112.3.105/25 </a:t>
            </a:r>
            <a:endParaRPr lang="zh-TW" altLang="en-US" b="1" dirty="0"/>
          </a:p>
        </p:txBody>
      </p:sp>
      <p:cxnSp>
        <p:nvCxnSpPr>
          <p:cNvPr id="23" name="直線接點 22"/>
          <p:cNvCxnSpPr>
            <a:stCxn id="17" idx="3"/>
            <a:endCxn id="6" idx="7"/>
          </p:cNvCxnSpPr>
          <p:nvPr/>
        </p:nvCxnSpPr>
        <p:spPr>
          <a:xfrm flipH="1">
            <a:off x="5091719" y="2067775"/>
            <a:ext cx="1912890" cy="1646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/>
          <p:cNvSpPr txBox="1"/>
          <p:nvPr/>
        </p:nvSpPr>
        <p:spPr>
          <a:xfrm>
            <a:off x="4977579" y="1888005"/>
            <a:ext cx="2027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140.112.3.126/25 </a:t>
            </a:r>
            <a:endParaRPr lang="zh-TW" altLang="en-US" b="1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1785615" y="2422049"/>
            <a:ext cx="2654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dirty="0" smtClean="0">
                <a:solidFill>
                  <a:srgbClr val="0070C0"/>
                </a:solidFill>
              </a:rPr>
              <a:t>Route Mode </a:t>
            </a:r>
          </a:p>
          <a:p>
            <a:pPr algn="ctr"/>
            <a:r>
              <a:rPr lang="en-US" altLang="zh-TW" sz="2000" b="1" dirty="0">
                <a:solidFill>
                  <a:srgbClr val="0070C0"/>
                </a:solidFill>
              </a:rPr>
              <a:t>Destination </a:t>
            </a:r>
            <a:r>
              <a:rPr lang="en-US" altLang="zh-TW" sz="2000" b="1" dirty="0" smtClean="0">
                <a:solidFill>
                  <a:srgbClr val="0070C0"/>
                </a:solidFill>
              </a:rPr>
              <a:t>= others</a:t>
            </a:r>
            <a:endParaRPr lang="zh-TW" altLang="en-US" sz="2000" b="1" dirty="0">
              <a:solidFill>
                <a:srgbClr val="0070C0"/>
              </a:solidFill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4820707" y="2433082"/>
            <a:ext cx="3209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dirty="0" smtClean="0">
                <a:solidFill>
                  <a:srgbClr val="0070C0"/>
                </a:solidFill>
              </a:rPr>
              <a:t>NAT Mode</a:t>
            </a:r>
          </a:p>
          <a:p>
            <a:pPr algn="ctr"/>
            <a:r>
              <a:rPr lang="en-US" altLang="zh-TW" sz="2000" b="1" dirty="0" smtClean="0">
                <a:solidFill>
                  <a:srgbClr val="0070C0"/>
                </a:solidFill>
              </a:rPr>
              <a:t>Destination = 140.112.0.0</a:t>
            </a:r>
            <a:endParaRPr lang="zh-TW" altLang="en-US" sz="2000" b="1" dirty="0">
              <a:solidFill>
                <a:srgbClr val="0070C0"/>
              </a:solidFill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5652120" y="4521314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dirty="0" err="1" smtClean="0"/>
              <a:t>TANet</a:t>
            </a:r>
            <a:endParaRPr lang="en-US" altLang="zh-TW" sz="2000" b="1" dirty="0" smtClean="0"/>
          </a:p>
          <a:p>
            <a:pPr algn="ctr"/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  <p:sp>
        <p:nvSpPr>
          <p:cNvPr id="24" name="文字方塊 23"/>
          <p:cNvSpPr txBox="1"/>
          <p:nvPr/>
        </p:nvSpPr>
        <p:spPr>
          <a:xfrm>
            <a:off x="857035" y="3212976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dirty="0" err="1" smtClean="0"/>
              <a:t>TANet</a:t>
            </a:r>
            <a:endParaRPr lang="en-US" altLang="zh-TW" sz="2000" b="1" dirty="0" smtClean="0"/>
          </a:p>
          <a:p>
            <a:pPr algn="ctr"/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  <p:sp>
        <p:nvSpPr>
          <p:cNvPr id="25" name="文字方塊 24"/>
          <p:cNvSpPr txBox="1"/>
          <p:nvPr/>
        </p:nvSpPr>
        <p:spPr>
          <a:xfrm>
            <a:off x="7164288" y="3140968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dirty="0" smtClean="0"/>
              <a:t>NTU</a:t>
            </a:r>
          </a:p>
          <a:p>
            <a:pPr algn="ctr"/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541950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DMZ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Policy Base Routing</a:t>
            </a:r>
          </a:p>
          <a:p>
            <a:pPr lvl="1"/>
            <a:r>
              <a:rPr lang="en-US" altLang="zh-TW" dirty="0"/>
              <a:t>by Destination IP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58</a:t>
            </a:fld>
            <a:endParaRPr lang="en-US" altLang="zh-TW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66" y="2787550"/>
            <a:ext cx="8952834" cy="216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191166" y="4365104"/>
            <a:ext cx="8701314" cy="5917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08407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Destination = 140.112.0.0/16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59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66" y="1153110"/>
            <a:ext cx="8747323" cy="4961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414" y="6222826"/>
            <a:ext cx="60388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圓角矩形 7"/>
          <p:cNvSpPr/>
          <p:nvPr/>
        </p:nvSpPr>
        <p:spPr>
          <a:xfrm>
            <a:off x="853315" y="5826274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圓角矩形 8"/>
          <p:cNvSpPr/>
          <p:nvPr/>
        </p:nvSpPr>
        <p:spPr>
          <a:xfrm>
            <a:off x="853315" y="6332856"/>
            <a:ext cx="4608512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883716" y="5181668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140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NAT Mode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546848" y="6400800"/>
            <a:ext cx="914400" cy="283464"/>
          </a:xfrm>
        </p:spPr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  <p:sp>
        <p:nvSpPr>
          <p:cNvPr id="7" name="橢圓 6"/>
          <p:cNvSpPr/>
          <p:nvPr/>
        </p:nvSpPr>
        <p:spPr>
          <a:xfrm>
            <a:off x="3923928" y="1412776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TANet</a:t>
            </a:r>
            <a:endParaRPr lang="zh-TW" altLang="en-US" dirty="0"/>
          </a:p>
        </p:txBody>
      </p:sp>
      <p:sp>
        <p:nvSpPr>
          <p:cNvPr id="8" name="橢圓 7"/>
          <p:cNvSpPr/>
          <p:nvPr/>
        </p:nvSpPr>
        <p:spPr>
          <a:xfrm>
            <a:off x="3923928" y="3617874"/>
            <a:ext cx="1368152" cy="9632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pfsense</a:t>
            </a:r>
            <a:endParaRPr lang="zh-TW" altLang="en-US" dirty="0"/>
          </a:p>
        </p:txBody>
      </p:sp>
      <p:cxnSp>
        <p:nvCxnSpPr>
          <p:cNvPr id="10" name="直線接點 9"/>
          <p:cNvCxnSpPr>
            <a:stCxn id="7" idx="4"/>
            <a:endCxn id="8" idx="0"/>
          </p:cNvCxnSpPr>
          <p:nvPr/>
        </p:nvCxnSpPr>
        <p:spPr>
          <a:xfrm>
            <a:off x="4608004" y="2348880"/>
            <a:ext cx="0" cy="1268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3600084" y="2926685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WANTANET</a:t>
            </a:r>
          </a:p>
          <a:p>
            <a:pPr algn="ctr"/>
            <a:r>
              <a:rPr lang="en-US" altLang="zh-TW" b="1" dirty="0" smtClean="0"/>
              <a:t>192.192.7.122/30 </a:t>
            </a:r>
            <a:endParaRPr lang="zh-TW" altLang="en-US" b="1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3635896" y="2411596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192.192.7.121/30 </a:t>
            </a:r>
            <a:endParaRPr lang="zh-TW" altLang="en-US" b="1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3625694" y="4582869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LAN</a:t>
            </a:r>
          </a:p>
          <a:p>
            <a:pPr algn="ctr"/>
            <a:r>
              <a:rPr lang="en-US" altLang="zh-TW" b="1" dirty="0" smtClean="0"/>
              <a:t>192.168.200.1/24 </a:t>
            </a:r>
            <a:endParaRPr lang="zh-TW" altLang="en-US" b="1" dirty="0"/>
          </a:p>
        </p:txBody>
      </p:sp>
      <p:cxnSp>
        <p:nvCxnSpPr>
          <p:cNvPr id="17" name="直線接點 16"/>
          <p:cNvCxnSpPr>
            <a:stCxn id="8" idx="4"/>
            <a:endCxn id="19" idx="0"/>
          </p:cNvCxnSpPr>
          <p:nvPr/>
        </p:nvCxnSpPr>
        <p:spPr>
          <a:xfrm>
            <a:off x="4608004" y="4581128"/>
            <a:ext cx="18002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肘形接點 32"/>
          <p:cNvCxnSpPr>
            <a:stCxn id="8" idx="4"/>
            <a:endCxn id="18" idx="0"/>
          </p:cNvCxnSpPr>
          <p:nvPr/>
        </p:nvCxnSpPr>
        <p:spPr>
          <a:xfrm rot="5400000">
            <a:off x="3050831" y="3816043"/>
            <a:ext cx="792088" cy="232225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肘形接點 37"/>
          <p:cNvCxnSpPr>
            <a:stCxn id="8" idx="4"/>
            <a:endCxn id="20" idx="0"/>
          </p:cNvCxnSpPr>
          <p:nvPr/>
        </p:nvCxnSpPr>
        <p:spPr>
          <a:xfrm rot="16200000" flipH="1">
            <a:off x="5373089" y="3816043"/>
            <a:ext cx="792088" cy="232225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圓角矩形 17"/>
          <p:cNvSpPr/>
          <p:nvPr/>
        </p:nvSpPr>
        <p:spPr>
          <a:xfrm>
            <a:off x="1187624" y="5373216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PC1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IP:192.168.200.2/24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圓角矩形 18"/>
          <p:cNvSpPr/>
          <p:nvPr/>
        </p:nvSpPr>
        <p:spPr>
          <a:xfrm>
            <a:off x="3527884" y="5373216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PC2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IP:192.168.200.3/24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圓角矩形 19"/>
          <p:cNvSpPr/>
          <p:nvPr/>
        </p:nvSpPr>
        <p:spPr>
          <a:xfrm>
            <a:off x="5832140" y="5373216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PC3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IP:192.168.200.4/24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5680045" y="2812866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5832445" y="4777116"/>
            <a:ext cx="1351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Private IP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5662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Destination </a:t>
            </a:r>
            <a:r>
              <a:rPr lang="en-US" altLang="zh-TW" dirty="0" smtClean="0"/>
              <a:t>= any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60</a:t>
            </a:fld>
            <a:endParaRPr lang="en-US" altLang="zh-TW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1921"/>
            <a:ext cx="8853239" cy="5032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47209"/>
            <a:ext cx="59055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圓角矩形 7"/>
          <p:cNvSpPr/>
          <p:nvPr/>
        </p:nvSpPr>
        <p:spPr>
          <a:xfrm>
            <a:off x="853315" y="5826274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圓角矩形 8"/>
          <p:cNvSpPr/>
          <p:nvPr/>
        </p:nvSpPr>
        <p:spPr>
          <a:xfrm>
            <a:off x="853315" y="6332856"/>
            <a:ext cx="4608512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883716" y="5085184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86845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NAT &gt; Outbound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改成 </a:t>
            </a:r>
            <a:r>
              <a:rPr lang="en-US" altLang="zh-TW" dirty="0"/>
              <a:t>Manual Outbound NAT rule generation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61</a:t>
            </a:fld>
            <a:endParaRPr lang="en-US" altLang="zh-TW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71" y="2628701"/>
            <a:ext cx="857250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5436096" y="4221088"/>
            <a:ext cx="1832644" cy="10078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554708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NAT &gt; Outbound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Disable or Delete</a:t>
            </a:r>
          </a:p>
          <a:p>
            <a:pPr lvl="1"/>
            <a:r>
              <a:rPr lang="en-US" altLang="zh-TW" dirty="0" err="1" smtClean="0"/>
              <a:t>Interface:WANTANET</a:t>
            </a:r>
            <a:r>
              <a:rPr lang="en-US" altLang="zh-TW" dirty="0" smtClean="0"/>
              <a:t> &amp; Source</a:t>
            </a:r>
            <a:r>
              <a:rPr lang="en-US" altLang="zh-TW" dirty="0"/>
              <a:t>: 140.131.0.0/25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62</a:t>
            </a:fld>
            <a:endParaRPr lang="en-US" altLang="zh-TW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8064897" cy="510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431629" y="6021288"/>
            <a:ext cx="8100812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6740681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測試結果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63</a:t>
            </a:fld>
            <a:endParaRPr lang="en-US" altLang="zh-TW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3" y="1268760"/>
            <a:ext cx="776287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89" y="4293096"/>
            <a:ext cx="72009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2391841" y="2878914"/>
            <a:ext cx="5852567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395536" y="1268760"/>
            <a:ext cx="4608512" cy="5300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5559706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測試結果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64</a:t>
            </a:fld>
            <a:endParaRPr lang="en-US" altLang="zh-TW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To NTU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r>
              <a:rPr lang="en-US" altLang="zh-TW" dirty="0"/>
              <a:t>To whatismyip.org</a:t>
            </a:r>
            <a:endParaRPr lang="zh-TW" altLang="en-US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3571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223" y="3645024"/>
            <a:ext cx="37433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38210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Overall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7383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Overall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66</a:t>
            </a:fld>
            <a:endParaRPr lang="en-US" altLang="zh-TW"/>
          </a:p>
        </p:txBody>
      </p:sp>
      <p:sp>
        <p:nvSpPr>
          <p:cNvPr id="5" name="投影片編號版面配置區 3"/>
          <p:cNvSpPr txBox="1">
            <a:spLocks/>
          </p:cNvSpPr>
          <p:nvPr/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defPPr>
              <a:defRPr lang="zh-TW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100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新細明體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9pPr>
          </a:lstStyle>
          <a:p>
            <a:fld id="{D93790E0-A73F-4A53-83D9-1E4712857E21}" type="slidenum">
              <a:rPr lang="en-US" altLang="zh-TW" smtClean="0"/>
              <a:pPr/>
              <a:t>66</a:t>
            </a:fld>
            <a:endParaRPr lang="en-US" altLang="zh-TW"/>
          </a:p>
        </p:txBody>
      </p:sp>
      <p:sp>
        <p:nvSpPr>
          <p:cNvPr id="6" name="橢圓 5"/>
          <p:cNvSpPr/>
          <p:nvPr/>
        </p:nvSpPr>
        <p:spPr>
          <a:xfrm>
            <a:off x="1065650" y="1268760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TANet</a:t>
            </a:r>
            <a:endParaRPr lang="zh-TW" altLang="en-US" dirty="0"/>
          </a:p>
        </p:txBody>
      </p:sp>
      <p:sp>
        <p:nvSpPr>
          <p:cNvPr id="7" name="橢圓 6"/>
          <p:cNvSpPr/>
          <p:nvPr/>
        </p:nvSpPr>
        <p:spPr>
          <a:xfrm>
            <a:off x="3923928" y="3573016"/>
            <a:ext cx="1368152" cy="9632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pfsense</a:t>
            </a:r>
            <a:endParaRPr lang="zh-TW" altLang="en-US" dirty="0"/>
          </a:p>
        </p:txBody>
      </p:sp>
      <p:cxnSp>
        <p:nvCxnSpPr>
          <p:cNvPr id="8" name="直線接點 7"/>
          <p:cNvCxnSpPr>
            <a:stCxn id="6" idx="5"/>
            <a:endCxn id="7" idx="1"/>
          </p:cNvCxnSpPr>
          <p:nvPr/>
        </p:nvCxnSpPr>
        <p:spPr>
          <a:xfrm>
            <a:off x="2233441" y="2067775"/>
            <a:ext cx="1890848" cy="1646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2527851" y="2926685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WANTANET</a:t>
            </a:r>
          </a:p>
          <a:p>
            <a:pPr algn="ctr"/>
            <a:r>
              <a:rPr lang="en-US" altLang="zh-TW" b="1" dirty="0" smtClean="0"/>
              <a:t>192.192.7.122/30 </a:t>
            </a:r>
            <a:endParaRPr lang="zh-TW" altLang="en-US" b="1" dirty="0"/>
          </a:p>
        </p:txBody>
      </p:sp>
      <p:sp>
        <p:nvSpPr>
          <p:cNvPr id="10" name="文字方塊 9"/>
          <p:cNvSpPr txBox="1"/>
          <p:nvPr/>
        </p:nvSpPr>
        <p:spPr>
          <a:xfrm>
            <a:off x="2303748" y="1889996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192.192.7.121/30 </a:t>
            </a:r>
            <a:endParaRPr lang="zh-TW" altLang="en-US" b="1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2856338" y="4510861"/>
            <a:ext cx="1787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DMZ</a:t>
            </a:r>
          </a:p>
          <a:p>
            <a:pPr algn="ctr"/>
            <a:r>
              <a:rPr lang="en-US" altLang="zh-TW" b="1" dirty="0" smtClean="0"/>
              <a:t>140.131.0.1/25 </a:t>
            </a:r>
            <a:endParaRPr lang="zh-TW" altLang="en-US" b="1" dirty="0"/>
          </a:p>
        </p:txBody>
      </p:sp>
      <p:cxnSp>
        <p:nvCxnSpPr>
          <p:cNvPr id="12" name="直線接點 11"/>
          <p:cNvCxnSpPr>
            <a:stCxn id="7" idx="3"/>
            <a:endCxn id="16" idx="3"/>
          </p:cNvCxnSpPr>
          <p:nvPr/>
        </p:nvCxnSpPr>
        <p:spPr>
          <a:xfrm flipH="1">
            <a:off x="2699792" y="4395205"/>
            <a:ext cx="1424497" cy="1410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圓角矩形 15"/>
          <p:cNvSpPr/>
          <p:nvPr/>
        </p:nvSpPr>
        <p:spPr>
          <a:xfrm>
            <a:off x="611560" y="5301208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PCx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IP:140.131.0.x/25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GW:140.131.0.1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橢圓 17"/>
          <p:cNvSpPr/>
          <p:nvPr/>
        </p:nvSpPr>
        <p:spPr>
          <a:xfrm>
            <a:off x="6804248" y="1268760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NTU</a:t>
            </a:r>
            <a:endParaRPr lang="zh-TW" altLang="en-US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4644008" y="2926685"/>
            <a:ext cx="2027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WANNTU</a:t>
            </a:r>
          </a:p>
          <a:p>
            <a:pPr algn="ctr"/>
            <a:r>
              <a:rPr lang="en-US" altLang="zh-TW" b="1" dirty="0" smtClean="0"/>
              <a:t>140.112.3.105/25 </a:t>
            </a:r>
            <a:endParaRPr lang="zh-TW" altLang="en-US" b="1" dirty="0"/>
          </a:p>
        </p:txBody>
      </p:sp>
      <p:cxnSp>
        <p:nvCxnSpPr>
          <p:cNvPr id="20" name="直線接點 19"/>
          <p:cNvCxnSpPr>
            <a:stCxn id="18" idx="3"/>
            <a:endCxn id="7" idx="7"/>
          </p:cNvCxnSpPr>
          <p:nvPr/>
        </p:nvCxnSpPr>
        <p:spPr>
          <a:xfrm flipH="1">
            <a:off x="5091719" y="2067775"/>
            <a:ext cx="1912890" cy="1646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/>
          <p:cNvSpPr txBox="1"/>
          <p:nvPr/>
        </p:nvSpPr>
        <p:spPr>
          <a:xfrm>
            <a:off x="4977579" y="1888005"/>
            <a:ext cx="2027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140.112.3.126/25 </a:t>
            </a:r>
            <a:endParaRPr lang="zh-TW" altLang="en-US" b="1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357116" y="3524815"/>
            <a:ext cx="34227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0070C0"/>
                </a:solidFill>
              </a:rPr>
              <a:t>1.Destination </a:t>
            </a:r>
            <a:r>
              <a:rPr lang="en-US" altLang="zh-TW" b="1" dirty="0">
                <a:solidFill>
                  <a:srgbClr val="0070C0"/>
                </a:solidFill>
              </a:rPr>
              <a:t>= </a:t>
            </a:r>
            <a:r>
              <a:rPr lang="en-US" altLang="zh-TW" b="1" dirty="0" smtClean="0">
                <a:solidFill>
                  <a:srgbClr val="0070C0"/>
                </a:solidFill>
              </a:rPr>
              <a:t>140.112.0.0/16</a:t>
            </a:r>
          </a:p>
          <a:p>
            <a:r>
              <a:rPr lang="en-US" altLang="zh-TW" b="1" dirty="0" smtClean="0">
                <a:solidFill>
                  <a:srgbClr val="0070C0"/>
                </a:solidFill>
              </a:rPr>
              <a:t>   to NTU, NAT Mode</a:t>
            </a:r>
          </a:p>
          <a:p>
            <a:r>
              <a:rPr lang="en-US" altLang="zh-TW" b="1" dirty="0" smtClean="0">
                <a:solidFill>
                  <a:srgbClr val="0070C0"/>
                </a:solidFill>
              </a:rPr>
              <a:t>2. </a:t>
            </a:r>
            <a:r>
              <a:rPr lang="en-US" altLang="zh-TW" b="1" dirty="0">
                <a:solidFill>
                  <a:srgbClr val="0070C0"/>
                </a:solidFill>
              </a:rPr>
              <a:t>Destination = </a:t>
            </a:r>
            <a:r>
              <a:rPr lang="en-US" altLang="zh-TW" b="1" dirty="0" smtClean="0">
                <a:solidFill>
                  <a:srgbClr val="0070C0"/>
                </a:solidFill>
              </a:rPr>
              <a:t>any</a:t>
            </a:r>
            <a:endParaRPr lang="zh-TW" altLang="en-US" b="1" dirty="0">
              <a:solidFill>
                <a:srgbClr val="0070C0"/>
              </a:solidFill>
            </a:endParaRPr>
          </a:p>
          <a:p>
            <a:r>
              <a:rPr lang="en-US" altLang="zh-TW" b="1" dirty="0" smtClean="0">
                <a:solidFill>
                  <a:srgbClr val="0070C0"/>
                </a:solidFill>
              </a:rPr>
              <a:t>   to </a:t>
            </a:r>
            <a:r>
              <a:rPr lang="en-US" altLang="zh-TW" b="1" dirty="0" err="1">
                <a:solidFill>
                  <a:srgbClr val="0070C0"/>
                </a:solidFill>
              </a:rPr>
              <a:t>TANet</a:t>
            </a:r>
            <a:r>
              <a:rPr lang="en-US" altLang="zh-TW" b="1" dirty="0">
                <a:solidFill>
                  <a:srgbClr val="0070C0"/>
                </a:solidFill>
              </a:rPr>
              <a:t> </a:t>
            </a:r>
            <a:r>
              <a:rPr lang="en-US" altLang="zh-TW" b="1" dirty="0" smtClean="0">
                <a:solidFill>
                  <a:srgbClr val="0070C0"/>
                </a:solidFill>
              </a:rPr>
              <a:t>, Route Mode  </a:t>
            </a:r>
            <a:endParaRPr lang="zh-TW" altLang="en-US" b="1" dirty="0">
              <a:solidFill>
                <a:srgbClr val="0070C0"/>
              </a:solidFill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4499992" y="4510861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LAN</a:t>
            </a:r>
          </a:p>
          <a:p>
            <a:pPr algn="ctr"/>
            <a:r>
              <a:rPr lang="en-US" altLang="zh-TW" b="1" dirty="0" smtClean="0"/>
              <a:t>192.168.200.1/24 </a:t>
            </a:r>
            <a:endParaRPr lang="zh-TW" altLang="en-US" b="1" dirty="0"/>
          </a:p>
        </p:txBody>
      </p:sp>
      <p:sp>
        <p:nvSpPr>
          <p:cNvPr id="36" name="圓角矩形 35"/>
          <p:cNvSpPr/>
          <p:nvPr/>
        </p:nvSpPr>
        <p:spPr>
          <a:xfrm>
            <a:off x="6336196" y="5301208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PCx</a:t>
            </a:r>
            <a:endPara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IP:192.168.200.x/24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直線接點 45"/>
          <p:cNvCxnSpPr>
            <a:stCxn id="7" idx="5"/>
            <a:endCxn id="36" idx="1"/>
          </p:cNvCxnSpPr>
          <p:nvPr/>
        </p:nvCxnSpPr>
        <p:spPr>
          <a:xfrm>
            <a:off x="5091719" y="4395205"/>
            <a:ext cx="1244477" cy="1410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字方塊 50"/>
          <p:cNvSpPr txBox="1"/>
          <p:nvPr/>
        </p:nvSpPr>
        <p:spPr>
          <a:xfrm>
            <a:off x="5652120" y="3463840"/>
            <a:ext cx="35596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0070C0"/>
                </a:solidFill>
              </a:rPr>
              <a:t>1.Destination </a:t>
            </a:r>
            <a:r>
              <a:rPr lang="en-US" altLang="zh-TW" b="1" dirty="0">
                <a:solidFill>
                  <a:srgbClr val="0070C0"/>
                </a:solidFill>
              </a:rPr>
              <a:t>= </a:t>
            </a:r>
            <a:r>
              <a:rPr lang="en-US" altLang="zh-TW" b="1" dirty="0" smtClean="0">
                <a:solidFill>
                  <a:srgbClr val="0070C0"/>
                </a:solidFill>
              </a:rPr>
              <a:t>140.112.0.0/16</a:t>
            </a:r>
          </a:p>
          <a:p>
            <a:r>
              <a:rPr lang="en-US" altLang="zh-TW" b="1" dirty="0" smtClean="0">
                <a:solidFill>
                  <a:srgbClr val="0070C0"/>
                </a:solidFill>
              </a:rPr>
              <a:t>    to NTU, </a:t>
            </a:r>
            <a:r>
              <a:rPr lang="en-US" altLang="zh-TW" b="1" dirty="0">
                <a:solidFill>
                  <a:srgbClr val="0070C0"/>
                </a:solidFill>
              </a:rPr>
              <a:t>NAT </a:t>
            </a:r>
            <a:r>
              <a:rPr lang="en-US" altLang="zh-TW" b="1" dirty="0" smtClean="0">
                <a:solidFill>
                  <a:srgbClr val="0070C0"/>
                </a:solidFill>
              </a:rPr>
              <a:t>Mode</a:t>
            </a:r>
            <a:endParaRPr lang="zh-TW" altLang="en-US" b="1" dirty="0">
              <a:solidFill>
                <a:srgbClr val="0070C0"/>
              </a:solidFill>
            </a:endParaRPr>
          </a:p>
          <a:p>
            <a:r>
              <a:rPr lang="en-US" altLang="zh-TW" b="1" dirty="0" smtClean="0">
                <a:solidFill>
                  <a:srgbClr val="0070C0"/>
                </a:solidFill>
              </a:rPr>
              <a:t>2.Destination = any</a:t>
            </a:r>
          </a:p>
          <a:p>
            <a:r>
              <a:rPr lang="en-US" altLang="zh-TW" b="1" dirty="0">
                <a:solidFill>
                  <a:srgbClr val="0070C0"/>
                </a:solidFill>
              </a:rPr>
              <a:t> </a:t>
            </a:r>
            <a:r>
              <a:rPr lang="en-US" altLang="zh-TW" b="1" dirty="0" smtClean="0">
                <a:solidFill>
                  <a:srgbClr val="0070C0"/>
                </a:solidFill>
              </a:rPr>
              <a:t>   to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TANet</a:t>
            </a:r>
            <a:r>
              <a:rPr lang="en-US" altLang="zh-TW" b="1" dirty="0">
                <a:solidFill>
                  <a:srgbClr val="0070C0"/>
                </a:solidFill>
              </a:rPr>
              <a:t>, NAT </a:t>
            </a:r>
            <a:r>
              <a:rPr lang="en-US" altLang="zh-TW" b="1" dirty="0" smtClean="0">
                <a:solidFill>
                  <a:srgbClr val="0070C0"/>
                </a:solidFill>
              </a:rPr>
              <a:t>Mode</a:t>
            </a:r>
            <a:endParaRPr lang="en-US" altLang="zh-TW" b="1" dirty="0">
              <a:solidFill>
                <a:srgbClr val="0070C0"/>
              </a:solidFill>
            </a:endParaRPr>
          </a:p>
          <a:p>
            <a:r>
              <a:rPr lang="en-US" altLang="zh-TW" b="1" dirty="0">
                <a:solidFill>
                  <a:srgbClr val="0070C0"/>
                </a:solidFill>
              </a:rPr>
              <a:t>    Virtual </a:t>
            </a:r>
            <a:r>
              <a:rPr lang="en-US" altLang="zh-TW" b="1" dirty="0" smtClean="0">
                <a:solidFill>
                  <a:srgbClr val="0070C0"/>
                </a:solidFill>
              </a:rPr>
              <a:t>IPs</a:t>
            </a:r>
            <a:r>
              <a:rPr lang="en-US" altLang="zh-TW" b="1" dirty="0">
                <a:solidFill>
                  <a:srgbClr val="0070C0"/>
                </a:solidFill>
              </a:rPr>
              <a:t>= </a:t>
            </a:r>
            <a:r>
              <a:rPr lang="en-US" altLang="zh-TW" b="1" dirty="0" smtClean="0">
                <a:solidFill>
                  <a:srgbClr val="0070C0"/>
                </a:solidFill>
              </a:rPr>
              <a:t>140.131.0.128/25</a:t>
            </a:r>
            <a:endParaRPr lang="en-US" altLang="zh-TW" b="1" dirty="0">
              <a:solidFill>
                <a:srgbClr val="0070C0"/>
              </a:solidFill>
            </a:endParaRPr>
          </a:p>
        </p:txBody>
      </p:sp>
      <p:sp>
        <p:nvSpPr>
          <p:cNvPr id="23" name="圓角矩形 22"/>
          <p:cNvSpPr/>
          <p:nvPr/>
        </p:nvSpPr>
        <p:spPr>
          <a:xfrm>
            <a:off x="899592" y="5301208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PCx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IP:140.131.0.x/25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GW:140.131.0.1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圓角矩形 23"/>
          <p:cNvSpPr/>
          <p:nvPr/>
        </p:nvSpPr>
        <p:spPr>
          <a:xfrm>
            <a:off x="1259632" y="5301208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PCx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IP:140.131.0.x/25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GW:140.131.0.1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圓角矩形 24"/>
          <p:cNvSpPr/>
          <p:nvPr/>
        </p:nvSpPr>
        <p:spPr>
          <a:xfrm>
            <a:off x="6048164" y="5301208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PCx</a:t>
            </a:r>
            <a:endPara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IP:192.168.200.x/24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圓角矩形 25"/>
          <p:cNvSpPr/>
          <p:nvPr/>
        </p:nvSpPr>
        <p:spPr>
          <a:xfrm>
            <a:off x="5760132" y="5301208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PCx</a:t>
            </a:r>
            <a:endPara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IP:192.168.200.x/24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3240881" y="5451321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dirty="0" err="1" smtClean="0"/>
              <a:t>TANet</a:t>
            </a:r>
            <a:endParaRPr lang="en-US" altLang="zh-TW" sz="2000" b="1" dirty="0" smtClean="0"/>
          </a:p>
          <a:p>
            <a:pPr algn="ctr"/>
            <a:r>
              <a:rPr lang="en-US" altLang="zh-TW" sz="2000" b="1" dirty="0" smtClean="0"/>
              <a:t>Public IP</a:t>
            </a:r>
            <a:endParaRPr lang="zh-TW" altLang="en-US" sz="2000" b="1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4590723" y="5605209"/>
            <a:ext cx="1351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dirty="0" smtClean="0"/>
              <a:t>Private IP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068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LAN -&gt; DMZ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844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</a:t>
            </a:r>
            <a:r>
              <a:rPr lang="en-US" altLang="zh-TW" dirty="0" smtClean="0"/>
              <a:t>LAN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Allow LAN </a:t>
            </a:r>
            <a:r>
              <a:rPr lang="en-US" altLang="zh-TW" dirty="0"/>
              <a:t>-&gt; </a:t>
            </a:r>
            <a:r>
              <a:rPr lang="en-US" altLang="zh-TW" dirty="0" smtClean="0"/>
              <a:t>DMZ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68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6" y="2132856"/>
            <a:ext cx="9140016" cy="302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107504" y="4005064"/>
            <a:ext cx="9036496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866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LAN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69</a:t>
            </a:fld>
            <a:endParaRPr lang="en-US" altLang="zh-TW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27735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667692" y="5685724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683568" y="6309320"/>
            <a:ext cx="822478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905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Interface: WANTANET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601330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22" y="4128370"/>
            <a:ext cx="83629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611560" y="4437417"/>
            <a:ext cx="5256584" cy="7197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1115616" y="2708920"/>
            <a:ext cx="4032448" cy="3598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700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Firewall &gt; Rules &gt; </a:t>
            </a:r>
            <a:r>
              <a:rPr lang="en-US" altLang="zh-TW" dirty="0" smtClean="0"/>
              <a:t>DMZ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DMZ</a:t>
            </a:r>
            <a:r>
              <a:rPr lang="zh-TW" altLang="en-US" dirty="0" smtClean="0"/>
              <a:t> </a:t>
            </a:r>
            <a:r>
              <a:rPr lang="en-US" altLang="zh-TW" dirty="0" smtClean="0"/>
              <a:t>-&gt; LAN </a:t>
            </a:r>
            <a:r>
              <a:rPr lang="zh-TW" altLang="en-US" dirty="0" smtClean="0"/>
              <a:t>沒有開放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70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8892480" cy="213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64274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測試結果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LAN -&gt; DMZ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DMZ -&gt; LAN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71</a:t>
            </a:fld>
            <a:endParaRPr lang="en-US" altLang="zh-TW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27" y="2060848"/>
            <a:ext cx="40862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01" y="4273624"/>
            <a:ext cx="39719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230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測試結果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LAN </a:t>
            </a:r>
            <a:r>
              <a:rPr lang="en-US" altLang="zh-TW" dirty="0"/>
              <a:t>-&gt; DMZ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DMZ </a:t>
            </a:r>
            <a:r>
              <a:rPr lang="en-US" altLang="zh-TW" dirty="0"/>
              <a:t>-&gt; </a:t>
            </a:r>
            <a:r>
              <a:rPr lang="en-US" altLang="zh-TW" dirty="0" smtClean="0"/>
              <a:t>LAN</a:t>
            </a:r>
          </a:p>
          <a:p>
            <a:pPr lvl="1"/>
            <a:r>
              <a:rPr lang="en-US" altLang="zh-TW" dirty="0" smtClean="0"/>
              <a:t>Match “Firewall </a:t>
            </a:r>
            <a:r>
              <a:rPr lang="en-US" altLang="zh-TW" dirty="0"/>
              <a:t>&gt; Rules &gt; </a:t>
            </a:r>
            <a:r>
              <a:rPr lang="en-US" altLang="zh-TW" dirty="0" smtClean="0"/>
              <a:t>DMZ” </a:t>
            </a:r>
            <a:r>
              <a:rPr lang="zh-TW" altLang="en-US" dirty="0" smtClean="0"/>
              <a:t>第二條 </a:t>
            </a:r>
            <a:r>
              <a:rPr lang="en-US" altLang="zh-TW" dirty="0" smtClean="0"/>
              <a:t>Gateway=</a:t>
            </a:r>
            <a:r>
              <a:rPr lang="zh-TW" altLang="en-US" dirty="0" smtClean="0"/>
              <a:t> </a:t>
            </a:r>
            <a:r>
              <a:rPr lang="en-US" altLang="zh-TW" dirty="0" smtClean="0"/>
              <a:t>TANETGW</a:t>
            </a:r>
            <a:endParaRPr lang="en-US" altLang="zh-TW" dirty="0"/>
          </a:p>
          <a:p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72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62" y="2019654"/>
            <a:ext cx="4028111" cy="121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1" y="5199513"/>
            <a:ext cx="3716062" cy="122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群組 9"/>
          <p:cNvGrpSpPr/>
          <p:nvPr/>
        </p:nvGrpSpPr>
        <p:grpSpPr>
          <a:xfrm>
            <a:off x="4932040" y="4907427"/>
            <a:ext cx="3795115" cy="1617917"/>
            <a:chOff x="6444208" y="4563546"/>
            <a:chExt cx="3795115" cy="1617917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4563546"/>
              <a:ext cx="3795115" cy="1617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圓角矩形 8"/>
            <p:cNvSpPr/>
            <p:nvPr/>
          </p:nvSpPr>
          <p:spPr>
            <a:xfrm>
              <a:off x="6502095" y="5120959"/>
              <a:ext cx="3723106" cy="26841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46455"/>
            <a:ext cx="37623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0607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Ping</a:t>
            </a:r>
            <a:r>
              <a:rPr lang="zh-TW" altLang="en-US" dirty="0" smtClean="0"/>
              <a:t> </a:t>
            </a:r>
            <a:r>
              <a:rPr lang="en-US" altLang="zh-TW" dirty="0" smtClean="0"/>
              <a:t>Issue in Firewall Rule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 smtClean="0"/>
              <a:t>如上結果從 </a:t>
            </a:r>
            <a:r>
              <a:rPr lang="en-US" altLang="zh-TW" dirty="0" smtClean="0"/>
              <a:t>DMZ </a:t>
            </a:r>
            <a:r>
              <a:rPr lang="zh-TW" altLang="en-US" dirty="0" smtClean="0"/>
              <a:t>無法</a:t>
            </a:r>
            <a:r>
              <a:rPr lang="zh-TW" altLang="en-US" dirty="0"/>
              <a:t>連線 </a:t>
            </a:r>
            <a:r>
              <a:rPr lang="en-US" altLang="zh-TW" dirty="0"/>
              <a:t>LAN</a:t>
            </a:r>
          </a:p>
          <a:p>
            <a:r>
              <a:rPr lang="zh-TW" altLang="en-US" dirty="0" smtClean="0"/>
              <a:t>但</a:t>
            </a:r>
            <a:r>
              <a:rPr lang="zh-TW" altLang="en-US" dirty="0"/>
              <a:t>若先執行 </a:t>
            </a:r>
            <a:r>
              <a:rPr lang="en-US" altLang="zh-TW" dirty="0"/>
              <a:t>ping LAN -&gt; </a:t>
            </a:r>
            <a:r>
              <a:rPr lang="en-US" altLang="zh-TW" dirty="0" smtClean="0"/>
              <a:t>DMZ </a:t>
            </a:r>
            <a:r>
              <a:rPr lang="zh-TW" altLang="en-US" dirty="0"/>
              <a:t>有回應後，</a:t>
            </a:r>
            <a:r>
              <a:rPr lang="zh-TW" altLang="en-US" dirty="0" smtClean="0"/>
              <a:t>再 </a:t>
            </a:r>
            <a:r>
              <a:rPr lang="en-US" altLang="zh-TW" dirty="0"/>
              <a:t>ping </a:t>
            </a:r>
            <a:r>
              <a:rPr lang="en-US" altLang="zh-TW" dirty="0" smtClean="0"/>
              <a:t>DMZ </a:t>
            </a:r>
            <a:r>
              <a:rPr lang="en-US" altLang="zh-TW" dirty="0"/>
              <a:t>-&gt; LAN</a:t>
            </a:r>
            <a:r>
              <a:rPr lang="zh-TW" altLang="en-US" dirty="0"/>
              <a:t>，則也會有回應。</a:t>
            </a:r>
          </a:p>
          <a:p>
            <a:r>
              <a:rPr lang="zh-TW" altLang="en-US" dirty="0" smtClean="0"/>
              <a:t>原因</a:t>
            </a:r>
            <a:r>
              <a:rPr lang="en-US" altLang="zh-TW" dirty="0"/>
              <a:t>: </a:t>
            </a:r>
            <a:r>
              <a:rPr lang="zh-TW" altLang="en-US" dirty="0"/>
              <a:t>因為 </a:t>
            </a:r>
            <a:r>
              <a:rPr lang="en-US" altLang="zh-TW" dirty="0"/>
              <a:t>ICMP </a:t>
            </a:r>
            <a:r>
              <a:rPr lang="zh-TW" altLang="en-US" dirty="0"/>
              <a:t>非 </a:t>
            </a:r>
            <a:r>
              <a:rPr lang="en-US" altLang="zh-TW" dirty="0"/>
              <a:t>TCP </a:t>
            </a:r>
            <a:r>
              <a:rPr lang="zh-TW" altLang="en-US" dirty="0"/>
              <a:t>有 </a:t>
            </a:r>
            <a:r>
              <a:rPr lang="en-US" altLang="zh-TW" dirty="0"/>
              <a:t>3 way handshake</a:t>
            </a:r>
            <a:r>
              <a:rPr lang="zh-TW" altLang="en-US" dirty="0"/>
              <a:t>，</a:t>
            </a:r>
            <a:r>
              <a:rPr lang="en-US" altLang="zh-TW" dirty="0" err="1" smtClean="0"/>
              <a:t>pfSense</a:t>
            </a:r>
            <a:r>
              <a:rPr lang="en-US" altLang="zh-TW" dirty="0" smtClean="0"/>
              <a:t> </a:t>
            </a:r>
            <a:r>
              <a:rPr lang="zh-TW" altLang="en-US" dirty="0"/>
              <a:t>誤將 </a:t>
            </a:r>
            <a:r>
              <a:rPr lang="en-US" altLang="zh-TW" dirty="0" smtClean="0"/>
              <a:t>DMZ </a:t>
            </a:r>
            <a:r>
              <a:rPr lang="en-US" altLang="zh-TW" dirty="0"/>
              <a:t>-&gt; LAN </a:t>
            </a:r>
            <a:r>
              <a:rPr lang="zh-TW" altLang="en-US" dirty="0"/>
              <a:t>當成 </a:t>
            </a:r>
            <a:r>
              <a:rPr lang="en-US" altLang="zh-TW" dirty="0"/>
              <a:t>LAN -&gt; </a:t>
            </a:r>
            <a:r>
              <a:rPr lang="en-US" altLang="zh-TW" dirty="0" smtClean="0"/>
              <a:t>DMZ </a:t>
            </a:r>
            <a:r>
              <a:rPr lang="zh-TW" altLang="en-US" dirty="0"/>
              <a:t>之回應封包，因此通過 </a:t>
            </a:r>
            <a:r>
              <a:rPr lang="en-US" altLang="zh-TW" dirty="0"/>
              <a:t>Rule.</a:t>
            </a:r>
          </a:p>
          <a:p>
            <a:r>
              <a:rPr lang="zh-TW" altLang="en-US" dirty="0" smtClean="0"/>
              <a:t>建議用 </a:t>
            </a:r>
            <a:r>
              <a:rPr lang="en-US" altLang="zh-TW" dirty="0" smtClean="0"/>
              <a:t>TCP </a:t>
            </a:r>
            <a:r>
              <a:rPr lang="zh-TW" altLang="en-US" dirty="0" smtClean="0"/>
              <a:t>連線測試較準確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telnet </a:t>
            </a:r>
            <a:r>
              <a:rPr lang="en-US" altLang="zh-TW" dirty="0" err="1" smtClean="0"/>
              <a:t>IP:port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遠端桌面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4572244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使用 </a:t>
            </a:r>
            <a:r>
              <a:rPr lang="en-US" altLang="zh-TW" dirty="0" smtClean="0"/>
              <a:t>Static Route</a:t>
            </a:r>
            <a:br>
              <a:rPr lang="en-US" altLang="zh-TW" dirty="0" smtClean="0"/>
            </a:br>
            <a:r>
              <a:rPr lang="zh-TW" altLang="en-US" dirty="0"/>
              <a:t>簡化設定</a:t>
            </a:r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0675387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內對外連線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1</a:t>
            </a:r>
            <a:r>
              <a:rPr lang="en-US" altLang="zh-TW" dirty="0"/>
              <a:t>. </a:t>
            </a:r>
            <a:r>
              <a:rPr lang="zh-TW" altLang="en-US" dirty="0" smtClean="0"/>
              <a:t>決定 </a:t>
            </a:r>
            <a:r>
              <a:rPr lang="en-US" altLang="zh-TW" dirty="0"/>
              <a:t>N</a:t>
            </a:r>
            <a:r>
              <a:rPr lang="en-US" altLang="zh-TW" dirty="0" smtClean="0"/>
              <a:t>ext Hop/Gateway</a:t>
            </a:r>
          </a:p>
          <a:p>
            <a:pPr lvl="1"/>
            <a:r>
              <a:rPr lang="en-US" altLang="zh-TW" dirty="0" smtClean="0"/>
              <a:t>Firewall</a:t>
            </a:r>
            <a:r>
              <a:rPr lang="zh-TW" altLang="en-US" dirty="0" smtClean="0"/>
              <a:t> </a:t>
            </a:r>
            <a:r>
              <a:rPr lang="en-US" altLang="zh-TW" dirty="0"/>
              <a:t>-&gt; Rules -&gt; Interface 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條件</a:t>
            </a:r>
            <a:r>
              <a:rPr lang="en-US" altLang="zh-TW" dirty="0" smtClean="0"/>
              <a:t>: Protocol</a:t>
            </a:r>
            <a:r>
              <a:rPr lang="zh-TW" altLang="en-US" dirty="0" smtClean="0"/>
              <a:t>、</a:t>
            </a:r>
            <a:r>
              <a:rPr lang="en-US" altLang="zh-TW" dirty="0" smtClean="0"/>
              <a:t>Source</a:t>
            </a:r>
            <a:r>
              <a:rPr lang="zh-TW" altLang="en-US" dirty="0" smtClean="0"/>
              <a:t> </a:t>
            </a:r>
            <a:r>
              <a:rPr lang="en-US" altLang="zh-TW" dirty="0" smtClean="0"/>
              <a:t>IP</a:t>
            </a:r>
            <a:r>
              <a:rPr lang="zh-TW" altLang="en-US" dirty="0" smtClean="0"/>
              <a:t>、</a:t>
            </a:r>
            <a:r>
              <a:rPr lang="en-US" altLang="zh-TW" dirty="0" smtClean="0"/>
              <a:t>Destination IP</a:t>
            </a:r>
          </a:p>
          <a:p>
            <a:pPr lvl="1"/>
            <a:r>
              <a:rPr lang="en-US" altLang="zh-TW" dirty="0" smtClean="0"/>
              <a:t>Gateway </a:t>
            </a:r>
            <a:r>
              <a:rPr lang="zh-TW" altLang="en-US" dirty="0" smtClean="0"/>
              <a:t>值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Default(</a:t>
            </a:r>
            <a:r>
              <a:rPr lang="zh-TW" altLang="en-US" dirty="0" smtClean="0"/>
              <a:t>無</a:t>
            </a:r>
            <a:r>
              <a:rPr lang="zh-TW" altLang="en-US" dirty="0"/>
              <a:t>指定</a:t>
            </a:r>
            <a:r>
              <a:rPr lang="en-US" altLang="zh-TW" dirty="0" smtClean="0"/>
              <a:t>) --</a:t>
            </a:r>
            <a:r>
              <a:rPr lang="zh-TW" altLang="en-US" dirty="0" smtClean="0"/>
              <a:t>依據 </a:t>
            </a:r>
            <a:r>
              <a:rPr lang="en-US" altLang="zh-TW" dirty="0"/>
              <a:t>Routing Table</a:t>
            </a:r>
            <a:r>
              <a:rPr lang="zh-TW" altLang="en-US" dirty="0" smtClean="0"/>
              <a:t> </a:t>
            </a:r>
            <a:r>
              <a:rPr lang="en-US" altLang="zh-TW" dirty="0"/>
              <a:t>"Diagnostics -&gt; Routes</a:t>
            </a:r>
            <a:r>
              <a:rPr lang="en-US" altLang="zh-TW" dirty="0" smtClean="0"/>
              <a:t>"</a:t>
            </a:r>
          </a:p>
          <a:p>
            <a:pPr lvl="2"/>
            <a:r>
              <a:rPr lang="zh-TW" altLang="en-US" dirty="0" smtClean="0"/>
              <a:t>指定</a:t>
            </a:r>
            <a:r>
              <a:rPr lang="en-US" altLang="zh-TW" dirty="0" smtClean="0"/>
              <a:t>gateway</a:t>
            </a:r>
            <a:endParaRPr lang="en-US" altLang="zh-TW" dirty="0"/>
          </a:p>
          <a:p>
            <a:r>
              <a:rPr lang="en-US" altLang="zh-TW" dirty="0" smtClean="0"/>
              <a:t>2</a:t>
            </a:r>
            <a:r>
              <a:rPr lang="en-US" altLang="zh-TW" dirty="0"/>
              <a:t>. </a:t>
            </a:r>
            <a:r>
              <a:rPr lang="zh-TW" altLang="en-US" dirty="0" smtClean="0"/>
              <a:t>該 </a:t>
            </a:r>
            <a:r>
              <a:rPr lang="en-US" altLang="zh-TW" dirty="0" smtClean="0"/>
              <a:t>Gateway</a:t>
            </a:r>
            <a:r>
              <a:rPr lang="zh-TW" altLang="en-US" dirty="0" smtClean="0"/>
              <a:t>是否做 </a:t>
            </a:r>
            <a:r>
              <a:rPr lang="en-US" altLang="zh-TW" dirty="0" smtClean="0"/>
              <a:t>NAT</a:t>
            </a:r>
            <a:r>
              <a:rPr lang="zh-TW" altLang="en-US" dirty="0" smtClean="0"/>
              <a:t> 轉換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Firewall</a:t>
            </a:r>
            <a:r>
              <a:rPr lang="zh-TW" altLang="en-US" dirty="0" smtClean="0"/>
              <a:t> </a:t>
            </a:r>
            <a:r>
              <a:rPr lang="en-US" altLang="zh-TW" dirty="0" smtClean="0"/>
              <a:t>-&gt; NAT -&gt; Outbound</a:t>
            </a:r>
          </a:p>
          <a:p>
            <a:pPr lvl="1"/>
            <a:r>
              <a:rPr lang="zh-TW" altLang="en-US" dirty="0" smtClean="0"/>
              <a:t>條件</a:t>
            </a:r>
            <a:r>
              <a:rPr lang="en-US" altLang="zh-TW" dirty="0" smtClean="0"/>
              <a:t>: </a:t>
            </a:r>
            <a:r>
              <a:rPr lang="en-US" altLang="zh-TW" dirty="0"/>
              <a:t>Protocol</a:t>
            </a:r>
            <a:r>
              <a:rPr lang="zh-TW" altLang="en-US" dirty="0"/>
              <a:t>、</a:t>
            </a:r>
            <a:r>
              <a:rPr lang="en-US" altLang="zh-TW" dirty="0"/>
              <a:t>Source</a:t>
            </a:r>
            <a:r>
              <a:rPr lang="zh-TW" altLang="en-US" dirty="0"/>
              <a:t> </a:t>
            </a:r>
            <a:r>
              <a:rPr lang="en-US" altLang="zh-TW" dirty="0"/>
              <a:t>IP</a:t>
            </a:r>
            <a:r>
              <a:rPr lang="zh-TW" altLang="en-US" dirty="0"/>
              <a:t>、</a:t>
            </a:r>
            <a:r>
              <a:rPr lang="en-US" altLang="zh-TW" dirty="0"/>
              <a:t>Destination </a:t>
            </a:r>
            <a:r>
              <a:rPr lang="en-US" altLang="zh-TW" dirty="0" smtClean="0"/>
              <a:t>IP</a:t>
            </a:r>
          </a:p>
          <a:p>
            <a:pPr marL="457200" lvl="1" indent="0">
              <a:buNone/>
            </a:pPr>
            <a:endParaRPr lang="en-US" altLang="zh-TW" dirty="0" smtClean="0"/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8358038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使用 </a:t>
            </a:r>
            <a:r>
              <a:rPr lang="en-US" altLang="zh-TW" smtClean="0"/>
              <a:t>Static </a:t>
            </a:r>
            <a:r>
              <a:rPr lang="en-US" altLang="zh-TW" dirty="0"/>
              <a:t>Route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若決定 </a:t>
            </a:r>
            <a:r>
              <a:rPr lang="en-US" altLang="zh-TW" dirty="0"/>
              <a:t>Next </a:t>
            </a:r>
            <a:r>
              <a:rPr lang="en-US" altLang="zh-TW" dirty="0" smtClean="0"/>
              <a:t>Hop/Gateway</a:t>
            </a:r>
          </a:p>
          <a:p>
            <a:pPr lvl="1"/>
            <a:r>
              <a:rPr lang="en-US" altLang="zh-TW" dirty="0" smtClean="0"/>
              <a:t>Firewall</a:t>
            </a:r>
            <a:r>
              <a:rPr lang="zh-TW" altLang="en-US" dirty="0" smtClean="0"/>
              <a:t> </a:t>
            </a:r>
            <a:r>
              <a:rPr lang="en-US" altLang="zh-TW" dirty="0" smtClean="0"/>
              <a:t>-&gt; Rules -&gt; Interface</a:t>
            </a:r>
            <a:r>
              <a:rPr lang="zh-TW" altLang="en-US" dirty="0" smtClean="0"/>
              <a:t> 條件僅有 </a:t>
            </a:r>
            <a:r>
              <a:rPr lang="en-US" altLang="zh-TW" dirty="0" smtClean="0"/>
              <a:t>Destination </a:t>
            </a:r>
            <a:r>
              <a:rPr lang="en-US" altLang="zh-TW" dirty="0"/>
              <a:t>IP</a:t>
            </a:r>
          </a:p>
          <a:p>
            <a:pPr lvl="1"/>
            <a:r>
              <a:rPr lang="zh-TW" altLang="en-US" dirty="0"/>
              <a:t>則可</a:t>
            </a:r>
            <a:r>
              <a:rPr lang="zh-TW" altLang="en-US" dirty="0" smtClean="0"/>
              <a:t>用 </a:t>
            </a:r>
            <a:r>
              <a:rPr lang="en-US" altLang="zh-TW" dirty="0" smtClean="0"/>
              <a:t>Static Route </a:t>
            </a:r>
            <a:r>
              <a:rPr lang="zh-TW" altLang="en-US" dirty="0" smtClean="0"/>
              <a:t>達成</a:t>
            </a:r>
            <a:endParaRPr lang="en-US" altLang="zh-TW" dirty="0"/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0348744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Firewall</a:t>
            </a:r>
            <a:r>
              <a:rPr lang="zh-TW" altLang="en-US" dirty="0"/>
              <a:t> </a:t>
            </a:r>
            <a:r>
              <a:rPr lang="en-US" altLang="zh-TW" dirty="0"/>
              <a:t>&gt; Rules &gt; </a:t>
            </a:r>
            <a:r>
              <a:rPr lang="en-US" altLang="zh-TW" dirty="0" smtClean="0"/>
              <a:t>LAN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原始預設值：</a:t>
            </a:r>
            <a:r>
              <a:rPr lang="en-US" altLang="zh-TW" dirty="0" smtClean="0"/>
              <a:t>LAN </a:t>
            </a:r>
            <a:r>
              <a:rPr lang="en-US" altLang="zh-TW" dirty="0"/>
              <a:t>to any </a:t>
            </a:r>
            <a:r>
              <a:rPr lang="zh-TW" altLang="en-US" dirty="0" smtClean="0"/>
              <a:t>全部允許</a:t>
            </a:r>
            <a:endParaRPr lang="en-US" altLang="zh-TW" dirty="0" smtClean="0"/>
          </a:p>
          <a:p>
            <a:r>
              <a:rPr lang="en-US" altLang="zh-TW" dirty="0" smtClean="0"/>
              <a:t>Gateway= default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77</a:t>
            </a:fld>
            <a:endParaRPr lang="en-US" altLang="zh-TW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41" y="2924944"/>
            <a:ext cx="8138889" cy="2182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180844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Firewall</a:t>
            </a:r>
            <a:r>
              <a:rPr lang="zh-TW" altLang="en-US" dirty="0"/>
              <a:t> </a:t>
            </a:r>
            <a:r>
              <a:rPr lang="en-US" altLang="zh-TW" dirty="0"/>
              <a:t>&gt; Rules &gt; </a:t>
            </a:r>
            <a:r>
              <a:rPr lang="en-US" altLang="zh-TW" dirty="0" smtClean="0"/>
              <a:t>DMZ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DMZ </a:t>
            </a:r>
            <a:r>
              <a:rPr lang="en-US" altLang="zh-TW" dirty="0"/>
              <a:t>to any </a:t>
            </a:r>
            <a:r>
              <a:rPr lang="zh-TW" altLang="en-US" dirty="0"/>
              <a:t>全部</a:t>
            </a:r>
            <a:r>
              <a:rPr lang="zh-TW" altLang="en-US" dirty="0" smtClean="0"/>
              <a:t>允許</a:t>
            </a:r>
            <a:endParaRPr lang="en-US" altLang="zh-TW" dirty="0" smtClean="0"/>
          </a:p>
          <a:p>
            <a:r>
              <a:rPr lang="en-US" altLang="zh-TW" dirty="0"/>
              <a:t>Gateway= default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78</a:t>
            </a:fld>
            <a:endParaRPr lang="en-US" altLang="zh-TW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39" y="2680179"/>
            <a:ext cx="8532440" cy="182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753658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System</a:t>
            </a:r>
            <a:r>
              <a:rPr lang="zh-TW" altLang="en-US" dirty="0" smtClean="0"/>
              <a:t> </a:t>
            </a:r>
            <a:r>
              <a:rPr lang="en-US" altLang="zh-TW" dirty="0" smtClean="0"/>
              <a:t>&gt; Routing &gt; Static Routes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140.112.0.0/16 next hop to NTUGW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79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38" y="3967477"/>
            <a:ext cx="8812857" cy="255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61" y="2066263"/>
            <a:ext cx="8357358" cy="174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407261" y="4221088"/>
            <a:ext cx="835735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971600" y="4869160"/>
            <a:ext cx="4896544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61432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Interface</a:t>
            </a:r>
            <a:r>
              <a:rPr lang="en-US" altLang="zh-TW" dirty="0" smtClean="0"/>
              <a:t>: LAN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25247"/>
            <a:ext cx="53911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38" y="4198590"/>
            <a:ext cx="83629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1115616" y="2708920"/>
            <a:ext cx="4032448" cy="3598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1115616" y="4509273"/>
            <a:ext cx="4032448" cy="3598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712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System &gt; Routing &gt; Gateways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確認 </a:t>
            </a:r>
            <a:r>
              <a:rPr lang="en-US" altLang="zh-TW" dirty="0" smtClean="0"/>
              <a:t>Default Gateway= TANETGW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80</a:t>
            </a:fld>
            <a:endParaRPr lang="en-US" altLang="zh-TW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8" y="2420888"/>
            <a:ext cx="8982397" cy="214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35496" y="4221088"/>
            <a:ext cx="8640960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341217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Diagnostics -&gt; Routes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81</a:t>
            </a:fld>
            <a:endParaRPr lang="en-US" altLang="zh-TW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8280920" cy="329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463114" y="3021428"/>
            <a:ext cx="835735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467544" y="2492896"/>
            <a:ext cx="8357358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991859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測試結果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LAN/DMZ &lt;-&gt; Internet: OK</a:t>
            </a:r>
          </a:p>
          <a:p>
            <a:r>
              <a:rPr lang="en-US" altLang="zh-TW" dirty="0" smtClean="0"/>
              <a:t>LAN -&gt; DMZ: </a:t>
            </a:r>
            <a:r>
              <a:rPr lang="en-US" altLang="zh-TW" dirty="0"/>
              <a:t>OK</a:t>
            </a:r>
            <a:endParaRPr lang="zh-TW" altLang="en-US" dirty="0"/>
          </a:p>
          <a:p>
            <a:endParaRPr lang="en-US" altLang="zh-TW" dirty="0" smtClean="0"/>
          </a:p>
          <a:p>
            <a:endParaRPr lang="en-US" altLang="zh-TW" dirty="0"/>
          </a:p>
          <a:p>
            <a:r>
              <a:rPr lang="en-US" altLang="zh-TW" dirty="0" smtClean="0"/>
              <a:t>DMZ -&gt; LAN: OK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82</a:t>
            </a:fld>
            <a:endParaRPr lang="en-US" altLang="zh-TW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88" y="4509120"/>
            <a:ext cx="37528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01" y="2780928"/>
            <a:ext cx="36290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532995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From 192.168.200.2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第一</a:t>
            </a:r>
            <a:r>
              <a:rPr lang="zh-TW" altLang="en-US" dirty="0" smtClean="0"/>
              <a:t>跳有 </a:t>
            </a:r>
            <a:r>
              <a:rPr lang="en-US" altLang="zh-TW" dirty="0"/>
              <a:t>192.168.200.1</a:t>
            </a:r>
            <a:r>
              <a:rPr lang="zh-TW" altLang="en-US" dirty="0" smtClean="0"/>
              <a:t>， 因為 </a:t>
            </a:r>
            <a:r>
              <a:rPr lang="en-US" altLang="zh-TW" dirty="0"/>
              <a:t>Firewall</a:t>
            </a:r>
            <a:r>
              <a:rPr lang="zh-TW" altLang="en-US" dirty="0"/>
              <a:t> </a:t>
            </a:r>
            <a:r>
              <a:rPr lang="en-US" altLang="zh-TW" dirty="0"/>
              <a:t>&gt; Rules &gt; </a:t>
            </a:r>
            <a:r>
              <a:rPr lang="en-US" altLang="zh-TW" dirty="0" smtClean="0"/>
              <a:t>LAN:</a:t>
            </a:r>
            <a:r>
              <a:rPr lang="zh-TW" altLang="en-US" dirty="0" smtClean="0"/>
              <a:t> </a:t>
            </a:r>
            <a:r>
              <a:rPr lang="en-US" altLang="zh-TW" dirty="0"/>
              <a:t>Gateway= </a:t>
            </a:r>
            <a:r>
              <a:rPr lang="en-US" altLang="zh-TW" dirty="0" smtClean="0"/>
              <a:t>default</a:t>
            </a:r>
            <a:r>
              <a:rPr lang="zh-TW" altLang="en-US" dirty="0" smtClean="0"/>
              <a:t>，需查詢 </a:t>
            </a:r>
            <a:r>
              <a:rPr lang="en-US" altLang="zh-TW" dirty="0"/>
              <a:t>Routing Table(Diagnostics -&gt; Routes)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83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36004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29744"/>
            <a:ext cx="359092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013371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From 140.131.0.2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第一</a:t>
            </a:r>
            <a:r>
              <a:rPr lang="zh-TW" altLang="en-US" dirty="0" smtClean="0"/>
              <a:t>跳有 </a:t>
            </a:r>
            <a:r>
              <a:rPr lang="en-US" altLang="zh-TW" dirty="0" smtClean="0"/>
              <a:t>140.131.0.1</a:t>
            </a:r>
            <a:r>
              <a:rPr lang="zh-TW" altLang="en-US" dirty="0" smtClean="0"/>
              <a:t>，原因同上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84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92" y="3140968"/>
            <a:ext cx="36671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52717"/>
            <a:ext cx="365760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477421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台灣地區 </a:t>
            </a:r>
            <a:r>
              <a:rPr lang="en-US" altLang="zh-TW" dirty="0"/>
              <a:t>IP</a:t>
            </a:r>
            <a:r>
              <a:rPr lang="zh-TW" altLang="en-US" dirty="0"/>
              <a:t>位址核發列表 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http://www.twnic.net.tw/</a:t>
            </a:r>
          </a:p>
          <a:p>
            <a:r>
              <a:rPr lang="en-US" altLang="zh-TW" dirty="0" smtClean="0"/>
              <a:t>IP/ASN</a:t>
            </a:r>
            <a:r>
              <a:rPr lang="zh-TW" altLang="en-US" dirty="0"/>
              <a:t>申請  </a:t>
            </a:r>
            <a:r>
              <a:rPr lang="en-US" altLang="zh-TW" dirty="0"/>
              <a:t>&gt; IPv4 </a:t>
            </a:r>
            <a:r>
              <a:rPr lang="zh-TW" altLang="en-US" dirty="0"/>
              <a:t>位址</a:t>
            </a:r>
            <a:r>
              <a:rPr lang="zh-TW" altLang="en-US" dirty="0" smtClean="0"/>
              <a:t>查詢</a:t>
            </a:r>
            <a:r>
              <a:rPr lang="en-US" altLang="zh-TW" dirty="0" smtClean="0"/>
              <a:t>/</a:t>
            </a:r>
            <a:r>
              <a:rPr lang="zh-TW" altLang="en-US" dirty="0" smtClean="0"/>
              <a:t>統計 </a:t>
            </a:r>
            <a:r>
              <a:rPr lang="en-US" altLang="zh-TW" dirty="0" smtClean="0"/>
              <a:t>&gt; IP</a:t>
            </a:r>
            <a:r>
              <a:rPr lang="zh-TW" altLang="en-US" dirty="0"/>
              <a:t>位址核發列表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http</a:t>
            </a:r>
            <a:r>
              <a:rPr lang="en-US" altLang="zh-TW" dirty="0"/>
              <a:t>://</a:t>
            </a:r>
            <a:r>
              <a:rPr lang="en-US" altLang="zh-TW" dirty="0" smtClean="0"/>
              <a:t>rms.twnic.net.tw/twnic/User/Member/Search/main7.jsp?Order=ORG.ID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1656060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www.twnic.net.tw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86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7"/>
            <a:ext cx="6408712" cy="5309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3275856" y="6021288"/>
            <a:ext cx="1404156" cy="3355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544290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Site to Site VPN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87</a:t>
            </a:fld>
            <a:endParaRPr lang="en-US" altLang="zh-TW"/>
          </a:p>
        </p:txBody>
      </p:sp>
      <p:sp>
        <p:nvSpPr>
          <p:cNvPr id="5" name="投影片編號版面配置區 3"/>
          <p:cNvSpPr txBox="1">
            <a:spLocks/>
          </p:cNvSpPr>
          <p:nvPr/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defPPr>
              <a:defRPr lang="zh-TW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100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新細明體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9pPr>
          </a:lstStyle>
          <a:p>
            <a:fld id="{D93790E0-A73F-4A53-83D9-1E4712857E21}" type="slidenum">
              <a:rPr lang="en-US" altLang="zh-TW" smtClean="0"/>
              <a:pPr/>
              <a:t>87</a:t>
            </a:fld>
            <a:endParaRPr lang="en-US" altLang="zh-TW"/>
          </a:p>
        </p:txBody>
      </p:sp>
      <p:sp>
        <p:nvSpPr>
          <p:cNvPr id="6" name="橢圓 5"/>
          <p:cNvSpPr/>
          <p:nvPr/>
        </p:nvSpPr>
        <p:spPr>
          <a:xfrm>
            <a:off x="2043888" y="3104964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pfSense</a:t>
            </a:r>
            <a:endParaRPr lang="zh-TW" alt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1835696" y="2328510"/>
            <a:ext cx="1851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TW"/>
            </a:defPPr>
            <a:lvl1pPr algn="ctr">
              <a:defRPr b="1"/>
            </a:lvl1pPr>
          </a:lstStyle>
          <a:p>
            <a:r>
              <a:rPr lang="en-US" altLang="zh-TW" dirty="0" err="1" smtClean="0"/>
              <a:t>TANet</a:t>
            </a:r>
            <a:endParaRPr lang="en-US" altLang="zh-TW" dirty="0" smtClean="0"/>
          </a:p>
          <a:p>
            <a:r>
              <a:rPr lang="en-US" altLang="zh-TW" dirty="0" smtClean="0"/>
              <a:t>163.28.16.45/24</a:t>
            </a:r>
            <a:endParaRPr lang="zh-TW" altLang="en-US" dirty="0"/>
          </a:p>
        </p:txBody>
      </p:sp>
      <p:cxnSp>
        <p:nvCxnSpPr>
          <p:cNvPr id="12" name="直線接點 11"/>
          <p:cNvCxnSpPr>
            <a:stCxn id="6" idx="4"/>
            <a:endCxn id="16" idx="0"/>
          </p:cNvCxnSpPr>
          <p:nvPr/>
        </p:nvCxnSpPr>
        <p:spPr>
          <a:xfrm>
            <a:off x="2727964" y="4041068"/>
            <a:ext cx="5026" cy="751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圓角矩形 15"/>
          <p:cNvSpPr/>
          <p:nvPr/>
        </p:nvSpPr>
        <p:spPr>
          <a:xfrm>
            <a:off x="1619672" y="4792069"/>
            <a:ext cx="2226635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PCx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IP:192.168.101.x/24</a:t>
            </a:r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GW:192.168.101.1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橢圓 17"/>
          <p:cNvSpPr/>
          <p:nvPr/>
        </p:nvSpPr>
        <p:spPr>
          <a:xfrm>
            <a:off x="5400092" y="3068960"/>
            <a:ext cx="136815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pfSense</a:t>
            </a:r>
            <a:endParaRPr lang="zh-TW" altLang="en-US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5040052" y="2328083"/>
            <a:ext cx="2027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smtClean="0"/>
              <a:t>NTU</a:t>
            </a:r>
          </a:p>
          <a:p>
            <a:pPr algn="ctr"/>
            <a:r>
              <a:rPr lang="en-US" altLang="zh-TW" b="1" dirty="0" smtClean="0"/>
              <a:t>140.112.3.105/25 </a:t>
            </a:r>
            <a:endParaRPr lang="zh-TW" altLang="en-US" b="1" dirty="0"/>
          </a:p>
        </p:txBody>
      </p:sp>
      <p:cxnSp>
        <p:nvCxnSpPr>
          <p:cNvPr id="20" name="直線接點 19"/>
          <p:cNvCxnSpPr>
            <a:stCxn id="18" idx="4"/>
            <a:endCxn id="36" idx="0"/>
          </p:cNvCxnSpPr>
          <p:nvPr/>
        </p:nvCxnSpPr>
        <p:spPr>
          <a:xfrm>
            <a:off x="6084168" y="4005064"/>
            <a:ext cx="18002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圓角矩形 35"/>
          <p:cNvSpPr/>
          <p:nvPr/>
        </p:nvSpPr>
        <p:spPr>
          <a:xfrm>
            <a:off x="5004048" y="4797152"/>
            <a:ext cx="21962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PCx</a:t>
            </a:r>
            <a:endPara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IP:192.168.200.x/24</a:t>
            </a:r>
          </a:p>
          <a:p>
            <a:pPr algn="ctr"/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GW:192.168.200.1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直線接點 45"/>
          <p:cNvCxnSpPr>
            <a:stCxn id="6" idx="6"/>
            <a:endCxn id="18" idx="2"/>
          </p:cNvCxnSpPr>
          <p:nvPr/>
        </p:nvCxnSpPr>
        <p:spPr>
          <a:xfrm flipV="1">
            <a:off x="3412040" y="3537012"/>
            <a:ext cx="198805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86472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OpenVPN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Server(NTU) </a:t>
            </a:r>
            <a:r>
              <a:rPr lang="zh-TW" altLang="en-US" dirty="0" smtClean="0"/>
              <a:t>端設定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1446317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VPN &gt; </a:t>
            </a:r>
            <a:r>
              <a:rPr lang="en-US" altLang="zh-TW" dirty="0" err="1" smtClean="0"/>
              <a:t>OpenVPN</a:t>
            </a:r>
            <a:r>
              <a:rPr lang="en-US" altLang="zh-TW" dirty="0" smtClean="0"/>
              <a:t> &gt; Servers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89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705600" cy="526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2051720" y="3861048"/>
            <a:ext cx="5688632" cy="3294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6820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Firewall</a:t>
            </a:r>
            <a:r>
              <a:rPr lang="zh-TW" altLang="en-US" dirty="0" smtClean="0"/>
              <a:t> </a:t>
            </a:r>
            <a:r>
              <a:rPr lang="en-US" altLang="zh-TW" dirty="0" smtClean="0"/>
              <a:t>&gt; Rules &gt; WAN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外對內預設全部拒絕，不</a:t>
            </a:r>
            <a:r>
              <a:rPr lang="zh-TW" altLang="en-US" dirty="0"/>
              <a:t>需設定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3906"/>
            <a:ext cx="9144000" cy="242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48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VPN &gt; </a:t>
            </a:r>
            <a:r>
              <a:rPr lang="en-US" altLang="zh-TW" dirty="0" err="1"/>
              <a:t>OpenVPN</a:t>
            </a:r>
            <a:r>
              <a:rPr lang="en-US" altLang="zh-TW" dirty="0"/>
              <a:t> &gt; Servers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90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47" y="1208087"/>
            <a:ext cx="736282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1187624" y="1772816"/>
            <a:ext cx="5688632" cy="3294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75" y="3861048"/>
            <a:ext cx="7583835" cy="237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圓角矩形 8"/>
          <p:cNvSpPr/>
          <p:nvPr/>
        </p:nvSpPr>
        <p:spPr>
          <a:xfrm>
            <a:off x="641747" y="4005064"/>
            <a:ext cx="5688632" cy="3294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629496" y="5517232"/>
            <a:ext cx="5688632" cy="3294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1399337" y="4355812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設定一個未使用之 </a:t>
            </a:r>
            <a:r>
              <a:rPr lang="en-US" altLang="zh-TW" b="1" dirty="0" smtClean="0">
                <a:solidFill>
                  <a:srgbClr val="FF0000"/>
                </a:solidFill>
              </a:rPr>
              <a:t>/30 </a:t>
            </a:r>
            <a:r>
              <a:rPr lang="zh-TW" altLang="en-US" b="1" dirty="0" smtClean="0">
                <a:solidFill>
                  <a:srgbClr val="FF0000"/>
                </a:solidFill>
              </a:rPr>
              <a:t>網段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403648" y="5867980"/>
            <a:ext cx="2757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err="1" smtClean="0">
                <a:solidFill>
                  <a:srgbClr val="FF0000"/>
                </a:solidFill>
              </a:rPr>
              <a:t>TANet</a:t>
            </a:r>
            <a:r>
              <a:rPr lang="en-US" altLang="zh-TW" b="1" dirty="0" smtClean="0">
                <a:solidFill>
                  <a:srgbClr val="FF0000"/>
                </a:solidFill>
              </a:rPr>
              <a:t> </a:t>
            </a:r>
            <a:r>
              <a:rPr lang="zh-TW" altLang="en-US" b="1" dirty="0" smtClean="0">
                <a:solidFill>
                  <a:srgbClr val="FF0000"/>
                </a:solidFill>
              </a:rPr>
              <a:t>端使用之虛擬網段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0339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Firewall &gt; Rules &gt; WAN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允許來自 </a:t>
            </a:r>
            <a:r>
              <a:rPr lang="en-US" altLang="zh-TW" dirty="0" err="1" smtClean="0"/>
              <a:t>TANet</a:t>
            </a:r>
            <a:r>
              <a:rPr lang="en-US" altLang="zh-TW" dirty="0" smtClean="0"/>
              <a:t> IP </a:t>
            </a:r>
            <a:r>
              <a:rPr lang="zh-TW" altLang="en-US" dirty="0" smtClean="0"/>
              <a:t>之連線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91</a:t>
            </a:fld>
            <a:endParaRPr lang="en-US" altLang="zh-TW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45" y="2060848"/>
            <a:ext cx="7900696" cy="2243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413345" y="3975384"/>
            <a:ext cx="5688632" cy="3294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849728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Firewall &gt; Rules &gt; </a:t>
            </a:r>
            <a:r>
              <a:rPr lang="en-US" altLang="zh-TW" dirty="0" err="1" smtClean="0"/>
              <a:t>OpenVPN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92</a:t>
            </a:fld>
            <a:endParaRPr lang="en-US" altLang="zh-TW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7619287" cy="1935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OpenVPN</a:t>
            </a:r>
            <a:r>
              <a:rPr lang="en-US" altLang="zh-TW" dirty="0" smtClean="0"/>
              <a:t> </a:t>
            </a:r>
            <a:r>
              <a:rPr lang="en-US" altLang="zh-TW" dirty="0"/>
              <a:t>to any </a:t>
            </a:r>
            <a:r>
              <a:rPr lang="zh-TW" altLang="en-US" dirty="0" smtClean="0"/>
              <a:t>全部允許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084294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OpenVPN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Client(</a:t>
            </a:r>
            <a:r>
              <a:rPr lang="en-US" altLang="zh-TW" dirty="0" err="1" smtClean="0"/>
              <a:t>TANet</a:t>
            </a:r>
            <a:r>
              <a:rPr lang="en-US" altLang="zh-TW" dirty="0" smtClean="0"/>
              <a:t>) </a:t>
            </a:r>
            <a:r>
              <a:rPr lang="zh-TW" altLang="en-US" dirty="0" smtClean="0"/>
              <a:t>端設定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6447887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VPN &gt; </a:t>
            </a:r>
            <a:r>
              <a:rPr lang="en-US" altLang="zh-TW" dirty="0" err="1" smtClean="0"/>
              <a:t>OpenVPN</a:t>
            </a:r>
            <a:r>
              <a:rPr lang="en-US" altLang="zh-TW" dirty="0" smtClean="0"/>
              <a:t> &gt; Clients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94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556792"/>
            <a:ext cx="6467475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1547664" y="3501008"/>
            <a:ext cx="5688632" cy="3294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1403648" y="5619874"/>
            <a:ext cx="5688632" cy="3294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2551815" y="599361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</a:rPr>
              <a:t>NTU </a:t>
            </a:r>
            <a:r>
              <a:rPr lang="zh-TW" altLang="en-US" b="1" dirty="0" smtClean="0">
                <a:solidFill>
                  <a:srgbClr val="FF0000"/>
                </a:solidFill>
              </a:rPr>
              <a:t>端 </a:t>
            </a:r>
            <a:r>
              <a:rPr lang="en-US" altLang="zh-TW" b="1" dirty="0" smtClean="0">
                <a:solidFill>
                  <a:srgbClr val="FF0000"/>
                </a:solidFill>
              </a:rPr>
              <a:t>IP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79565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VPN &gt; </a:t>
            </a:r>
            <a:r>
              <a:rPr lang="en-US" altLang="zh-TW" dirty="0" err="1"/>
              <a:t>OpenVPN</a:t>
            </a:r>
            <a:r>
              <a:rPr lang="en-US" altLang="zh-TW" dirty="0"/>
              <a:t> &gt; Clients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grpSp>
        <p:nvGrpSpPr>
          <p:cNvPr id="5" name="群組 4"/>
          <p:cNvGrpSpPr/>
          <p:nvPr/>
        </p:nvGrpSpPr>
        <p:grpSpPr>
          <a:xfrm>
            <a:off x="563203" y="1061070"/>
            <a:ext cx="7496175" cy="3448050"/>
            <a:chOff x="563203" y="912887"/>
            <a:chExt cx="7496175" cy="344805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03" y="912887"/>
              <a:ext cx="7496175" cy="3448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圓角矩形 5"/>
            <p:cNvSpPr/>
            <p:nvPr/>
          </p:nvSpPr>
          <p:spPr>
            <a:xfrm>
              <a:off x="1043608" y="2060848"/>
              <a:ext cx="4824536" cy="93610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1403648" y="2996952"/>
              <a:ext cx="39805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Copy from Server </a:t>
              </a:r>
              <a:r>
                <a:rPr lang="zh-TW" altLang="en-US" b="1" dirty="0" smtClean="0">
                  <a:solidFill>
                    <a:srgbClr val="FF0000"/>
                  </a:solidFill>
                </a:rPr>
                <a:t>端之</a:t>
              </a:r>
              <a:r>
                <a:rPr lang="en-US" altLang="zh-TW" b="1" dirty="0" smtClean="0">
                  <a:solidFill>
                    <a:srgbClr val="FF0000"/>
                  </a:solidFill>
                </a:rPr>
                <a:t> Shared Key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114800" y="6044927"/>
            <a:ext cx="914400" cy="283464"/>
          </a:xfrm>
        </p:spPr>
        <p:txBody>
          <a:bodyPr/>
          <a:lstStyle/>
          <a:p>
            <a:fld id="{D93790E0-A73F-4A53-83D9-1E4712857E21}" type="slidenum">
              <a:rPr lang="en-US" altLang="zh-TW" smtClean="0"/>
              <a:pPr/>
              <a:t>95</a:t>
            </a:fld>
            <a:endParaRPr lang="en-US" altLang="zh-TW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84963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圓角矩形 7"/>
          <p:cNvSpPr/>
          <p:nvPr/>
        </p:nvSpPr>
        <p:spPr>
          <a:xfrm>
            <a:off x="827584" y="4327897"/>
            <a:ext cx="5688632" cy="3294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圓角矩形 8"/>
          <p:cNvSpPr/>
          <p:nvPr/>
        </p:nvSpPr>
        <p:spPr>
          <a:xfrm>
            <a:off x="827584" y="5953447"/>
            <a:ext cx="5688632" cy="3294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1399337" y="4729311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設定一個未使用之 </a:t>
            </a:r>
            <a:r>
              <a:rPr lang="en-US" altLang="zh-TW" b="1" dirty="0" smtClean="0">
                <a:solidFill>
                  <a:srgbClr val="FF0000"/>
                </a:solidFill>
              </a:rPr>
              <a:t>/30 </a:t>
            </a:r>
            <a:r>
              <a:rPr lang="zh-TW" altLang="en-US" b="1" dirty="0" smtClean="0">
                <a:solidFill>
                  <a:srgbClr val="FF0000"/>
                </a:solidFill>
              </a:rPr>
              <a:t>網段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403648" y="6241479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</a:rPr>
              <a:t>NTU </a:t>
            </a:r>
            <a:r>
              <a:rPr lang="zh-TW" altLang="en-US" b="1" dirty="0" smtClean="0">
                <a:solidFill>
                  <a:srgbClr val="FF0000"/>
                </a:solidFill>
              </a:rPr>
              <a:t>端使用之虛擬網段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0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Firewall &gt; Rules &gt; </a:t>
            </a:r>
            <a:r>
              <a:rPr lang="en-US" altLang="zh-TW" dirty="0" err="1" smtClean="0"/>
              <a:t>OpenVPN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OpenVPN</a:t>
            </a:r>
            <a:r>
              <a:rPr lang="en-US" altLang="zh-TW" dirty="0"/>
              <a:t> to any </a:t>
            </a:r>
            <a:r>
              <a:rPr lang="zh-TW" altLang="en-US" dirty="0"/>
              <a:t>全部允許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96</a:t>
            </a:fld>
            <a:endParaRPr lang="en-US" altLang="zh-TW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7993013" cy="202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74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Status &gt; </a:t>
            </a:r>
            <a:r>
              <a:rPr lang="en-US" altLang="zh-TW" dirty="0" err="1" smtClean="0"/>
              <a:t>OpenVPN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觀察連線情況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97</a:t>
            </a:fld>
            <a:endParaRPr lang="en-US" altLang="zh-TW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390775"/>
            <a:ext cx="85629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747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OpenVPN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Client </a:t>
            </a:r>
            <a:r>
              <a:rPr lang="zh-TW" altLang="en-US" dirty="0" smtClean="0"/>
              <a:t>端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TANet</a:t>
            </a:r>
            <a:r>
              <a:rPr lang="en-US" altLang="zh-TW" dirty="0" smtClean="0"/>
              <a:t>)</a:t>
            </a:r>
            <a:br>
              <a:rPr lang="en-US" altLang="zh-TW" dirty="0" smtClean="0"/>
            </a:br>
            <a:r>
              <a:rPr lang="en-US" altLang="zh-TW" dirty="0" smtClean="0"/>
              <a:t>redirect Gateway to </a:t>
            </a:r>
            <a:r>
              <a:rPr lang="en-US" altLang="zh-TW" dirty="0"/>
              <a:t>140.112.3.105</a:t>
            </a:r>
            <a:r>
              <a:rPr lang="zh-TW" altLang="en-US" dirty="0"/>
              <a:t/>
            </a:r>
            <a:br>
              <a:rPr lang="zh-TW" altLang="en-US" dirty="0"/>
            </a:b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4031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Server</a:t>
            </a:r>
            <a:br>
              <a:rPr lang="en-US" altLang="zh-TW" dirty="0" smtClean="0"/>
            </a:br>
            <a:r>
              <a:rPr lang="en-US" altLang="zh-TW" dirty="0" smtClean="0"/>
              <a:t>Firewall </a:t>
            </a:r>
            <a:r>
              <a:rPr lang="en-US" altLang="zh-TW" dirty="0"/>
              <a:t>&gt; NAT &gt; Outbound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99</a:t>
            </a:fld>
            <a:endParaRPr lang="en-US" altLang="zh-TW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36045"/>
            <a:ext cx="8229600" cy="464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395536" y="4455184"/>
            <a:ext cx="8640960" cy="3419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3059832" y="2780928"/>
            <a:ext cx="1368152" cy="86409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413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20153</TotalTime>
  <Words>1523</Words>
  <Application>Microsoft Office PowerPoint</Application>
  <PresentationFormat>如螢幕大小 (4:3)</PresentationFormat>
  <Paragraphs>554</Paragraphs>
  <Slides>121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121</vt:i4>
      </vt:variant>
    </vt:vector>
  </HeadingPairs>
  <TitlesOfParts>
    <vt:vector size="122" baseType="lpstr">
      <vt:lpstr>暗香撲面</vt:lpstr>
      <vt:lpstr>pfSense Case Study</vt:lpstr>
      <vt:lpstr>pfSense</vt:lpstr>
      <vt:lpstr>測試架構</vt:lpstr>
      <vt:lpstr>Topic</vt:lpstr>
      <vt:lpstr>NAT Mode </vt:lpstr>
      <vt:lpstr>NAT Mode</vt:lpstr>
      <vt:lpstr>Interface: WANTANET</vt:lpstr>
      <vt:lpstr>Interface: LAN</vt:lpstr>
      <vt:lpstr>Firewall &gt; Rules &gt; WAN</vt:lpstr>
      <vt:lpstr>Firewall &gt; Rules &gt; LAN</vt:lpstr>
      <vt:lpstr>Firewall &gt; NAT &gt; Outbound</vt:lpstr>
      <vt:lpstr>Services &gt; DHCP Server &gt; LAN</vt:lpstr>
      <vt:lpstr>測試結果</vt:lpstr>
      <vt:lpstr>NAT Mode Many Public IP (Virtual IP)</vt:lpstr>
      <vt:lpstr>NAT Mode Many Public IPs</vt:lpstr>
      <vt:lpstr>Firewall &gt; Virtual IPs</vt:lpstr>
      <vt:lpstr>Firewall &gt; NAT &gt; Outbound</vt:lpstr>
      <vt:lpstr>Firewall &gt; NAT &gt; Outbound</vt:lpstr>
      <vt:lpstr>測試結果</vt:lpstr>
      <vt:lpstr>Route Mode</vt:lpstr>
      <vt:lpstr>Route Mode</vt:lpstr>
      <vt:lpstr>Interface: DMZ</vt:lpstr>
      <vt:lpstr>方法一 Router</vt:lpstr>
      <vt:lpstr>System -&gt; Advanced -&gt; Firewall &amp; NAT</vt:lpstr>
      <vt:lpstr>測試結果</vt:lpstr>
      <vt:lpstr>測試結果</vt:lpstr>
      <vt:lpstr>方法二 FirewalL</vt:lpstr>
      <vt:lpstr>Firewall &gt; Rules &gt; WANTANET</vt:lpstr>
      <vt:lpstr>Firewall &gt; Rules &gt; WANTANET</vt:lpstr>
      <vt:lpstr>Firewall &gt; Rules &gt; DMZ</vt:lpstr>
      <vt:lpstr>Firewall &gt; Rules &gt; DMZ</vt:lpstr>
      <vt:lpstr>Firewall &gt; NAT &gt; Outbound</vt:lpstr>
      <vt:lpstr>測試結果</vt:lpstr>
      <vt:lpstr>pfsense 管理 IP 問題</vt:lpstr>
      <vt:lpstr>Firewall &gt; Rules &gt; WANTANET</vt:lpstr>
      <vt:lpstr>NAT Mode Multi-WAN</vt:lpstr>
      <vt:lpstr>NAT &amp; Multi-WAN</vt:lpstr>
      <vt:lpstr>PowerPoint 簡報</vt:lpstr>
      <vt:lpstr>Interface: WANNTU</vt:lpstr>
      <vt:lpstr>Firewall &gt; Rules &gt; WANNTU</vt:lpstr>
      <vt:lpstr>System &gt; Routing &gt; Gateways</vt:lpstr>
      <vt:lpstr>Weight (用於 Gateway Group)</vt:lpstr>
      <vt:lpstr>Diagnostics -&gt; Routes</vt:lpstr>
      <vt:lpstr>Case1 Load Balance</vt:lpstr>
      <vt:lpstr>Gateway Group</vt:lpstr>
      <vt:lpstr>Link Priority/Tier</vt:lpstr>
      <vt:lpstr>Firewall &gt; Rules &gt; LAN</vt:lpstr>
      <vt:lpstr>測試結果</vt:lpstr>
      <vt:lpstr>測試結果</vt:lpstr>
      <vt:lpstr>Case2 Policy Base Routing</vt:lpstr>
      <vt:lpstr>Firewall &gt; Rules &gt; LAN</vt:lpstr>
      <vt:lpstr>Destination = 140.112.0.0/16</vt:lpstr>
      <vt:lpstr>Destination = any</vt:lpstr>
      <vt:lpstr>測試結果</vt:lpstr>
      <vt:lpstr>測試結果</vt:lpstr>
      <vt:lpstr>RoutE/NAT Mode Multi-WAN Policy Base Routing</vt:lpstr>
      <vt:lpstr>Rout/NAT Mode Multi-WAN</vt:lpstr>
      <vt:lpstr>Firewall &gt; Rules &gt; DMZ</vt:lpstr>
      <vt:lpstr>Destination = 140.112.0.0/16</vt:lpstr>
      <vt:lpstr>Destination = any</vt:lpstr>
      <vt:lpstr>Firewall &gt; NAT &gt; Outbound</vt:lpstr>
      <vt:lpstr>Firewall &gt; NAT &gt; Outbound</vt:lpstr>
      <vt:lpstr>測試結果</vt:lpstr>
      <vt:lpstr>測試結果</vt:lpstr>
      <vt:lpstr>Overall</vt:lpstr>
      <vt:lpstr>Overall</vt:lpstr>
      <vt:lpstr>LAN -&gt; DMZ</vt:lpstr>
      <vt:lpstr>Firewall &gt; Rules &gt; LAN</vt:lpstr>
      <vt:lpstr>Firewall &gt; Rules &gt; LAN</vt:lpstr>
      <vt:lpstr>Firewall &gt; Rules &gt; DMZ</vt:lpstr>
      <vt:lpstr>測試結果</vt:lpstr>
      <vt:lpstr>測試結果</vt:lpstr>
      <vt:lpstr>Ping Issue in Firewall Rule</vt:lpstr>
      <vt:lpstr>使用 Static Route 簡化設定</vt:lpstr>
      <vt:lpstr>內對外連線</vt:lpstr>
      <vt:lpstr>使用 Static Route</vt:lpstr>
      <vt:lpstr>Firewall &gt; Rules &gt; LAN</vt:lpstr>
      <vt:lpstr>Firewall &gt; Rules &gt; DMZ</vt:lpstr>
      <vt:lpstr>System &gt; Routing &gt; Static Routes</vt:lpstr>
      <vt:lpstr>System &gt; Routing &gt; Gateways</vt:lpstr>
      <vt:lpstr>Diagnostics -&gt; Routes</vt:lpstr>
      <vt:lpstr>測試結果</vt:lpstr>
      <vt:lpstr>From 192.168.200.2</vt:lpstr>
      <vt:lpstr>From 140.131.0.2</vt:lpstr>
      <vt:lpstr>台灣地區 IP位址核發列表 </vt:lpstr>
      <vt:lpstr>www.twnic.net.tw</vt:lpstr>
      <vt:lpstr>Site to Site VPN</vt:lpstr>
      <vt:lpstr>OpenVPN Server(NTU) 端設定</vt:lpstr>
      <vt:lpstr>VPN &gt; OpenVPN &gt; Servers</vt:lpstr>
      <vt:lpstr>VPN &gt; OpenVPN &gt; Servers</vt:lpstr>
      <vt:lpstr>Firewall &gt; Rules &gt; WAN</vt:lpstr>
      <vt:lpstr>Firewall &gt; Rules &gt; OpenVPN</vt:lpstr>
      <vt:lpstr>OpenVPN Client(TANet) 端設定</vt:lpstr>
      <vt:lpstr>VPN &gt; OpenVPN &gt; Clients</vt:lpstr>
      <vt:lpstr>VPN &gt; OpenVPN &gt; Clients</vt:lpstr>
      <vt:lpstr>Firewall &gt; Rules &gt; OpenVPN</vt:lpstr>
      <vt:lpstr>Status &gt; OpenVPN</vt:lpstr>
      <vt:lpstr>OpenVPN Client 端(TANet) redirect Gateway to 140.112.3.105 </vt:lpstr>
      <vt:lpstr>Server Firewall &gt; NAT &gt; Outbound</vt:lpstr>
      <vt:lpstr>Client VPN &gt; OpenVPN &gt; Clients</vt:lpstr>
      <vt:lpstr>IPSEC TANet 端設定</vt:lpstr>
      <vt:lpstr>VPN &gt; IPsec &gt; Tunnels 192.168.101.1</vt:lpstr>
      <vt:lpstr>VPN &gt; IPsec &gt; Tunnels</vt:lpstr>
      <vt:lpstr>VPN &gt; IPsec &gt; Tunnels</vt:lpstr>
      <vt:lpstr>VPN &gt; IPsec &gt; Tunnels</vt:lpstr>
      <vt:lpstr>Firewall &gt; Rules &gt; IPsec</vt:lpstr>
      <vt:lpstr>IPSEC NTU 端設定</vt:lpstr>
      <vt:lpstr>VPN &gt; IPsec &gt; Tunnels 192.168.200.1</vt:lpstr>
      <vt:lpstr>VPN &gt; IPsec &gt; Tunnels</vt:lpstr>
      <vt:lpstr>VPN &gt; IPsec &gt; Tunnels</vt:lpstr>
      <vt:lpstr>VPN &gt; IPsec &gt; Tunnels</vt:lpstr>
      <vt:lpstr>Firewall &gt; Rules &gt; IPsec</vt:lpstr>
      <vt:lpstr>Status &gt; IPsec &gt; Overview</vt:lpstr>
      <vt:lpstr>IPsec TANet 端 redirect Gateway to 140.112.3.105 </vt:lpstr>
      <vt:lpstr>VPN &gt; IPsec &gt; Tunnels TANet 端</vt:lpstr>
      <vt:lpstr>VPN &gt; IPsec &gt; Tunnels TANet 端</vt:lpstr>
      <vt:lpstr>VPN &gt; IPsec &gt; Tunnels NTU 端</vt:lpstr>
      <vt:lpstr>VPN &gt; IPsec &gt; Tunnels NTU 端</vt:lpstr>
      <vt:lpstr>Firewall &gt; NAT &gt; Outbound NTU 端</vt:lpstr>
      <vt:lpstr>Firewall &gt; NAT &gt; Outbound NTU 端</vt:lpstr>
      <vt:lpstr>簡報完畢 謝謝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1665</cp:revision>
  <dcterms:created xsi:type="dcterms:W3CDTF">2007-03-23T08:00:23Z</dcterms:created>
  <dcterms:modified xsi:type="dcterms:W3CDTF">2016-11-09T05:41:53Z</dcterms:modified>
</cp:coreProperties>
</file>