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407" r:id="rId2"/>
    <p:sldId id="374" r:id="rId3"/>
    <p:sldId id="388" r:id="rId4"/>
    <p:sldId id="379" r:id="rId5"/>
    <p:sldId id="378" r:id="rId6"/>
    <p:sldId id="377" r:id="rId7"/>
    <p:sldId id="376" r:id="rId8"/>
    <p:sldId id="380" r:id="rId9"/>
    <p:sldId id="387" r:id="rId10"/>
    <p:sldId id="375" r:id="rId11"/>
    <p:sldId id="382" r:id="rId12"/>
    <p:sldId id="384" r:id="rId13"/>
    <p:sldId id="401" r:id="rId14"/>
    <p:sldId id="403" r:id="rId15"/>
    <p:sldId id="383" r:id="rId16"/>
    <p:sldId id="404" r:id="rId17"/>
    <p:sldId id="402" r:id="rId18"/>
    <p:sldId id="390" r:id="rId19"/>
    <p:sldId id="381" r:id="rId20"/>
    <p:sldId id="340" r:id="rId21"/>
    <p:sldId id="393" r:id="rId22"/>
    <p:sldId id="391" r:id="rId23"/>
    <p:sldId id="397" r:id="rId24"/>
    <p:sldId id="392" r:id="rId25"/>
    <p:sldId id="406" r:id="rId26"/>
    <p:sldId id="398" r:id="rId27"/>
    <p:sldId id="405" r:id="rId28"/>
    <p:sldId id="394" r:id="rId29"/>
    <p:sldId id="395" r:id="rId30"/>
    <p:sldId id="396" r:id="rId31"/>
    <p:sldId id="389" r:id="rId32"/>
    <p:sldId id="385" r:id="rId33"/>
    <p:sldId id="386" r:id="rId34"/>
  </p:sldIdLst>
  <p:sldSz cx="9144000" cy="6858000" type="screen4x3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EA51F5E9-D368-4D7A-A846-09A73F2749EC}">
          <p14:sldIdLst>
            <p14:sldId id="407"/>
            <p14:sldId id="374"/>
            <p14:sldId id="388"/>
            <p14:sldId id="379"/>
            <p14:sldId id="378"/>
            <p14:sldId id="377"/>
            <p14:sldId id="376"/>
            <p14:sldId id="380"/>
            <p14:sldId id="387"/>
            <p14:sldId id="375"/>
            <p14:sldId id="382"/>
            <p14:sldId id="384"/>
            <p14:sldId id="401"/>
            <p14:sldId id="403"/>
            <p14:sldId id="383"/>
            <p14:sldId id="404"/>
            <p14:sldId id="402"/>
            <p14:sldId id="390"/>
            <p14:sldId id="381"/>
            <p14:sldId id="340"/>
            <p14:sldId id="393"/>
            <p14:sldId id="391"/>
            <p14:sldId id="397"/>
            <p14:sldId id="392"/>
            <p14:sldId id="406"/>
            <p14:sldId id="398"/>
            <p14:sldId id="405"/>
            <p14:sldId id="394"/>
            <p14:sldId id="395"/>
            <p14:sldId id="396"/>
            <p14:sldId id="389"/>
            <p14:sldId id="385"/>
            <p14:sldId id="3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3020" autoAdjust="0"/>
  </p:normalViewPr>
  <p:slideViewPr>
    <p:cSldViewPr>
      <p:cViewPr>
        <p:scale>
          <a:sx n="66" d="100"/>
          <a:sy n="66" d="100"/>
        </p:scale>
        <p:origin x="-151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ELK</a:t>
            </a:r>
            <a:r>
              <a:rPr lang="zh-TW" altLang="en-US" dirty="0"/>
              <a:t> </a:t>
            </a:r>
            <a:r>
              <a:rPr lang="en-US" altLang="zh-TW" smtClean="0"/>
              <a:t>Introduction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台大計</a:t>
            </a:r>
            <a:r>
              <a:rPr lang="zh-TW" altLang="en-US" dirty="0"/>
              <a:t>資中心網路</a:t>
            </a:r>
            <a:r>
              <a:rPr lang="zh-TW" altLang="en-US" dirty="0" smtClean="0"/>
              <a:t>組 游子興</a:t>
            </a:r>
            <a:endParaRPr lang="en-US" altLang="zh-TW" dirty="0" smtClean="0"/>
          </a:p>
          <a:p>
            <a:r>
              <a:rPr lang="en-US" altLang="zh-TW" dirty="0" smtClean="0"/>
              <a:t>davisyou@ntu.edu.tw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206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Chart &amp; Export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2" y="980728"/>
            <a:ext cx="6886575" cy="595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02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DashBoard</a:t>
            </a:r>
            <a:r>
              <a:rPr lang="en-US" altLang="zh-TW" dirty="0" smtClean="0"/>
              <a:t> Export/Import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2060848"/>
            <a:ext cx="78962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92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Indexed &amp; analyzed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smtClean="0"/>
              <a:t>indexed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indexd</a:t>
            </a:r>
            <a:r>
              <a:rPr lang="en-US" altLang="zh-TW" dirty="0" smtClean="0"/>
              <a:t> </a:t>
            </a:r>
            <a:r>
              <a:rPr lang="en-US" altLang="zh-TW" dirty="0"/>
              <a:t>field </a:t>
            </a:r>
            <a:r>
              <a:rPr lang="zh-TW" altLang="en-US" dirty="0"/>
              <a:t>才能進行 </a:t>
            </a:r>
            <a:r>
              <a:rPr lang="en-US" altLang="zh-TW" dirty="0"/>
              <a:t>search</a:t>
            </a:r>
          </a:p>
          <a:p>
            <a:r>
              <a:rPr lang="en-US" altLang="zh-TW" dirty="0"/>
              <a:t>a</a:t>
            </a:r>
            <a:r>
              <a:rPr lang="en-US" altLang="zh-TW" dirty="0" smtClean="0"/>
              <a:t>nalyzed / </a:t>
            </a:r>
            <a:r>
              <a:rPr lang="en-US" altLang="zh-TW" dirty="0" err="1" smtClean="0"/>
              <a:t>not_analyzed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smtClean="0"/>
              <a:t>The </a:t>
            </a:r>
            <a:r>
              <a:rPr lang="en-US" altLang="zh-TW" dirty="0"/>
              <a:t>string in this field is treated as a single unit, even if there are multiple words in the field.</a:t>
            </a:r>
          </a:p>
          <a:p>
            <a:pPr lvl="1"/>
            <a:r>
              <a:rPr lang="en-US" altLang="zh-TW" dirty="0" smtClean="0"/>
              <a:t>you </a:t>
            </a:r>
            <a:r>
              <a:rPr lang="en-US" altLang="zh-TW" dirty="0"/>
              <a:t>could index a string field with the standard analyzer, the </a:t>
            </a:r>
            <a:r>
              <a:rPr lang="en-US" altLang="zh-TW" dirty="0" err="1"/>
              <a:t>english</a:t>
            </a:r>
            <a:r>
              <a:rPr lang="en-US" altLang="zh-TW" dirty="0"/>
              <a:t> analyzer, and the </a:t>
            </a:r>
            <a:r>
              <a:rPr lang="en-US" altLang="zh-TW" dirty="0" err="1"/>
              <a:t>french</a:t>
            </a:r>
            <a:r>
              <a:rPr lang="en-US" altLang="zh-TW" dirty="0"/>
              <a:t> analyzer.</a:t>
            </a:r>
          </a:p>
          <a:p>
            <a:r>
              <a:rPr lang="en-US" altLang="zh-TW" dirty="0" smtClean="0"/>
              <a:t>existing </a:t>
            </a:r>
            <a:r>
              <a:rPr lang="en-US" altLang="zh-TW" dirty="0"/>
              <a:t>type and field mappings cannot be updated. Changing the mapping would mean invalidating already indexed documents. </a:t>
            </a:r>
          </a:p>
          <a:p>
            <a:r>
              <a:rPr lang="en-US" altLang="zh-TW" dirty="0" smtClean="0"/>
              <a:t>Instead</a:t>
            </a:r>
            <a:r>
              <a:rPr lang="en-US" altLang="zh-TW" dirty="0"/>
              <a:t>, you should create a new index with the correct mappings and </a:t>
            </a:r>
            <a:r>
              <a:rPr lang="en-US" altLang="zh-TW" dirty="0" err="1"/>
              <a:t>reindex</a:t>
            </a:r>
            <a:r>
              <a:rPr lang="en-US" altLang="zh-TW" dirty="0"/>
              <a:t> your data into that index.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9861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Index</a:t>
            </a:r>
          </a:p>
          <a:p>
            <a:pPr lvl="1"/>
            <a:r>
              <a:rPr lang="en-US" altLang="zh-TW" dirty="0" smtClean="0"/>
              <a:t>a </a:t>
            </a:r>
            <a:r>
              <a:rPr lang="en-US" altLang="zh-TW" dirty="0"/>
              <a:t>collection of documents that have somewhat similar characteristics. For example, you can have an index for customer data, another index for a product catalog, and yet another index for order data.</a:t>
            </a:r>
          </a:p>
          <a:p>
            <a:r>
              <a:rPr lang="en-US" altLang="zh-TW" dirty="0" smtClean="0"/>
              <a:t>Type</a:t>
            </a:r>
          </a:p>
          <a:p>
            <a:pPr lvl="1"/>
            <a:r>
              <a:rPr lang="en-US" altLang="zh-TW" dirty="0" smtClean="0"/>
              <a:t>a </a:t>
            </a:r>
            <a:r>
              <a:rPr lang="en-US" altLang="zh-TW" dirty="0"/>
              <a:t>logical category/partition of your index </a:t>
            </a:r>
          </a:p>
          <a:p>
            <a:pPr lvl="1"/>
            <a:r>
              <a:rPr lang="en-US" altLang="zh-TW" dirty="0" smtClean="0"/>
              <a:t>For </a:t>
            </a:r>
            <a:r>
              <a:rPr lang="en-US" altLang="zh-TW" dirty="0"/>
              <a:t>example, </a:t>
            </a:r>
            <a:r>
              <a:rPr lang="en-US" altLang="zh-TW" dirty="0" smtClean="0"/>
              <a:t>a </a:t>
            </a:r>
            <a:r>
              <a:rPr lang="en-US" altLang="zh-TW" dirty="0"/>
              <a:t>blogging </a:t>
            </a:r>
            <a:r>
              <a:rPr lang="en-US" altLang="zh-TW" dirty="0" smtClean="0"/>
              <a:t>platform </a:t>
            </a:r>
            <a:r>
              <a:rPr lang="en-US" altLang="zh-TW" dirty="0"/>
              <a:t>in a single </a:t>
            </a:r>
            <a:r>
              <a:rPr lang="en-US" altLang="zh-TW" dirty="0" smtClean="0"/>
              <a:t>index. You </a:t>
            </a:r>
            <a:r>
              <a:rPr lang="en-US" altLang="zh-TW" dirty="0"/>
              <a:t>may define a type for user data, another type for blog data, and yet another type for comments data</a:t>
            </a:r>
            <a:r>
              <a:rPr lang="en-US" altLang="zh-TW" dirty="0" smtClean="0"/>
              <a:t>.</a:t>
            </a:r>
          </a:p>
          <a:p>
            <a:r>
              <a:rPr lang="en-US" altLang="zh-TW" dirty="0"/>
              <a:t>Document</a:t>
            </a:r>
          </a:p>
          <a:p>
            <a:pPr lvl="1"/>
            <a:r>
              <a:rPr lang="en-US" altLang="zh-TW" dirty="0"/>
              <a:t>a basic unit of information that can be indexed.</a:t>
            </a:r>
          </a:p>
          <a:p>
            <a:pPr lvl="1"/>
            <a:r>
              <a:rPr lang="en-US" altLang="zh-TW" dirty="0"/>
              <a:t>Each document in your index belongs to a single primary shard. 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0676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SQL vs. </a:t>
            </a:r>
            <a:r>
              <a:rPr lang="en-US" altLang="zh-TW" dirty="0" err="1" smtClean="0"/>
              <a:t>Elasticsearch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16832"/>
            <a:ext cx="10808022" cy="3528392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772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Field </a:t>
            </a:r>
            <a:r>
              <a:rPr lang="en-US" altLang="zh-TW" dirty="0" err="1" smtClean="0"/>
              <a:t>Datatype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Core </a:t>
            </a:r>
            <a:r>
              <a:rPr lang="en-US" altLang="zh-TW" dirty="0" err="1"/>
              <a:t>datatypes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 smtClean="0"/>
              <a:t>String : </a:t>
            </a:r>
            <a:r>
              <a:rPr lang="en-US" altLang="zh-TW" dirty="0"/>
              <a:t>string </a:t>
            </a:r>
          </a:p>
          <a:p>
            <a:pPr lvl="1"/>
            <a:r>
              <a:rPr lang="en-US" altLang="zh-TW" dirty="0" smtClean="0"/>
              <a:t>Numeric : </a:t>
            </a:r>
            <a:r>
              <a:rPr lang="en-US" altLang="zh-TW" dirty="0"/>
              <a:t>long, integer, short, byte, double, float </a:t>
            </a:r>
          </a:p>
          <a:p>
            <a:pPr lvl="1"/>
            <a:r>
              <a:rPr lang="en-US" altLang="zh-TW" dirty="0" smtClean="0"/>
              <a:t>Date : </a:t>
            </a:r>
            <a:r>
              <a:rPr lang="en-US" altLang="zh-TW" dirty="0"/>
              <a:t>date </a:t>
            </a:r>
          </a:p>
          <a:p>
            <a:pPr lvl="1"/>
            <a:r>
              <a:rPr lang="en-US" altLang="zh-TW" dirty="0" smtClean="0"/>
              <a:t>Boolean : </a:t>
            </a:r>
            <a:r>
              <a:rPr lang="en-US" altLang="zh-TW" dirty="0" err="1"/>
              <a:t>boolean</a:t>
            </a:r>
            <a:r>
              <a:rPr lang="en-US" altLang="zh-TW" dirty="0"/>
              <a:t> </a:t>
            </a:r>
          </a:p>
          <a:p>
            <a:pPr lvl="1"/>
            <a:r>
              <a:rPr lang="en-US" altLang="zh-TW" dirty="0" smtClean="0"/>
              <a:t>Binary : </a:t>
            </a:r>
            <a:r>
              <a:rPr lang="en-US" altLang="zh-TW" dirty="0"/>
              <a:t>binary</a:t>
            </a:r>
          </a:p>
          <a:p>
            <a:r>
              <a:rPr lang="en-US" altLang="zh-TW" dirty="0" smtClean="0"/>
              <a:t>Complex </a:t>
            </a:r>
            <a:r>
              <a:rPr lang="en-US" altLang="zh-TW" dirty="0" err="1" smtClean="0"/>
              <a:t>datatype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Array</a:t>
            </a:r>
            <a:r>
              <a:rPr lang="en-US" altLang="zh-TW" dirty="0"/>
              <a:t>, Object, </a:t>
            </a:r>
            <a:r>
              <a:rPr lang="en-US" altLang="zh-TW" dirty="0" smtClean="0"/>
              <a:t>JSON         </a:t>
            </a:r>
            <a:endParaRPr lang="en-US" altLang="zh-TW" dirty="0"/>
          </a:p>
          <a:p>
            <a:r>
              <a:rPr lang="en-US" altLang="zh-TW" dirty="0" smtClean="0"/>
              <a:t>Geo </a:t>
            </a:r>
            <a:r>
              <a:rPr lang="en-US" altLang="zh-TW" dirty="0" err="1" smtClean="0"/>
              <a:t>datatype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geo_point</a:t>
            </a:r>
            <a:r>
              <a:rPr lang="en-US" altLang="zh-TW" dirty="0"/>
              <a:t>, </a:t>
            </a:r>
            <a:r>
              <a:rPr lang="en-US" altLang="zh-TW" dirty="0" err="1"/>
              <a:t>geo_shape</a:t>
            </a:r>
            <a:endParaRPr lang="en-US" altLang="zh-TW" dirty="0"/>
          </a:p>
          <a:p>
            <a:r>
              <a:rPr lang="en-US" altLang="zh-TW" dirty="0" err="1" smtClean="0"/>
              <a:t>Specialised</a:t>
            </a:r>
            <a:r>
              <a:rPr lang="en-US" altLang="zh-TW" dirty="0" smtClean="0"/>
              <a:t> </a:t>
            </a:r>
            <a:r>
              <a:rPr lang="en-US" altLang="zh-TW" dirty="0" err="1"/>
              <a:t>datatype</a:t>
            </a:r>
            <a:r>
              <a:rPr lang="en-US" altLang="zh-TW" dirty="0"/>
              <a:t>: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IPv4</a:t>
            </a:r>
            <a:r>
              <a:rPr lang="en-US" altLang="zh-TW" dirty="0"/>
              <a:t>, Completion, Token </a:t>
            </a:r>
            <a:r>
              <a:rPr lang="en-US" altLang="zh-TW" dirty="0" smtClean="0"/>
              <a:t>count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570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Shards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Shards</a:t>
            </a:r>
          </a:p>
          <a:p>
            <a:pPr lvl="1"/>
            <a:r>
              <a:rPr lang="en-US" altLang="zh-TW" dirty="0"/>
              <a:t>subdivide your index into multiple pieces called shards.</a:t>
            </a:r>
          </a:p>
          <a:p>
            <a:pPr lvl="1"/>
            <a:r>
              <a:rPr lang="en-US" altLang="zh-TW" dirty="0" smtClean="0"/>
              <a:t>Each </a:t>
            </a:r>
            <a:r>
              <a:rPr lang="en-US" altLang="zh-TW" dirty="0"/>
              <a:t>shard is in itself a fully-functional and independent </a:t>
            </a:r>
            <a:r>
              <a:rPr lang="en-US" altLang="zh-TW" dirty="0" smtClean="0"/>
              <a:t>that </a:t>
            </a:r>
            <a:r>
              <a:rPr lang="en-US" altLang="zh-TW" dirty="0"/>
              <a:t>can be hosted on any node in the cluster.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801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Replicas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Replicas</a:t>
            </a:r>
          </a:p>
          <a:p>
            <a:pPr lvl="1"/>
            <a:r>
              <a:rPr lang="en-US" altLang="zh-TW" dirty="0" smtClean="0"/>
              <a:t>make </a:t>
            </a:r>
            <a:r>
              <a:rPr lang="en-US" altLang="zh-TW" dirty="0"/>
              <a:t>one or more copies of your index.</a:t>
            </a:r>
          </a:p>
          <a:p>
            <a:pPr lvl="1"/>
            <a:r>
              <a:rPr lang="en-US" altLang="zh-TW" dirty="0" smtClean="0"/>
              <a:t>Once </a:t>
            </a:r>
            <a:r>
              <a:rPr lang="en-US" altLang="zh-TW" dirty="0"/>
              <a:t>replicated, each index will have primary shards (the original shards that were replicated from) </a:t>
            </a:r>
            <a:r>
              <a:rPr lang="en-US" altLang="zh-TW" dirty="0" smtClean="0"/>
              <a:t> </a:t>
            </a:r>
            <a:r>
              <a:rPr lang="en-US" altLang="zh-TW" dirty="0"/>
              <a:t>and replica shards (the copies of the primary shards).</a:t>
            </a:r>
          </a:p>
          <a:p>
            <a:pPr lvl="1"/>
            <a:r>
              <a:rPr lang="en-US" altLang="zh-TW" dirty="0" smtClean="0"/>
              <a:t>The </a:t>
            </a:r>
            <a:r>
              <a:rPr lang="en-US" altLang="zh-TW" dirty="0"/>
              <a:t>number of shards and replicas can be defined per index at the time the index is created. </a:t>
            </a:r>
          </a:p>
          <a:p>
            <a:pPr lvl="1"/>
            <a:r>
              <a:rPr lang="en-US" altLang="zh-TW" dirty="0" smtClean="0"/>
              <a:t>After </a:t>
            </a:r>
            <a:r>
              <a:rPr lang="en-US" altLang="zh-TW" dirty="0"/>
              <a:t>the index is created, you may change the number of replicas dynamically anytime but you cannot change the number shards.</a:t>
            </a:r>
          </a:p>
          <a:p>
            <a:pPr lvl="1"/>
            <a:r>
              <a:rPr lang="en-US" altLang="zh-TW" dirty="0" smtClean="0"/>
              <a:t>By </a:t>
            </a:r>
            <a:r>
              <a:rPr lang="en-US" altLang="zh-TW" dirty="0"/>
              <a:t>default, each index in </a:t>
            </a:r>
            <a:r>
              <a:rPr lang="en-US" altLang="zh-TW" dirty="0" err="1"/>
              <a:t>Elasticsearch</a:t>
            </a:r>
            <a:r>
              <a:rPr lang="en-US" altLang="zh-TW" dirty="0"/>
              <a:t> is allocated 5 primary shards and 1 </a:t>
            </a:r>
            <a:r>
              <a:rPr lang="en-US" altLang="zh-TW" dirty="0" smtClean="0"/>
              <a:t>replica shard. One </a:t>
            </a:r>
            <a:r>
              <a:rPr lang="en-US" altLang="zh-TW" dirty="0"/>
              <a:t>index has 10 shards: 5 primaries and 5 replica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648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23516"/>
            <a:ext cx="8297763" cy="62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7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Juniper Syslog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  <p:pic>
        <p:nvPicPr>
          <p:cNvPr id="368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8216130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90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Create an Index Pattern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9087"/>
            <a:ext cx="803910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6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Multi Node ELK </a:t>
            </a:r>
            <a:r>
              <a:rPr lang="zh-TW" altLang="en-US" dirty="0"/>
              <a:t>架構</a:t>
            </a:r>
            <a:r>
              <a:rPr lang="zh-TW" altLang="en-US" dirty="0" smtClean="0"/>
              <a:t>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114800" y="6385896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 dirty="0"/>
          </a:p>
        </p:txBody>
      </p:sp>
      <p:sp>
        <p:nvSpPr>
          <p:cNvPr id="5" name="圓角矩形 4"/>
          <p:cNvSpPr/>
          <p:nvPr/>
        </p:nvSpPr>
        <p:spPr>
          <a:xfrm>
            <a:off x="805250" y="2708920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Node1</a:t>
            </a:r>
            <a:endParaRPr lang="zh-TW" altLang="en-US" b="1" dirty="0"/>
          </a:p>
        </p:txBody>
      </p:sp>
      <p:sp>
        <p:nvSpPr>
          <p:cNvPr id="7" name="圓角矩形 6"/>
          <p:cNvSpPr/>
          <p:nvPr/>
        </p:nvSpPr>
        <p:spPr>
          <a:xfrm>
            <a:off x="2101394" y="2708920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Node2</a:t>
            </a:r>
            <a:endParaRPr lang="zh-TW" altLang="en-US" b="1" dirty="0"/>
          </a:p>
        </p:txBody>
      </p:sp>
      <p:sp>
        <p:nvSpPr>
          <p:cNvPr id="8" name="圓角矩形 7"/>
          <p:cNvSpPr/>
          <p:nvPr/>
        </p:nvSpPr>
        <p:spPr>
          <a:xfrm>
            <a:off x="3397538" y="2708920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Node3</a:t>
            </a:r>
            <a:endParaRPr lang="zh-TW" altLang="en-US" b="1" dirty="0"/>
          </a:p>
        </p:txBody>
      </p:sp>
      <p:sp>
        <p:nvSpPr>
          <p:cNvPr id="9" name="圓角矩形 8"/>
          <p:cNvSpPr/>
          <p:nvPr/>
        </p:nvSpPr>
        <p:spPr>
          <a:xfrm>
            <a:off x="3836454" y="4581128"/>
            <a:ext cx="1462494" cy="86110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Client</a:t>
            </a:r>
          </a:p>
          <a:p>
            <a:pPr algn="ctr"/>
            <a:r>
              <a:rPr lang="en-US" altLang="zh-TW" b="1" dirty="0" smtClean="0"/>
              <a:t>Node</a:t>
            </a:r>
            <a:endParaRPr lang="zh-TW" altLang="en-US" b="1" dirty="0"/>
          </a:p>
        </p:txBody>
      </p:sp>
      <p:sp>
        <p:nvSpPr>
          <p:cNvPr id="10" name="文字方塊 9"/>
          <p:cNvSpPr txBox="1"/>
          <p:nvPr/>
        </p:nvSpPr>
        <p:spPr>
          <a:xfrm>
            <a:off x="1952604" y="5517232"/>
            <a:ext cx="52116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/>
              <a:t>Elasticsearch</a:t>
            </a:r>
            <a:r>
              <a:rPr lang="en-US" altLang="zh-TW" b="1" dirty="0" smtClean="0"/>
              <a:t> 2.3 + </a:t>
            </a:r>
            <a:r>
              <a:rPr lang="en-US" altLang="zh-TW" b="1" dirty="0" err="1" smtClean="0"/>
              <a:t>Logstash</a:t>
            </a:r>
            <a:r>
              <a:rPr lang="en-US" altLang="zh-TW" b="1" dirty="0" smtClean="0"/>
              <a:t> 2.3 + </a:t>
            </a:r>
            <a:r>
              <a:rPr lang="en-US" altLang="zh-TW" b="1" dirty="0" err="1" smtClean="0"/>
              <a:t>Kibana</a:t>
            </a:r>
            <a:r>
              <a:rPr lang="en-US" altLang="zh-TW" b="1" dirty="0" smtClean="0"/>
              <a:t> 4.5 </a:t>
            </a:r>
          </a:p>
          <a:p>
            <a:pPr algn="ctr"/>
            <a:r>
              <a:rPr lang="en-US" altLang="zh-TW" b="1" dirty="0" smtClean="0"/>
              <a:t>8GB RAM</a:t>
            </a:r>
          </a:p>
          <a:p>
            <a:pPr algn="ctr"/>
            <a:r>
              <a:rPr lang="en-US" altLang="zh-TW" b="1" dirty="0" smtClean="0"/>
              <a:t>16GB Disk</a:t>
            </a:r>
            <a:endParaRPr lang="zh-TW" altLang="en-US" b="1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3547193" y="3513782"/>
            <a:ext cx="2056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/>
              <a:t>Elasticsearch</a:t>
            </a:r>
            <a:r>
              <a:rPr lang="en-US" altLang="zh-TW" b="1" dirty="0" smtClean="0"/>
              <a:t> 2.3</a:t>
            </a:r>
          </a:p>
          <a:p>
            <a:pPr algn="ctr"/>
            <a:r>
              <a:rPr lang="en-US" altLang="zh-TW" b="1" dirty="0" smtClean="0"/>
              <a:t>32GB RAM</a:t>
            </a:r>
          </a:p>
          <a:p>
            <a:pPr algn="ctr"/>
            <a:r>
              <a:rPr lang="en-US" altLang="zh-TW" b="1" dirty="0" smtClean="0"/>
              <a:t>200GB Disk</a:t>
            </a:r>
            <a:endParaRPr lang="en-US" altLang="zh-TW" b="1" dirty="0"/>
          </a:p>
        </p:txBody>
      </p:sp>
      <p:sp>
        <p:nvSpPr>
          <p:cNvPr id="12" name="圓角矩形 11"/>
          <p:cNvSpPr/>
          <p:nvPr/>
        </p:nvSpPr>
        <p:spPr>
          <a:xfrm>
            <a:off x="3829586" y="1556792"/>
            <a:ext cx="1462494" cy="8611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Master</a:t>
            </a:r>
          </a:p>
          <a:p>
            <a:pPr algn="ctr"/>
            <a:r>
              <a:rPr lang="en-US" altLang="zh-TW" b="1" dirty="0" smtClean="0"/>
              <a:t>Node</a:t>
            </a:r>
            <a:endParaRPr lang="zh-TW" altLang="en-US" b="1" dirty="0"/>
          </a:p>
        </p:txBody>
      </p:sp>
      <p:sp>
        <p:nvSpPr>
          <p:cNvPr id="14" name="圓角矩形 13"/>
          <p:cNvSpPr/>
          <p:nvPr/>
        </p:nvSpPr>
        <p:spPr>
          <a:xfrm>
            <a:off x="6012160" y="2708920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Node5</a:t>
            </a:r>
            <a:endParaRPr lang="zh-TW" altLang="en-US" b="1" dirty="0"/>
          </a:p>
        </p:txBody>
      </p:sp>
      <p:sp>
        <p:nvSpPr>
          <p:cNvPr id="15" name="圓角矩形 14"/>
          <p:cNvSpPr/>
          <p:nvPr/>
        </p:nvSpPr>
        <p:spPr>
          <a:xfrm>
            <a:off x="7308304" y="2708920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Node6</a:t>
            </a:r>
            <a:endParaRPr lang="zh-TW" altLang="en-US" b="1" dirty="0"/>
          </a:p>
        </p:txBody>
      </p:sp>
      <p:sp>
        <p:nvSpPr>
          <p:cNvPr id="16" name="圓角矩形 15"/>
          <p:cNvSpPr/>
          <p:nvPr/>
        </p:nvSpPr>
        <p:spPr>
          <a:xfrm>
            <a:off x="4693682" y="2708920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Node4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8361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Cluster &amp; Node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Cluster</a:t>
            </a:r>
          </a:p>
          <a:p>
            <a:pPr lvl="1"/>
            <a:r>
              <a:rPr lang="en-US" altLang="zh-TW" dirty="0" smtClean="0"/>
              <a:t>a </a:t>
            </a:r>
            <a:r>
              <a:rPr lang="en-US" altLang="zh-TW" dirty="0"/>
              <a:t>collection of one or more nodes (servers) that together holds your entire data and provides federated indexing and search capabilities across all </a:t>
            </a:r>
            <a:r>
              <a:rPr lang="en-US" altLang="zh-TW" dirty="0" smtClean="0"/>
              <a:t>nodes.   </a:t>
            </a:r>
            <a:endParaRPr lang="en-US" altLang="zh-TW" dirty="0"/>
          </a:p>
          <a:p>
            <a:r>
              <a:rPr lang="en-US" altLang="zh-TW" dirty="0"/>
              <a:t> </a:t>
            </a:r>
            <a:r>
              <a:rPr lang="en-US" altLang="zh-TW" dirty="0" smtClean="0"/>
              <a:t>Node</a:t>
            </a:r>
          </a:p>
          <a:p>
            <a:pPr lvl="1"/>
            <a:r>
              <a:rPr lang="en-US" altLang="zh-TW" dirty="0" smtClean="0"/>
              <a:t>a </a:t>
            </a:r>
            <a:r>
              <a:rPr lang="en-US" altLang="zh-TW" dirty="0"/>
              <a:t>single server that is part of your cluster, stores your data, and participates in the cluster’s indexing and search capabilities</a:t>
            </a:r>
            <a:r>
              <a:rPr lang="en-US" altLang="zh-TW" dirty="0" smtClean="0"/>
              <a:t>.  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14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Master-eligible Node</a:t>
            </a:r>
          </a:p>
          <a:p>
            <a:pPr lvl="1"/>
            <a:r>
              <a:rPr lang="en-US" altLang="zh-TW" dirty="0" err="1"/>
              <a:t>node.master</a:t>
            </a:r>
            <a:r>
              <a:rPr lang="en-US" altLang="zh-TW" dirty="0"/>
              <a:t>: true</a:t>
            </a:r>
          </a:p>
          <a:p>
            <a:r>
              <a:rPr lang="en-US" altLang="zh-TW" dirty="0" smtClean="0"/>
              <a:t>Dedicated Master</a:t>
            </a:r>
            <a:r>
              <a:rPr lang="zh-TW" altLang="en-US" dirty="0" smtClean="0"/>
              <a:t> </a:t>
            </a:r>
            <a:r>
              <a:rPr lang="en-US" altLang="zh-TW" dirty="0" smtClean="0"/>
              <a:t>Node</a:t>
            </a:r>
          </a:p>
          <a:p>
            <a:pPr lvl="1"/>
            <a:r>
              <a:rPr lang="en-US" altLang="zh-TW" dirty="0" err="1"/>
              <a:t>node.master</a:t>
            </a:r>
            <a:r>
              <a:rPr lang="en-US" altLang="zh-TW" dirty="0"/>
              <a:t>: true</a:t>
            </a:r>
          </a:p>
          <a:p>
            <a:pPr lvl="1"/>
            <a:r>
              <a:rPr lang="en-US" altLang="zh-TW" dirty="0" err="1"/>
              <a:t>node.data</a:t>
            </a:r>
            <a:r>
              <a:rPr lang="en-US" altLang="zh-TW" dirty="0"/>
              <a:t>: </a:t>
            </a:r>
            <a:r>
              <a:rPr lang="en-US" altLang="zh-TW" dirty="0" smtClean="0"/>
              <a:t>false</a:t>
            </a:r>
          </a:p>
          <a:p>
            <a:pPr lvl="1"/>
            <a:r>
              <a:rPr lang="en-US" altLang="zh-TW" dirty="0" smtClean="0"/>
              <a:t>It </a:t>
            </a:r>
            <a:r>
              <a:rPr lang="en-US" altLang="zh-TW" dirty="0"/>
              <a:t>will not store data or create indexes. Thus, there should be no chance of being overloaded, by which the cluster health could be endangered.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11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Data Nodes</a:t>
            </a:r>
          </a:p>
          <a:p>
            <a:pPr lvl="1"/>
            <a:r>
              <a:rPr lang="en-US" altLang="zh-TW" dirty="0" err="1"/>
              <a:t>node.master</a:t>
            </a:r>
            <a:r>
              <a:rPr lang="en-US" altLang="zh-TW" dirty="0"/>
              <a:t>: false </a:t>
            </a:r>
          </a:p>
          <a:p>
            <a:pPr lvl="1"/>
            <a:r>
              <a:rPr lang="en-US" altLang="zh-TW" dirty="0" err="1"/>
              <a:t>node.data</a:t>
            </a:r>
            <a:r>
              <a:rPr lang="en-US" altLang="zh-TW" dirty="0"/>
              <a:t>: true	   </a:t>
            </a:r>
          </a:p>
          <a:p>
            <a:r>
              <a:rPr lang="en-US" altLang="zh-TW" dirty="0"/>
              <a:t>Client node</a:t>
            </a:r>
          </a:p>
          <a:p>
            <a:pPr lvl="1"/>
            <a:r>
              <a:rPr lang="en-US" altLang="zh-TW" dirty="0" err="1"/>
              <a:t>node.master</a:t>
            </a:r>
            <a:r>
              <a:rPr lang="en-US" altLang="zh-TW" dirty="0"/>
              <a:t>: false</a:t>
            </a:r>
          </a:p>
          <a:p>
            <a:pPr lvl="1"/>
            <a:r>
              <a:rPr lang="en-US" altLang="zh-TW" dirty="0" err="1"/>
              <a:t>node.data</a:t>
            </a:r>
            <a:r>
              <a:rPr lang="en-US" altLang="zh-TW" dirty="0"/>
              <a:t>: false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Smart </a:t>
            </a:r>
            <a:r>
              <a:rPr lang="en-US" altLang="zh-TW" dirty="0"/>
              <a:t>load balancers that are part of the cluster. They process incoming HTTP requests, redirect operations to the other nodes in the cluster as needed, and gather and return the </a:t>
            </a:r>
            <a:r>
              <a:rPr lang="en-US" altLang="zh-TW" dirty="0" smtClean="0"/>
              <a:t>results</a:t>
            </a:r>
            <a:r>
              <a:rPr lang="en-US" altLang="zh-TW" dirty="0"/>
              <a:t>	  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977910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Multi Node Setup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/>
              <a:t>/</a:t>
            </a:r>
            <a:r>
              <a:rPr lang="en-US" altLang="zh-TW" dirty="0" err="1"/>
              <a:t>etc</a:t>
            </a:r>
            <a:r>
              <a:rPr lang="en-US" altLang="zh-TW" dirty="0"/>
              <a:t>/</a:t>
            </a:r>
            <a:r>
              <a:rPr lang="en-US" altLang="zh-TW" dirty="0" err="1"/>
              <a:t>elasticsearch</a:t>
            </a:r>
            <a:r>
              <a:rPr lang="en-US" altLang="zh-TW" dirty="0"/>
              <a:t>/</a:t>
            </a:r>
            <a:r>
              <a:rPr lang="en-US" altLang="zh-TW" dirty="0" err="1"/>
              <a:t>elasticsearch.yml</a:t>
            </a:r>
            <a:endParaRPr lang="en-US" altLang="zh-TW" dirty="0" smtClean="0"/>
          </a:p>
          <a:p>
            <a:r>
              <a:rPr lang="en-US" altLang="zh-TW" dirty="0" smtClean="0"/>
              <a:t>cluster.name</a:t>
            </a:r>
          </a:p>
          <a:p>
            <a:pPr lvl="1"/>
            <a:r>
              <a:rPr lang="en-US" altLang="zh-TW" dirty="0" err="1" smtClean="0"/>
              <a:t>elasticsearch</a:t>
            </a:r>
            <a:r>
              <a:rPr lang="en-US" altLang="zh-TW" dirty="0" smtClean="0"/>
              <a:t>(default</a:t>
            </a:r>
            <a:r>
              <a:rPr lang="en-US" altLang="zh-TW" dirty="0"/>
              <a:t>) --  allow nodes to join and form the cluster     </a:t>
            </a:r>
          </a:p>
          <a:p>
            <a:r>
              <a:rPr lang="en-US" altLang="zh-TW" dirty="0" smtClean="0"/>
              <a:t>node.name</a:t>
            </a:r>
          </a:p>
          <a:p>
            <a:pPr lvl="1"/>
            <a:r>
              <a:rPr lang="en-US" altLang="zh-TW" dirty="0" smtClean="0"/>
              <a:t>default name from </a:t>
            </a:r>
            <a:r>
              <a:rPr lang="en-US" altLang="zh-TW" dirty="0"/>
              <a:t>a random Marvel superhero name</a:t>
            </a:r>
          </a:p>
          <a:p>
            <a:pPr lvl="1"/>
            <a:r>
              <a:rPr lang="en-US" altLang="zh-TW" dirty="0" smtClean="0"/>
              <a:t>${</a:t>
            </a:r>
            <a:r>
              <a:rPr lang="en-US" altLang="zh-TW" dirty="0"/>
              <a:t>HOSTNAME} -- use hostname of </a:t>
            </a:r>
            <a:r>
              <a:rPr lang="en-US" altLang="zh-TW" dirty="0" smtClean="0"/>
              <a:t>server</a:t>
            </a:r>
            <a:endParaRPr lang="en-US" altLang="zh-TW" dirty="0"/>
          </a:p>
          <a:p>
            <a:r>
              <a:rPr lang="en-US" altLang="zh-TW" dirty="0" err="1" smtClean="0"/>
              <a:t>node.master</a:t>
            </a:r>
            <a:endParaRPr lang="en-US" altLang="zh-TW" dirty="0"/>
          </a:p>
          <a:p>
            <a:pPr lvl="1"/>
            <a:r>
              <a:rPr lang="en-US" altLang="zh-TW" dirty="0" smtClean="0"/>
              <a:t>true(default) </a:t>
            </a:r>
            <a:r>
              <a:rPr lang="en-US" altLang="zh-TW" dirty="0"/>
              <a:t>or false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Master-eligible </a:t>
            </a:r>
            <a:r>
              <a:rPr lang="en-US" altLang="zh-TW" dirty="0"/>
              <a:t>node </a:t>
            </a:r>
            <a:r>
              <a:rPr lang="en-US" altLang="zh-TW" dirty="0" smtClean="0"/>
              <a:t>, </a:t>
            </a:r>
            <a:r>
              <a:rPr lang="zh-TW" altLang="en-US" dirty="0" smtClean="0"/>
              <a:t>若 </a:t>
            </a:r>
            <a:r>
              <a:rPr lang="en-US" altLang="zh-TW" dirty="0"/>
              <a:t>Cluster </a:t>
            </a:r>
            <a:r>
              <a:rPr lang="zh-TW" altLang="en-US" dirty="0"/>
              <a:t>內僅有一個 </a:t>
            </a:r>
            <a:r>
              <a:rPr lang="en-US" altLang="zh-TW" dirty="0"/>
              <a:t>Node, </a:t>
            </a:r>
            <a:r>
              <a:rPr lang="zh-TW" altLang="en-US" dirty="0" smtClean="0"/>
              <a:t>預設</a:t>
            </a:r>
            <a:r>
              <a:rPr lang="zh-TW" altLang="en-US" dirty="0"/>
              <a:t>即是 </a:t>
            </a:r>
            <a:r>
              <a:rPr lang="en-US" altLang="zh-TW" dirty="0" smtClean="0"/>
              <a:t>Master</a:t>
            </a:r>
            <a:endParaRPr lang="en-US" altLang="zh-TW" dirty="0"/>
          </a:p>
          <a:p>
            <a:r>
              <a:rPr lang="en-US" altLang="zh-TW" dirty="0" err="1" smtClean="0"/>
              <a:t>node.data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true(Default) or false</a:t>
            </a:r>
          </a:p>
          <a:p>
            <a:pPr lvl="1"/>
            <a:r>
              <a:rPr lang="en-US" altLang="zh-TW" dirty="0" smtClean="0"/>
              <a:t>By </a:t>
            </a:r>
            <a:r>
              <a:rPr lang="en-US" altLang="zh-TW" dirty="0"/>
              <a:t>default a node is both a master-eligible node and a data node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0478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mtClean="0"/>
              <a:t>index.number_of_shards</a:t>
            </a:r>
            <a:endParaRPr lang="en-US" altLang="zh-TW" dirty="0"/>
          </a:p>
          <a:p>
            <a:r>
              <a:rPr lang="en-US" altLang="zh-TW" dirty="0" err="1" smtClean="0"/>
              <a:t>index.number_of_replicas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32669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Master-eligible Nodes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discovery.zen.minimum_master_nodes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1(default)</a:t>
            </a:r>
          </a:p>
          <a:p>
            <a:pPr lvl="1"/>
            <a:r>
              <a:rPr lang="en-US" altLang="zh-TW" dirty="0"/>
              <a:t>(</a:t>
            </a:r>
            <a:r>
              <a:rPr lang="en-US" altLang="zh-TW" dirty="0" err="1"/>
              <a:t>master_eligible_nodes</a:t>
            </a:r>
            <a:r>
              <a:rPr lang="en-US" altLang="zh-TW" dirty="0"/>
              <a:t> / 2) + 1</a:t>
            </a:r>
          </a:p>
          <a:p>
            <a:pPr lvl="1"/>
            <a:r>
              <a:rPr lang="en-US" altLang="zh-TW" dirty="0" smtClean="0"/>
              <a:t>minimum </a:t>
            </a:r>
            <a:r>
              <a:rPr lang="en-US" altLang="zh-TW" dirty="0"/>
              <a:t>number of master-eligible nodes that must be visible in order to form a cluster.</a:t>
            </a:r>
          </a:p>
          <a:p>
            <a:pPr lvl="1"/>
            <a:r>
              <a:rPr lang="en-US" altLang="zh-TW" dirty="0" smtClean="0"/>
              <a:t>minimum </a:t>
            </a:r>
            <a:r>
              <a:rPr lang="en-US" altLang="zh-TW" dirty="0"/>
              <a:t>number of master eligible nodes that need to join, a newly elected master in order for an election to complete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60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Master-eligible </a:t>
            </a:r>
            <a:r>
              <a:rPr lang="en-US" altLang="zh-TW" dirty="0" smtClean="0"/>
              <a:t>Nodes 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altLang="zh-TW" dirty="0"/>
              <a:t>For </a:t>
            </a:r>
            <a:r>
              <a:rPr lang="en-US" altLang="zh-TW" dirty="0" smtClean="0"/>
              <a:t>example, </a:t>
            </a:r>
            <a:r>
              <a:rPr lang="en-US" altLang="zh-TW" dirty="0"/>
              <a:t>a cluster consisting of two master-eligible nodes. A network failure breaks communication between these two nodes. </a:t>
            </a:r>
          </a:p>
          <a:p>
            <a:pPr lvl="1"/>
            <a:r>
              <a:rPr lang="en-US" altLang="zh-TW" dirty="0" smtClean="0"/>
              <a:t>Each </a:t>
            </a:r>
            <a:r>
              <a:rPr lang="en-US" altLang="zh-TW" dirty="0"/>
              <a:t>node sees one master-eligible node(itself). With </a:t>
            </a:r>
            <a:r>
              <a:rPr lang="en-US" altLang="zh-TW" dirty="0" err="1"/>
              <a:t>minimum_master_nodes</a:t>
            </a:r>
            <a:r>
              <a:rPr lang="en-US" altLang="zh-TW" dirty="0"/>
              <a:t> set to the default of 1, this is sufficient to form a cluster.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Each </a:t>
            </a:r>
            <a:r>
              <a:rPr lang="en-US" altLang="zh-TW" dirty="0"/>
              <a:t>node elects itself as the new master (thinking that the other master-eligible node has died) and the result is two clusters, or a split brain</a:t>
            </a:r>
            <a:r>
              <a:rPr lang="en-US" altLang="zh-TW" dirty="0" smtClean="0"/>
              <a:t>.</a:t>
            </a:r>
          </a:p>
          <a:p>
            <a:pPr lvl="1"/>
            <a:r>
              <a:rPr lang="en-US" altLang="zh-TW" dirty="0" smtClean="0"/>
              <a:t>These </a:t>
            </a:r>
            <a:r>
              <a:rPr lang="en-US" altLang="zh-TW" dirty="0"/>
              <a:t>two nodes will never rejoin until one node is restarted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master-eligible </a:t>
            </a:r>
            <a:r>
              <a:rPr lang="en-US" altLang="zh-TW" dirty="0"/>
              <a:t>nodes </a:t>
            </a:r>
            <a:r>
              <a:rPr lang="en-US" altLang="zh-TW" dirty="0" smtClean="0"/>
              <a:t>=2</a:t>
            </a:r>
            <a:endParaRPr lang="en-US" altLang="zh-TW" dirty="0"/>
          </a:p>
          <a:p>
            <a:pPr lvl="1"/>
            <a:r>
              <a:rPr lang="en-US" altLang="zh-TW" dirty="0"/>
              <a:t>minimum master nodes= </a:t>
            </a:r>
            <a:r>
              <a:rPr lang="en-US" altLang="zh-TW" dirty="0" smtClean="0"/>
              <a:t>(2 </a:t>
            </a:r>
            <a:r>
              <a:rPr lang="en-US" altLang="zh-TW" dirty="0"/>
              <a:t>/ 2) + 1= </a:t>
            </a:r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6184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Cluster Health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zh-TW" dirty="0"/>
              <a:t> curl 'localhost:9200/_cluster/</a:t>
            </a:r>
            <a:r>
              <a:rPr lang="en-US" altLang="zh-TW" dirty="0" err="1"/>
              <a:t>health?pretty</a:t>
            </a:r>
            <a:r>
              <a:rPr lang="en-US" altLang="zh-TW" dirty="0"/>
              <a:t>'</a:t>
            </a:r>
          </a:p>
          <a:p>
            <a:r>
              <a:rPr lang="en-US" altLang="zh-TW" dirty="0"/>
              <a:t>{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cluster_name</a:t>
            </a:r>
            <a:r>
              <a:rPr lang="en-US" altLang="zh-TW" dirty="0"/>
              <a:t>" : "elk-</a:t>
            </a:r>
            <a:r>
              <a:rPr lang="en-US" altLang="zh-TW" dirty="0" err="1"/>
              <a:t>netflow</a:t>
            </a:r>
            <a:r>
              <a:rPr lang="en-US" altLang="zh-TW" dirty="0"/>
              <a:t>",</a:t>
            </a:r>
          </a:p>
          <a:p>
            <a:r>
              <a:rPr lang="en-US" altLang="zh-TW" dirty="0"/>
              <a:t>  "status" : "red",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timed_out</a:t>
            </a:r>
            <a:r>
              <a:rPr lang="en-US" altLang="zh-TW" dirty="0"/>
              <a:t>" : false,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number_of_nodes</a:t>
            </a:r>
            <a:r>
              <a:rPr lang="en-US" altLang="zh-TW" dirty="0"/>
              <a:t>" : 8,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number_of_data_nodes</a:t>
            </a:r>
            <a:r>
              <a:rPr lang="en-US" altLang="zh-TW" dirty="0"/>
              <a:t>" : 6,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active_primary_shards</a:t>
            </a:r>
            <a:r>
              <a:rPr lang="en-US" altLang="zh-TW" dirty="0"/>
              <a:t>" : 29,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active_shards</a:t>
            </a:r>
            <a:r>
              <a:rPr lang="en-US" altLang="zh-TW" dirty="0"/>
              <a:t>" : 58,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relocating_shards</a:t>
            </a:r>
            <a:r>
              <a:rPr lang="en-US" altLang="zh-TW" dirty="0"/>
              <a:t>" : 0,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initializing_shards</a:t>
            </a:r>
            <a:r>
              <a:rPr lang="en-US" altLang="zh-TW" dirty="0"/>
              <a:t>" : 0,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unassigned_shards</a:t>
            </a:r>
            <a:r>
              <a:rPr lang="en-US" altLang="zh-TW" dirty="0"/>
              <a:t>" : 2,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delayed_unassigned_shards</a:t>
            </a:r>
            <a:r>
              <a:rPr lang="en-US" altLang="zh-TW" dirty="0"/>
              <a:t>" : 0,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number_of_pending_tasks</a:t>
            </a:r>
            <a:r>
              <a:rPr lang="en-US" altLang="zh-TW" dirty="0"/>
              <a:t>" : 0,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number_of_in_flight_fetch</a:t>
            </a:r>
            <a:r>
              <a:rPr lang="en-US" altLang="zh-TW" dirty="0"/>
              <a:t>" : 0,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task_max_waiting_in_queue_millis</a:t>
            </a:r>
            <a:r>
              <a:rPr lang="en-US" altLang="zh-TW" dirty="0"/>
              <a:t>" : 0,</a:t>
            </a:r>
          </a:p>
          <a:p>
            <a:r>
              <a:rPr lang="en-US" altLang="zh-TW" dirty="0"/>
              <a:t>  "</a:t>
            </a:r>
            <a:r>
              <a:rPr lang="en-US" altLang="zh-TW" dirty="0" err="1"/>
              <a:t>active_shards_percent_as_number</a:t>
            </a:r>
            <a:r>
              <a:rPr lang="en-US" altLang="zh-TW" dirty="0"/>
              <a:t>" : 96.66666666666667</a:t>
            </a:r>
          </a:p>
          <a:p>
            <a:r>
              <a:rPr lang="en-US" altLang="zh-TW" dirty="0"/>
              <a:t>}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126489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List nodes </a:t>
            </a:r>
            <a:r>
              <a:rPr lang="en-US" altLang="zh-TW" dirty="0"/>
              <a:t>in cluster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~# </a:t>
            </a:r>
            <a:r>
              <a:rPr lang="en-US" altLang="zh-TW" dirty="0"/>
              <a:t>curl 'localhost:9200/_</a:t>
            </a:r>
            <a:r>
              <a:rPr lang="en-US" altLang="zh-TW" dirty="0" smtClean="0"/>
              <a:t>cat/</a:t>
            </a:r>
            <a:r>
              <a:rPr lang="en-US" altLang="zh-TW" dirty="0" err="1" smtClean="0"/>
              <a:t>nodes?v</a:t>
            </a:r>
            <a:r>
              <a:rPr lang="en-US" altLang="zh-TW" dirty="0" smtClean="0"/>
              <a:t>‘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924945"/>
            <a:ext cx="8064897" cy="220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391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Create an Index </a:t>
            </a:r>
            <a:r>
              <a:rPr lang="en-US" altLang="zh-TW" dirty="0" smtClean="0"/>
              <a:t>Pattern 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Settings:</a:t>
            </a:r>
          </a:p>
          <a:p>
            <a:pPr lvl="1"/>
            <a:r>
              <a:rPr lang="en-US" altLang="zh-TW" dirty="0" smtClean="0"/>
              <a:t>Index </a:t>
            </a:r>
            <a:r>
              <a:rPr lang="en-US" altLang="zh-TW" dirty="0"/>
              <a:t>name or pattern= </a:t>
            </a:r>
            <a:endParaRPr lang="en-US" altLang="zh-TW" dirty="0" smtClean="0"/>
          </a:p>
          <a:p>
            <a:pPr lvl="2"/>
            <a:r>
              <a:rPr lang="en-US" altLang="zh-TW" dirty="0" err="1" smtClean="0"/>
              <a:t>logstash_apache</a:t>
            </a:r>
            <a:r>
              <a:rPr lang="en-US" altLang="zh-TW" dirty="0" smtClean="0"/>
              <a:t>-</a:t>
            </a:r>
            <a:r>
              <a:rPr lang="en-US" altLang="zh-TW" dirty="0"/>
              <a:t>*</a:t>
            </a:r>
          </a:p>
          <a:p>
            <a:pPr lvl="2"/>
            <a:r>
              <a:rPr lang="en-US" altLang="zh-TW" dirty="0" err="1" smtClean="0"/>
              <a:t>logstash_wireshark</a:t>
            </a:r>
            <a:r>
              <a:rPr lang="en-US" altLang="zh-TW" dirty="0" smtClean="0"/>
              <a:t>-</a:t>
            </a:r>
            <a:r>
              <a:rPr lang="en-US" altLang="zh-TW" dirty="0"/>
              <a:t>*</a:t>
            </a:r>
          </a:p>
          <a:p>
            <a:pPr lvl="2"/>
            <a:r>
              <a:rPr lang="en-US" altLang="zh-TW" dirty="0" err="1" smtClean="0"/>
              <a:t>logstash_juniper_file</a:t>
            </a:r>
            <a:r>
              <a:rPr lang="en-US" altLang="zh-TW" dirty="0" smtClean="0"/>
              <a:t>-</a:t>
            </a:r>
            <a:r>
              <a:rPr lang="en-US" altLang="zh-TW" dirty="0"/>
              <a:t>*</a:t>
            </a:r>
          </a:p>
          <a:p>
            <a:pPr lvl="2"/>
            <a:r>
              <a:rPr lang="en-US" altLang="zh-TW" dirty="0" err="1" smtClean="0"/>
              <a:t>logstash_juniper_syslog</a:t>
            </a:r>
            <a:r>
              <a:rPr lang="en-US" altLang="zh-TW" dirty="0" smtClean="0"/>
              <a:t>-</a:t>
            </a:r>
            <a:r>
              <a:rPr lang="en-US" altLang="zh-TW" dirty="0"/>
              <a:t>*</a:t>
            </a:r>
          </a:p>
          <a:p>
            <a:pPr lvl="2"/>
            <a:r>
              <a:rPr lang="en-US" altLang="zh-TW" dirty="0" err="1" smtClean="0"/>
              <a:t>logstash_netflow_online</a:t>
            </a:r>
            <a:r>
              <a:rPr lang="en-US" altLang="zh-TW" dirty="0" smtClean="0"/>
              <a:t>-*                       </a:t>
            </a:r>
            <a:endParaRPr lang="en-US" altLang="zh-TW" dirty="0"/>
          </a:p>
          <a:p>
            <a:r>
              <a:rPr lang="en-US" altLang="zh-TW" dirty="0"/>
              <a:t>  Time-field name= @timestamp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524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Node info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~# curl localhost:9200/_nodes/stats/</a:t>
            </a:r>
            <a:r>
              <a:rPr lang="en-US" altLang="zh-TW" sz="2400" dirty="0" err="1" smtClean="0"/>
              <a:t>process?pretty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20065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30987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Export Index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22368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/>
              <a:t>Elasticsearch</a:t>
            </a:r>
            <a:r>
              <a:rPr lang="en-US" altLang="zh-TW" dirty="0"/>
              <a:t> CSV </a:t>
            </a:r>
            <a:r>
              <a:rPr lang="en-US" altLang="zh-TW" dirty="0" smtClean="0"/>
              <a:t>Exporter</a:t>
            </a:r>
            <a:br>
              <a:rPr lang="en-US" altLang="zh-TW" dirty="0" smtClean="0"/>
            </a:br>
            <a:r>
              <a:rPr lang="en-US" altLang="zh-TW" dirty="0" smtClean="0"/>
              <a:t> Chrome plugin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Kibana</a:t>
            </a:r>
            <a:r>
              <a:rPr lang="en-US" altLang="zh-TW" dirty="0" smtClean="0"/>
              <a:t> </a:t>
            </a:r>
            <a:r>
              <a:rPr lang="en-US" altLang="zh-TW" dirty="0"/>
              <a:t>Discover tab and start exporting search results as CSV files.</a:t>
            </a:r>
          </a:p>
          <a:p>
            <a:r>
              <a:rPr lang="en-US" altLang="zh-TW" dirty="0" smtClean="0"/>
              <a:t>https</a:t>
            </a:r>
            <a:r>
              <a:rPr lang="en-US" altLang="zh-TW" dirty="0"/>
              <a:t>://github.com/minewhat/es-csv-exporter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32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45024"/>
            <a:ext cx="4464496" cy="220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圓角矩形 4"/>
          <p:cNvSpPr/>
          <p:nvPr/>
        </p:nvSpPr>
        <p:spPr>
          <a:xfrm>
            <a:off x="5508104" y="3645024"/>
            <a:ext cx="720080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5292080" y="4797152"/>
            <a:ext cx="720080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13561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es2csv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https</a:t>
            </a:r>
            <a:r>
              <a:rPr lang="en-US" altLang="zh-TW" dirty="0"/>
              <a:t>://github.com/taraslayshchuk/es2csv</a:t>
            </a:r>
          </a:p>
          <a:p>
            <a:r>
              <a:rPr lang="en-US" altLang="zh-TW" dirty="0" smtClean="0"/>
              <a:t>install python-pip</a:t>
            </a:r>
            <a:endParaRPr lang="en-US" altLang="zh-TW" dirty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/>
              <a:t>rpm -</a:t>
            </a:r>
            <a:r>
              <a:rPr lang="en-US" altLang="zh-TW" dirty="0" err="1"/>
              <a:t>iUvh</a:t>
            </a:r>
            <a:r>
              <a:rPr lang="en-US" altLang="zh-TW" dirty="0"/>
              <a:t> http://dl.fedoraproject.org/pub/epel/7/x86_64/e/epel-release-7-8.noarch.rpm</a:t>
            </a:r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/>
              <a:t>yum update</a:t>
            </a:r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/>
              <a:t>yum install python-pip</a:t>
            </a:r>
          </a:p>
          <a:p>
            <a:r>
              <a:rPr lang="en-US" altLang="zh-TW" dirty="0"/>
              <a:t>  </a:t>
            </a:r>
            <a:r>
              <a:rPr lang="en-US" altLang="zh-TW" dirty="0" smtClean="0"/>
              <a:t>install es2csv</a:t>
            </a:r>
            <a:endParaRPr lang="en-US" altLang="zh-TW" dirty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/>
              <a:t>pip install es2csv  </a:t>
            </a:r>
          </a:p>
          <a:p>
            <a:r>
              <a:rPr lang="en-US" altLang="zh-TW" dirty="0"/>
              <a:t>  </a:t>
            </a:r>
            <a:r>
              <a:rPr lang="en-US" altLang="zh-TW" dirty="0" smtClean="0"/>
              <a:t>export index</a:t>
            </a:r>
            <a:endParaRPr lang="en-US" altLang="zh-TW" dirty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/>
              <a:t>es2csv -</a:t>
            </a:r>
            <a:r>
              <a:rPr lang="en-US" altLang="zh-TW" dirty="0" err="1"/>
              <a:t>i</a:t>
            </a:r>
            <a:r>
              <a:rPr lang="en-US" altLang="zh-TW" dirty="0"/>
              <a:t> logstash_netflow-2016.08.09 -q 'host: 140.112.1.5' -o netflow.csv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419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Discover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29552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33266"/>
            <a:ext cx="9267826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6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Field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21717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94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Time Slot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1485900"/>
            <a:ext cx="80867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96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Filter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zh-TW" dirty="0" smtClean="0"/>
          </a:p>
          <a:p>
            <a:r>
              <a:rPr lang="en-US" altLang="zh-TW" dirty="0" smtClean="0"/>
              <a:t>Enable </a:t>
            </a:r>
            <a:r>
              <a:rPr lang="en-US" altLang="zh-TW" dirty="0"/>
              <a:t>Filter </a:t>
            </a:r>
            <a:endParaRPr lang="en-US" altLang="zh-TW" dirty="0" smtClean="0"/>
          </a:p>
          <a:p>
            <a:r>
              <a:rPr lang="en-US" altLang="zh-TW" dirty="0"/>
              <a:t>Pin Filter: pin filters from the </a:t>
            </a:r>
            <a:r>
              <a:rPr lang="en-US" altLang="zh-TW" i="1" dirty="0"/>
              <a:t>Visualize</a:t>
            </a:r>
            <a:r>
              <a:rPr lang="en-US" altLang="zh-TW" dirty="0"/>
              <a:t> tab, click on the </a:t>
            </a:r>
            <a:r>
              <a:rPr lang="en-US" altLang="zh-TW" i="1" dirty="0"/>
              <a:t>Discover</a:t>
            </a:r>
            <a:r>
              <a:rPr lang="en-US" altLang="zh-TW" dirty="0"/>
              <a:t> or </a:t>
            </a:r>
            <a:r>
              <a:rPr lang="en-US" altLang="zh-TW" i="1" dirty="0"/>
              <a:t>Dashboard</a:t>
            </a:r>
            <a:r>
              <a:rPr lang="en-US" altLang="zh-TW" dirty="0"/>
              <a:t> tabs, and those filters remain in place</a:t>
            </a:r>
            <a:endParaRPr lang="en-US" altLang="zh-TW" dirty="0" smtClean="0"/>
          </a:p>
          <a:p>
            <a:r>
              <a:rPr lang="en-US" altLang="zh-TW" dirty="0"/>
              <a:t>Toggle Filter: </a:t>
            </a:r>
            <a:r>
              <a:rPr lang="en-US" altLang="zh-TW" dirty="0" smtClean="0"/>
              <a:t>match(green) or </a:t>
            </a:r>
            <a:r>
              <a:rPr lang="en-US" altLang="zh-TW" i="1" dirty="0"/>
              <a:t>don’t</a:t>
            </a:r>
            <a:r>
              <a:rPr lang="en-US" altLang="zh-TW" dirty="0"/>
              <a:t> </a:t>
            </a:r>
            <a:r>
              <a:rPr lang="en-US" altLang="zh-TW" dirty="0" smtClean="0"/>
              <a:t>match(red)</a:t>
            </a:r>
          </a:p>
          <a:p>
            <a:r>
              <a:rPr lang="en-US" altLang="zh-TW" dirty="0"/>
              <a:t>Remove Filter </a:t>
            </a:r>
            <a:endParaRPr lang="en-US" altLang="zh-TW" dirty="0" smtClean="0"/>
          </a:p>
          <a:p>
            <a:r>
              <a:rPr lang="en-US" altLang="zh-TW" dirty="0"/>
              <a:t>Custom Filter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1517923"/>
            <a:ext cx="37433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rPr>
              <a:t>Enable Filter </a:t>
            </a:r>
            <a:r>
              <a:rPr kumimoji="1" lang="zh-TW" altLang="zh-TW" sz="15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rPr>
              <a:t>        </a:t>
            </a:r>
            <a:r>
              <a:rPr kumimoji="1" lang="zh-TW" altLang="zh-TW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rPr>
              <a:t> </a:t>
            </a:r>
            <a:endParaRPr kumimoji="1" lang="zh-TW" altLang="zh-TW" sz="15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pic>
        <p:nvPicPr>
          <p:cNvPr id="31748" name="Picture 4" descr="images/filter-enab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-136525"/>
            <a:ext cx="33337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3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Filter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971675"/>
            <a:ext cx="74295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58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Search Box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21616"/>
          </a:xfrm>
        </p:spPr>
        <p:txBody>
          <a:bodyPr>
            <a:normAutofit fontScale="55000" lnSpcReduction="20000"/>
          </a:bodyPr>
          <a:lstStyle/>
          <a:p>
            <a:endParaRPr lang="en-US" altLang="zh-TW" dirty="0"/>
          </a:p>
          <a:p>
            <a:r>
              <a:rPr lang="en-US" altLang="zh-TW" dirty="0" smtClean="0"/>
              <a:t>netflow.protocol:17  </a:t>
            </a:r>
            <a:r>
              <a:rPr lang="en-US" altLang="zh-TW" dirty="0"/>
              <a:t>-- </a:t>
            </a:r>
            <a:r>
              <a:rPr lang="en-US" altLang="zh-TW" dirty="0" smtClean="0"/>
              <a:t>UDP    </a:t>
            </a:r>
            <a:r>
              <a:rPr lang="en-US" altLang="zh-TW" dirty="0"/>
              <a:t>6   -- </a:t>
            </a:r>
            <a:r>
              <a:rPr lang="en-US" altLang="zh-TW" dirty="0" smtClean="0"/>
              <a:t>TCP     </a:t>
            </a:r>
            <a:r>
              <a:rPr lang="en-US" altLang="zh-TW" dirty="0"/>
              <a:t>1	  -- </a:t>
            </a:r>
            <a:r>
              <a:rPr lang="en-US" altLang="zh-TW" dirty="0" smtClean="0"/>
              <a:t>ICMP</a:t>
            </a:r>
            <a:r>
              <a:rPr lang="en-US" altLang="zh-TW" dirty="0"/>
              <a:t>		      </a:t>
            </a:r>
          </a:p>
          <a:p>
            <a:r>
              <a:rPr lang="en-US" altLang="zh-TW" dirty="0" smtClean="0"/>
              <a:t>netflow.ipv4_dst_addr:140.112.254.4</a:t>
            </a:r>
            <a:endParaRPr lang="en-US" altLang="zh-TW" dirty="0"/>
          </a:p>
          <a:p>
            <a:r>
              <a:rPr lang="en-US" altLang="zh-TW" dirty="0" smtClean="0"/>
              <a:t>netflow.ipv4_src_addr:140.112.254.4</a:t>
            </a:r>
            <a:endParaRPr lang="en-US" altLang="zh-TW" dirty="0"/>
          </a:p>
          <a:p>
            <a:r>
              <a:rPr lang="en-US" altLang="zh-TW" dirty="0"/>
              <a:t>   </a:t>
            </a:r>
          </a:p>
          <a:p>
            <a:r>
              <a:rPr lang="en-US" altLang="zh-TW" dirty="0" smtClean="0"/>
              <a:t>netflow.ipv4_dst_addr</a:t>
            </a:r>
            <a:r>
              <a:rPr lang="en-US" altLang="zh-TW" dirty="0"/>
              <a:t>:"140.112.3.0/24"</a:t>
            </a:r>
          </a:p>
          <a:p>
            <a:r>
              <a:rPr lang="en-US" altLang="zh-TW" dirty="0" smtClean="0"/>
              <a:t>netflow.ipv4_dst_addr</a:t>
            </a:r>
            <a:r>
              <a:rPr lang="en-US" altLang="zh-TW" dirty="0"/>
              <a:t>:["128.0.0.0" TO "191.255.255.255"] </a:t>
            </a:r>
          </a:p>
          <a:p>
            <a:r>
              <a:rPr lang="en-US" altLang="zh-TW" dirty="0" smtClean="0"/>
              <a:t>※</a:t>
            </a:r>
            <a:r>
              <a:rPr lang="en-US" altLang="zh-TW" dirty="0"/>
              <a:t>Field Type </a:t>
            </a:r>
            <a:r>
              <a:rPr lang="zh-TW" altLang="en-US" dirty="0"/>
              <a:t>必須是 </a:t>
            </a:r>
            <a:r>
              <a:rPr lang="en-US" altLang="zh-TW" dirty="0"/>
              <a:t>"</a:t>
            </a:r>
            <a:r>
              <a:rPr lang="en-US" altLang="zh-TW" dirty="0" err="1"/>
              <a:t>ip</a:t>
            </a:r>
            <a:r>
              <a:rPr lang="en-US" altLang="zh-TW" dirty="0"/>
              <a:t>" </a:t>
            </a:r>
            <a:r>
              <a:rPr lang="zh-TW" altLang="en-US" dirty="0"/>
              <a:t>才有支援 </a:t>
            </a:r>
            <a:r>
              <a:rPr lang="en-US" altLang="zh-TW" dirty="0"/>
              <a:t>CIDR</a:t>
            </a:r>
          </a:p>
          <a:p>
            <a:endParaRPr lang="en-US" altLang="zh-TW" dirty="0"/>
          </a:p>
          <a:p>
            <a:r>
              <a:rPr lang="en-US" altLang="zh-TW" dirty="0" smtClean="0"/>
              <a:t>AND</a:t>
            </a:r>
            <a:r>
              <a:rPr lang="en-US" altLang="zh-TW" dirty="0"/>
              <a:t>, OR, NOT -- </a:t>
            </a:r>
            <a:r>
              <a:rPr lang="zh-TW" altLang="en-US" dirty="0"/>
              <a:t>必須大寫</a:t>
            </a:r>
          </a:p>
          <a:p>
            <a:r>
              <a:rPr lang="en-US" altLang="zh-TW" dirty="0" smtClean="0"/>
              <a:t>netflow.ipv4_dst_addr:140.112.254.4 </a:t>
            </a:r>
            <a:r>
              <a:rPr lang="en-US" altLang="zh-TW" dirty="0"/>
              <a:t>AND </a:t>
            </a:r>
            <a:r>
              <a:rPr lang="en-US" altLang="zh-TW" dirty="0" smtClean="0"/>
              <a:t>netflow.protocol:17</a:t>
            </a:r>
            <a:endParaRPr lang="en-US" altLang="zh-TW" dirty="0"/>
          </a:p>
          <a:p>
            <a:r>
              <a:rPr lang="en-US" altLang="zh-TW" dirty="0" smtClean="0"/>
              <a:t>range</a:t>
            </a:r>
            <a:r>
              <a:rPr lang="en-US" altLang="zh-TW" dirty="0"/>
              <a:t>: [START_VALUE TO END_VALUE]</a:t>
            </a:r>
          </a:p>
          <a:p>
            <a:r>
              <a:rPr lang="en-US" altLang="zh-TW" dirty="0" smtClean="0"/>
              <a:t>ex</a:t>
            </a:r>
            <a:r>
              <a:rPr lang="en-US" altLang="zh-TW" dirty="0"/>
              <a:t>. [400 TO 499].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60" y="1628800"/>
            <a:ext cx="79629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6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25184</TotalTime>
  <Words>1107</Words>
  <Application>Microsoft Office PowerPoint</Application>
  <PresentationFormat>如螢幕大小 (4:3)</PresentationFormat>
  <Paragraphs>224</Paragraphs>
  <Slides>33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34" baseType="lpstr">
      <vt:lpstr>暗香撲面</vt:lpstr>
      <vt:lpstr>ELK Introduction</vt:lpstr>
      <vt:lpstr>Create an Index Pattern 1/2</vt:lpstr>
      <vt:lpstr>Create an Index Pattern 2/2</vt:lpstr>
      <vt:lpstr>Discover</vt:lpstr>
      <vt:lpstr>Field</vt:lpstr>
      <vt:lpstr>Time Slot</vt:lpstr>
      <vt:lpstr>Filter</vt:lpstr>
      <vt:lpstr>Filter</vt:lpstr>
      <vt:lpstr>Search Box</vt:lpstr>
      <vt:lpstr>Chart &amp; Export</vt:lpstr>
      <vt:lpstr>DashBoard Export/Import</vt:lpstr>
      <vt:lpstr>Indexed &amp; analyzed</vt:lpstr>
      <vt:lpstr>PowerPoint 簡報</vt:lpstr>
      <vt:lpstr>SQL vs. Elasticsearch</vt:lpstr>
      <vt:lpstr>Field Datatype</vt:lpstr>
      <vt:lpstr>Shards</vt:lpstr>
      <vt:lpstr>Replicas</vt:lpstr>
      <vt:lpstr>PowerPoint 簡報</vt:lpstr>
      <vt:lpstr>Juniper Syslog</vt:lpstr>
      <vt:lpstr>Multi Node ELK 架構圖</vt:lpstr>
      <vt:lpstr>Cluster &amp; Node</vt:lpstr>
      <vt:lpstr>Node</vt:lpstr>
      <vt:lpstr>Node</vt:lpstr>
      <vt:lpstr>Multi Node Setup</vt:lpstr>
      <vt:lpstr>PowerPoint 簡報</vt:lpstr>
      <vt:lpstr>Master-eligible Nodes 1/2</vt:lpstr>
      <vt:lpstr>Master-eligible Nodes 2/2</vt:lpstr>
      <vt:lpstr>Cluster Health</vt:lpstr>
      <vt:lpstr>List nodes in cluster</vt:lpstr>
      <vt:lpstr>Node info</vt:lpstr>
      <vt:lpstr>Export Index</vt:lpstr>
      <vt:lpstr>Elasticsearch CSV Exporter  Chrome plugin</vt:lpstr>
      <vt:lpstr>es2csv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1195</cp:revision>
  <cp:lastPrinted>2015-02-07T05:45:16Z</cp:lastPrinted>
  <dcterms:created xsi:type="dcterms:W3CDTF">2007-03-23T08:00:23Z</dcterms:created>
  <dcterms:modified xsi:type="dcterms:W3CDTF">2016-08-15T08:11:59Z</dcterms:modified>
</cp:coreProperties>
</file>