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398" r:id="rId2"/>
    <p:sldId id="399" r:id="rId3"/>
    <p:sldId id="410" r:id="rId4"/>
    <p:sldId id="408" r:id="rId5"/>
    <p:sldId id="407" r:id="rId6"/>
    <p:sldId id="409" r:id="rId7"/>
    <p:sldId id="405" r:id="rId8"/>
    <p:sldId id="406" r:id="rId9"/>
    <p:sldId id="412" r:id="rId10"/>
    <p:sldId id="413" r:id="rId11"/>
    <p:sldId id="414" r:id="rId12"/>
    <p:sldId id="415" r:id="rId13"/>
    <p:sldId id="416" r:id="rId14"/>
    <p:sldId id="417" r:id="rId15"/>
    <p:sldId id="418" r:id="rId16"/>
    <p:sldId id="419" r:id="rId17"/>
    <p:sldId id="420" r:id="rId18"/>
    <p:sldId id="421" r:id="rId19"/>
    <p:sldId id="422" r:id="rId20"/>
    <p:sldId id="423" r:id="rId21"/>
    <p:sldId id="424" r:id="rId22"/>
    <p:sldId id="425" r:id="rId23"/>
    <p:sldId id="426" r:id="rId24"/>
    <p:sldId id="427" r:id="rId25"/>
    <p:sldId id="428" r:id="rId26"/>
    <p:sldId id="429" r:id="rId27"/>
    <p:sldId id="430" r:id="rId28"/>
    <p:sldId id="431" r:id="rId29"/>
    <p:sldId id="432" r:id="rId30"/>
    <p:sldId id="433" r:id="rId31"/>
    <p:sldId id="434" r:id="rId32"/>
    <p:sldId id="435" r:id="rId33"/>
    <p:sldId id="436" r:id="rId34"/>
    <p:sldId id="437" r:id="rId35"/>
    <p:sldId id="439" r:id="rId36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33"/>
    <a:srgbClr val="01AF2A"/>
    <a:srgbClr val="FFFFCC"/>
    <a:srgbClr val="F7C1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淺色樣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71" autoAdjust="0"/>
    <p:restoredTop sz="93204" autoAdjust="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84D073D-74CA-451C-8442-9F96FEA9D4D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98727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/>
          </a:p>
        </p:txBody>
      </p:sp>
      <p:sp>
        <p:nvSpPr>
          <p:cNvPr id="4813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eaLnBrk="1" hangingPunct="1"/>
            <a:fld id="{EC04853A-949F-4FE5-947D-E8BFE3712741}" type="slidenum">
              <a:rPr lang="en-US" altLang="zh-TW" smtClean="0">
                <a:latin typeface="Arial" charset="0"/>
                <a:ea typeface="新細明體" pitchFamily="18" charset="-120"/>
              </a:rPr>
              <a:pPr eaLnBrk="1" hangingPunct="1"/>
              <a:t>1</a:t>
            </a:fld>
            <a:endParaRPr lang="en-US" altLang="zh-TW" smtClean="0">
              <a:latin typeface="Arial" charset="0"/>
              <a:ea typeface="新細明體" pitchFamily="18" charset="-12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B7195-6C85-4D0D-BE3A-2D64E417E563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8E0F2-BCFA-44F7-A4CA-1B440D39D7F6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B0BE8-6350-48D8-AC5F-B84C44D7E910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5721652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標題，文字及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4194175" cy="44989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194175" cy="21732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4648200" y="3925888"/>
            <a:ext cx="4194175" cy="21732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頁尾文字</a:t>
            </a:r>
            <a:endParaRPr lang="en-US" altLang="zh-TW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BC179-AE0C-4866-9FDB-7DCC04C94B9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0392195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kumimoji="0" lang="zh-TW" altLang="en-US" dirty="0" smtClean="0"/>
              <a:t>按一下以編輯母片標題樣式</a:t>
            </a:r>
            <a:endParaRPr kumimoji="0"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57784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3230-2E77-414D-AA09-26133BECDA3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3CA1-A8E6-456B-B221-81CCDAA75D79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5F731-1196-486C-8FA9-C93B6AE8B697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9748D-C33C-4044-A9B0-8D762834392D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9DCC3-50A9-4CDE-BCD0-CADE474CF23B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BA797-A21F-4C3C-94A9-2C2D86FAA496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TW" altLang="en-US" smtClean="0"/>
              <a:t>按一下圖示以新增圖片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33237-D059-4902-B81C-2B16B6D10558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810D3230-2E77-414D-AA09-26133BECDA3C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380559"/>
            <a:ext cx="73914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圖片 8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43" y="6411881"/>
            <a:ext cx="1088506" cy="47350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11560" y="2204864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zh-TW" dirty="0" smtClean="0">
                <a:latin typeface="Times New Roman" pitchFamily="18" charset="0"/>
                <a:ea typeface="標楷體" pitchFamily="65" charset="-120"/>
              </a:rPr>
              <a:t>    </a:t>
            </a:r>
            <a:r>
              <a:rPr lang="en-US" altLang="zh-TW" dirty="0">
                <a:latin typeface="Times New Roman" pitchFamily="18" charset="0"/>
                <a:ea typeface="標楷體" pitchFamily="65" charset="-120"/>
              </a:rPr>
              <a:t>ELK - </a:t>
            </a:r>
            <a:r>
              <a:rPr lang="en-US" altLang="zh-TW" dirty="0" err="1">
                <a:latin typeface="Times New Roman" pitchFamily="18" charset="0"/>
                <a:ea typeface="標楷體" pitchFamily="65" charset="-120"/>
              </a:rPr>
              <a:t>Netflow</a:t>
            </a:r>
            <a:endParaRPr lang="zh-TW" altLang="en-US" sz="48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標楷體" pitchFamily="65" charset="-120"/>
            </a:endParaRPr>
          </a:p>
        </p:txBody>
      </p:sp>
      <p:sp>
        <p:nvSpPr>
          <p:cNvPr id="3075" name="Rectangle 3"/>
          <p:cNvSpPr txBox="1">
            <a:spLocks noRot="1" noChangeArrowheads="1"/>
          </p:cNvSpPr>
          <p:nvPr/>
        </p:nvSpPr>
        <p:spPr bwMode="auto">
          <a:xfrm>
            <a:off x="2051050" y="5085184"/>
            <a:ext cx="6362700" cy="1152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/>
            <a:r>
              <a:rPr lang="zh-TW" altLang="en-US" sz="3200" smtClean="0"/>
              <a:t>台大計</a:t>
            </a:r>
            <a:r>
              <a:rPr lang="zh-TW" altLang="en-US" sz="3200" dirty="0"/>
              <a:t>資中心網路組 游子興</a:t>
            </a:r>
            <a:endParaRPr lang="en-US" altLang="zh-TW" sz="3200" dirty="0"/>
          </a:p>
          <a:p>
            <a:pPr algn="ctr"/>
            <a:r>
              <a:rPr lang="en-US" altLang="zh-TW" sz="3200" dirty="0"/>
              <a:t>davisyou@ntu.edu.tw</a:t>
            </a:r>
            <a:endParaRPr lang="zh-TW" altLang="en-US" sz="3200" dirty="0"/>
          </a:p>
          <a:p>
            <a:pPr algn="ctr" eaLnBrk="1" hangingPunct="1">
              <a:spcBef>
                <a:spcPct val="20000"/>
              </a:spcBef>
              <a:buFontTx/>
              <a:buChar char="•"/>
            </a:pPr>
            <a:endParaRPr lang="zh-TW" altLang="en-US" sz="3200" dirty="0"/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91095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624" y="1964580"/>
            <a:ext cx="5526856" cy="3028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b="1" dirty="0"/>
              <a:t>History </a:t>
            </a:r>
            <a:r>
              <a:rPr lang="en-US" altLang="zh-TW" b="1" dirty="0" smtClean="0"/>
              <a:t>Flows</a:t>
            </a:r>
            <a:br>
              <a:rPr lang="en-US" altLang="zh-TW" b="1" dirty="0" smtClean="0"/>
            </a:br>
            <a:r>
              <a:rPr lang="en-US" altLang="zh-TW" b="1" dirty="0" smtClean="0"/>
              <a:t>(Line Chart)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10</a:t>
            </a:fld>
            <a:endParaRPr lang="en-US" altLang="zh-TW"/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2736304" cy="5049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458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History Bytes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11</a:t>
            </a:fld>
            <a:endParaRPr lang="en-US" altLang="zh-TW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93349"/>
            <a:ext cx="3457575" cy="490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204864"/>
            <a:ext cx="5229225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354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History Packets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12</a:t>
            </a:fld>
            <a:endParaRPr lang="en-US" altLang="zh-TW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48915"/>
            <a:ext cx="3400425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348880"/>
            <a:ext cx="5295900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51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b="1" dirty="0"/>
              <a:t> Input Interface </a:t>
            </a:r>
            <a:r>
              <a:rPr lang="en-US" altLang="zh-TW" b="1" dirty="0" smtClean="0"/>
              <a:t>Count 1/2</a:t>
            </a:r>
            <a:br>
              <a:rPr lang="en-US" altLang="zh-TW" b="1" dirty="0" smtClean="0"/>
            </a:br>
            <a:r>
              <a:rPr lang="en-US" altLang="zh-TW" b="1" dirty="0" smtClean="0"/>
              <a:t>(Data Table)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13</a:t>
            </a:fld>
            <a:endParaRPr lang="en-US" altLang="zh-TW"/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480734"/>
            <a:ext cx="2552700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604559"/>
            <a:ext cx="2390775" cy="474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978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Input Interface Count </a:t>
            </a:r>
            <a:r>
              <a:rPr lang="en-US" altLang="zh-TW" b="1" dirty="0" smtClean="0"/>
              <a:t>2/2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14</a:t>
            </a:fld>
            <a:endParaRPr lang="en-US" altLang="zh-TW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88840"/>
            <a:ext cx="8163215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805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Output Interface </a:t>
            </a:r>
            <a:r>
              <a:rPr lang="en-US" altLang="zh-TW" b="1" dirty="0" smtClean="0"/>
              <a:t>Count 1/2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15</a:t>
            </a:fld>
            <a:endParaRPr lang="en-US" altLang="zh-TW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505964"/>
            <a:ext cx="2531764" cy="4671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440362"/>
            <a:ext cx="2371725" cy="470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816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Output Interface Count </a:t>
            </a:r>
            <a:r>
              <a:rPr lang="en-US" altLang="zh-TW" b="1" dirty="0" smtClean="0"/>
              <a:t>2/2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16</a:t>
            </a:fld>
            <a:endParaRPr lang="en-US" altLang="zh-TW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76872"/>
            <a:ext cx="8510773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883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b="1" dirty="0"/>
              <a:t>Top Protocol </a:t>
            </a:r>
            <a:r>
              <a:rPr lang="en-US" altLang="zh-TW" b="1" dirty="0" smtClean="0"/>
              <a:t>Flows</a:t>
            </a:r>
            <a:br>
              <a:rPr lang="en-US" altLang="zh-TW" b="1" dirty="0" smtClean="0"/>
            </a:br>
            <a:r>
              <a:rPr lang="en-US" altLang="zh-TW" b="1" dirty="0" smtClean="0"/>
              <a:t>(Pie Chart)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17</a:t>
            </a:fld>
            <a:endParaRPr lang="en-US" altLang="zh-TW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72163"/>
            <a:ext cx="3024336" cy="5169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227711"/>
            <a:ext cx="4909198" cy="3119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875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Top Protocol Bytes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18</a:t>
            </a:fld>
            <a:endParaRPr lang="en-US" altLang="zh-TW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56656"/>
            <a:ext cx="2736304" cy="5381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898" y="2650655"/>
            <a:ext cx="4595513" cy="2794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950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 Top Protocol Packets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19</a:t>
            </a:fld>
            <a:endParaRPr lang="en-US" altLang="zh-TW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00745"/>
            <a:ext cx="2780089" cy="5117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921" y="2348880"/>
            <a:ext cx="4834823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250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Cisco </a:t>
            </a:r>
            <a:r>
              <a:rPr lang="en-US" altLang="zh-TW" dirty="0" err="1" smtClean="0"/>
              <a:t>Netflow</a:t>
            </a:r>
            <a:r>
              <a:rPr lang="en-US" altLang="zh-TW" dirty="0" smtClean="0"/>
              <a:t> Command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800" dirty="0"/>
              <a:t>(</a:t>
            </a:r>
            <a:r>
              <a:rPr lang="en-US" altLang="zh-TW" sz="2800" dirty="0" err="1" smtClean="0"/>
              <a:t>config</a:t>
            </a:r>
            <a:r>
              <a:rPr lang="en-US" altLang="zh-TW" sz="2800" dirty="0" smtClean="0"/>
              <a:t>)# </a:t>
            </a:r>
            <a:r>
              <a:rPr lang="en-US" altLang="zh-TW" sz="2800" dirty="0" err="1"/>
              <a:t>ip</a:t>
            </a:r>
            <a:r>
              <a:rPr lang="en-US" altLang="zh-TW" sz="2800" dirty="0"/>
              <a:t> flow-export version </a:t>
            </a:r>
            <a:r>
              <a:rPr lang="en-US" altLang="zh-TW" sz="2800" dirty="0" smtClean="0"/>
              <a:t>9</a:t>
            </a:r>
          </a:p>
          <a:p>
            <a:r>
              <a:rPr lang="en-US" altLang="zh-TW" sz="2800" dirty="0"/>
              <a:t>(</a:t>
            </a:r>
            <a:r>
              <a:rPr lang="en-US" altLang="zh-TW" sz="2800" dirty="0" err="1"/>
              <a:t>config</a:t>
            </a:r>
            <a:r>
              <a:rPr lang="en-US" altLang="zh-TW" sz="2800" dirty="0"/>
              <a:t>)# </a:t>
            </a:r>
            <a:r>
              <a:rPr lang="en-US" altLang="zh-TW" sz="2800" dirty="0" err="1"/>
              <a:t>ip</a:t>
            </a:r>
            <a:r>
              <a:rPr lang="en-US" altLang="zh-TW" sz="2800" dirty="0"/>
              <a:t> flow-export version </a:t>
            </a:r>
            <a:r>
              <a:rPr lang="en-US" altLang="zh-TW" sz="2800" dirty="0" smtClean="0"/>
              <a:t>5</a:t>
            </a:r>
          </a:p>
          <a:p>
            <a:r>
              <a:rPr lang="en-US" altLang="zh-TW" sz="2800" dirty="0"/>
              <a:t>(</a:t>
            </a:r>
            <a:r>
              <a:rPr lang="en-US" altLang="zh-TW" sz="2800" dirty="0" err="1"/>
              <a:t>config</a:t>
            </a:r>
            <a:r>
              <a:rPr lang="en-US" altLang="zh-TW" sz="2800" dirty="0"/>
              <a:t>)# </a:t>
            </a:r>
            <a:r>
              <a:rPr lang="en-US" altLang="zh-TW" sz="2800" dirty="0" err="1"/>
              <a:t>ip</a:t>
            </a:r>
            <a:r>
              <a:rPr lang="en-US" altLang="zh-TW" sz="2800" dirty="0"/>
              <a:t> flow-export destination 140.112.2.200 </a:t>
            </a:r>
            <a:r>
              <a:rPr lang="en-US" altLang="zh-TW" sz="2800" dirty="0" smtClean="0"/>
              <a:t>9996</a:t>
            </a:r>
          </a:p>
          <a:p>
            <a:r>
              <a:rPr lang="en-US" altLang="zh-TW" sz="2800" dirty="0" smtClean="0"/>
              <a:t>(</a:t>
            </a:r>
            <a:r>
              <a:rPr lang="en-US" altLang="zh-TW" sz="2800" dirty="0" err="1"/>
              <a:t>config</a:t>
            </a:r>
            <a:r>
              <a:rPr lang="en-US" altLang="zh-TW" sz="2800" dirty="0"/>
              <a:t>-if)# </a:t>
            </a:r>
            <a:r>
              <a:rPr lang="en-US" altLang="zh-TW" sz="2800" dirty="0" err="1"/>
              <a:t>ip</a:t>
            </a:r>
            <a:r>
              <a:rPr lang="en-US" altLang="zh-TW" sz="2800" dirty="0"/>
              <a:t> flow </a:t>
            </a:r>
            <a:r>
              <a:rPr lang="en-US" altLang="zh-TW" sz="2800" dirty="0" smtClean="0"/>
              <a:t>ingress</a:t>
            </a:r>
          </a:p>
          <a:p>
            <a:r>
              <a:rPr lang="en-US" altLang="zh-TW" sz="2800" dirty="0" err="1"/>
              <a:t>sh</a:t>
            </a:r>
            <a:r>
              <a:rPr lang="en-US" altLang="zh-TW" sz="2800" dirty="0"/>
              <a:t> </a:t>
            </a:r>
            <a:r>
              <a:rPr lang="en-US" altLang="zh-TW" sz="2800" dirty="0" err="1"/>
              <a:t>ip</a:t>
            </a:r>
            <a:r>
              <a:rPr lang="en-US" altLang="zh-TW" sz="2800" dirty="0"/>
              <a:t> flow </a:t>
            </a:r>
            <a:r>
              <a:rPr lang="en-US" altLang="zh-TW" sz="2800" dirty="0" smtClean="0"/>
              <a:t>export</a:t>
            </a:r>
          </a:p>
          <a:p>
            <a:r>
              <a:rPr lang="en-US" altLang="zh-TW" sz="2800" dirty="0" err="1"/>
              <a:t>s</a:t>
            </a:r>
            <a:r>
              <a:rPr lang="en-US" altLang="zh-TW" sz="2800" dirty="0" err="1" smtClean="0"/>
              <a:t>h</a:t>
            </a:r>
            <a:r>
              <a:rPr lang="en-US" altLang="zh-TW" sz="2800" dirty="0" smtClean="0"/>
              <a:t> </a:t>
            </a:r>
            <a:r>
              <a:rPr lang="en-US" altLang="zh-TW" sz="2800" dirty="0" err="1" smtClean="0"/>
              <a:t>ip</a:t>
            </a:r>
            <a:r>
              <a:rPr lang="en-US" altLang="zh-TW" sz="2800" dirty="0" smtClean="0"/>
              <a:t> cache flow</a:t>
            </a:r>
          </a:p>
          <a:p>
            <a:r>
              <a:rPr lang="en-US" altLang="zh-TW" sz="2800" dirty="0" err="1" smtClean="0"/>
              <a:t>sh</a:t>
            </a:r>
            <a:r>
              <a:rPr lang="en-US" altLang="zh-TW" sz="2800" dirty="0" smtClean="0"/>
              <a:t> </a:t>
            </a:r>
            <a:r>
              <a:rPr lang="en-US" altLang="zh-TW" sz="2800" dirty="0" err="1"/>
              <a:t>snmp</a:t>
            </a:r>
            <a:r>
              <a:rPr lang="en-US" altLang="zh-TW" sz="2800" dirty="0"/>
              <a:t> </a:t>
            </a:r>
            <a:r>
              <a:rPr lang="en-US" altLang="zh-TW" sz="2800" dirty="0" err="1"/>
              <a:t>mib</a:t>
            </a:r>
            <a:r>
              <a:rPr lang="en-US" altLang="zh-TW" sz="2800" dirty="0"/>
              <a:t> </a:t>
            </a:r>
            <a:r>
              <a:rPr lang="en-US" altLang="zh-TW" sz="2800" dirty="0" err="1"/>
              <a:t>ifmib</a:t>
            </a:r>
            <a:r>
              <a:rPr lang="en-US" altLang="zh-TW" sz="2800" dirty="0"/>
              <a:t> </a:t>
            </a:r>
            <a:r>
              <a:rPr lang="en-US" altLang="zh-TW" sz="2800" dirty="0" err="1"/>
              <a:t>ifindex</a:t>
            </a:r>
            <a:endParaRPr lang="en-US" altLang="zh-TW" sz="2800" dirty="0"/>
          </a:p>
          <a:p>
            <a:endParaRPr lang="en-US" altLang="zh-TW" sz="2800" dirty="0" smtClean="0"/>
          </a:p>
          <a:p>
            <a:endParaRPr lang="zh-TW" altLang="en-US" sz="28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279904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err="1" smtClean="0"/>
              <a:t>Src</a:t>
            </a:r>
            <a:r>
              <a:rPr lang="en-US" altLang="zh-TW" b="1" dirty="0" smtClean="0"/>
              <a:t> Port </a:t>
            </a:r>
            <a:r>
              <a:rPr lang="en-US" altLang="zh-TW" b="1" dirty="0"/>
              <a:t>Top </a:t>
            </a:r>
            <a:r>
              <a:rPr lang="en-US" altLang="zh-TW" b="1" dirty="0" smtClean="0"/>
              <a:t>Bytes 1/2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20</a:t>
            </a:fld>
            <a:endParaRPr lang="en-US" altLang="zh-TW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12775"/>
            <a:ext cx="2736304" cy="5183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700808"/>
            <a:ext cx="2752363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283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err="1"/>
              <a:t>Src</a:t>
            </a:r>
            <a:r>
              <a:rPr lang="en-US" altLang="zh-TW" b="1" dirty="0"/>
              <a:t> Port Top Bytes </a:t>
            </a:r>
            <a:r>
              <a:rPr lang="en-US" altLang="zh-TW" b="1" dirty="0" smtClean="0"/>
              <a:t>2/2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21</a:t>
            </a:fld>
            <a:endParaRPr lang="en-US" altLang="zh-TW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77662"/>
            <a:ext cx="6871278" cy="3946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51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err="1" smtClean="0"/>
              <a:t>Src</a:t>
            </a:r>
            <a:r>
              <a:rPr lang="en-US" altLang="zh-TW" b="1" dirty="0" smtClean="0"/>
              <a:t> Port </a:t>
            </a:r>
            <a:r>
              <a:rPr lang="en-US" altLang="zh-TW" b="1" dirty="0"/>
              <a:t>Top </a:t>
            </a:r>
            <a:r>
              <a:rPr lang="en-US" altLang="zh-TW" b="1" dirty="0" smtClean="0"/>
              <a:t>Packets 1/2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22</a:t>
            </a:fld>
            <a:endParaRPr lang="en-US" altLang="zh-TW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12776"/>
            <a:ext cx="2736304" cy="5033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628800"/>
            <a:ext cx="2592288" cy="3116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976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err="1"/>
              <a:t>Src</a:t>
            </a:r>
            <a:r>
              <a:rPr lang="en-US" altLang="zh-TW" b="1" dirty="0"/>
              <a:t> Port Top Packets </a:t>
            </a:r>
            <a:r>
              <a:rPr lang="en-US" altLang="zh-TW" b="1" dirty="0" smtClean="0"/>
              <a:t>2/2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23</a:t>
            </a:fld>
            <a:endParaRPr lang="en-US" altLang="zh-TW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554" y="1563102"/>
            <a:ext cx="7179916" cy="4170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72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 </a:t>
            </a:r>
            <a:r>
              <a:rPr lang="en-US" altLang="zh-TW" b="1" dirty="0" err="1" smtClean="0"/>
              <a:t>Src</a:t>
            </a:r>
            <a:r>
              <a:rPr lang="en-US" altLang="zh-TW" b="1" dirty="0" smtClean="0"/>
              <a:t> IP </a:t>
            </a:r>
            <a:r>
              <a:rPr lang="en-US" altLang="zh-TW" b="1" dirty="0"/>
              <a:t>Top </a:t>
            </a:r>
            <a:r>
              <a:rPr lang="en-US" altLang="zh-TW" b="1" dirty="0" smtClean="0"/>
              <a:t>Bytes 1/2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24</a:t>
            </a:fld>
            <a:endParaRPr lang="en-US" altLang="zh-TW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4939" y="1518692"/>
            <a:ext cx="2549029" cy="4976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916832"/>
            <a:ext cx="2603941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404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err="1"/>
              <a:t>Src</a:t>
            </a:r>
            <a:r>
              <a:rPr lang="en-US" altLang="zh-TW" b="1" dirty="0"/>
              <a:t> IP Top Bytes </a:t>
            </a:r>
            <a:r>
              <a:rPr lang="en-US" altLang="zh-TW" b="1" dirty="0" smtClean="0"/>
              <a:t>2/2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25</a:t>
            </a:fld>
            <a:endParaRPr lang="en-US" altLang="zh-TW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00807"/>
            <a:ext cx="5902798" cy="414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817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err="1" smtClean="0"/>
              <a:t>Src</a:t>
            </a:r>
            <a:r>
              <a:rPr lang="en-US" altLang="zh-TW" b="1" dirty="0" smtClean="0"/>
              <a:t> IP </a:t>
            </a:r>
            <a:r>
              <a:rPr lang="en-US" altLang="zh-TW" b="1" dirty="0"/>
              <a:t>Top </a:t>
            </a:r>
            <a:r>
              <a:rPr lang="en-US" altLang="zh-TW" b="1" dirty="0" smtClean="0"/>
              <a:t>Packets 1/2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26</a:t>
            </a:fld>
            <a:endParaRPr lang="en-US" altLang="zh-TW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44926"/>
            <a:ext cx="25527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751856"/>
            <a:ext cx="2664296" cy="2528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367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err="1"/>
              <a:t>Src</a:t>
            </a:r>
            <a:r>
              <a:rPr lang="en-US" altLang="zh-TW" b="1" dirty="0"/>
              <a:t> IP Top Packets </a:t>
            </a:r>
            <a:r>
              <a:rPr lang="en-US" altLang="zh-TW" b="1" dirty="0" smtClean="0"/>
              <a:t>2/2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27</a:t>
            </a:fld>
            <a:endParaRPr lang="en-US" altLang="zh-TW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512" y="1700808"/>
            <a:ext cx="6239114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159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Top </a:t>
            </a:r>
            <a:r>
              <a:rPr lang="en-US" altLang="zh-TW" b="1" dirty="0" smtClean="0"/>
              <a:t>Country </a:t>
            </a:r>
            <a:r>
              <a:rPr lang="en-US" altLang="zh-TW" b="1" dirty="0"/>
              <a:t>Bytes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28</a:t>
            </a:fld>
            <a:endParaRPr lang="en-US" altLang="zh-TW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860" y="2319272"/>
            <a:ext cx="5838756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66574"/>
            <a:ext cx="2400300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970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b="1" dirty="0"/>
              <a:t> History </a:t>
            </a:r>
            <a:r>
              <a:rPr lang="en-US" altLang="zh-TW" b="1" dirty="0" smtClean="0"/>
              <a:t>Bytes by Protocol 1/2</a:t>
            </a:r>
            <a:br>
              <a:rPr lang="en-US" altLang="zh-TW" b="1" dirty="0" smtClean="0"/>
            </a:br>
            <a:r>
              <a:rPr lang="en-US" altLang="zh-TW" b="1" dirty="0"/>
              <a:t>(Vertical bar chart)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29</a:t>
            </a:fld>
            <a:endParaRPr lang="en-US" altLang="zh-TW"/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58" y="1556791"/>
            <a:ext cx="2796518" cy="4896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09759"/>
            <a:ext cx="2520280" cy="277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953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err="1"/>
              <a:t>sh</a:t>
            </a:r>
            <a:r>
              <a:rPr lang="en-US" altLang="zh-TW" dirty="0"/>
              <a:t> </a:t>
            </a:r>
            <a:r>
              <a:rPr lang="en-US" altLang="zh-TW" dirty="0" err="1"/>
              <a:t>ip</a:t>
            </a:r>
            <a:r>
              <a:rPr lang="en-US" altLang="zh-TW" dirty="0"/>
              <a:t> flow </a:t>
            </a:r>
            <a:r>
              <a:rPr lang="en-US" altLang="zh-TW" dirty="0" smtClean="0"/>
              <a:t>export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</a:t>
            </a:fld>
            <a:endParaRPr lang="en-US" altLang="zh-TW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2816"/>
            <a:ext cx="6935170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74409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History Bytes by </a:t>
            </a:r>
            <a:r>
              <a:rPr lang="en-US" altLang="zh-TW" b="1" dirty="0" smtClean="0"/>
              <a:t>Protocol 2/2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30</a:t>
            </a:fld>
            <a:endParaRPr lang="en-US" altLang="zh-TW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99847"/>
            <a:ext cx="8202982" cy="3996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277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b="1" dirty="0"/>
              <a:t>History </a:t>
            </a:r>
            <a:r>
              <a:rPr lang="en-US" altLang="zh-TW" b="1" dirty="0" smtClean="0"/>
              <a:t>Packets by Protocol 1/2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31</a:t>
            </a:fld>
            <a:endParaRPr lang="en-US" altLang="zh-TW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593957"/>
            <a:ext cx="2606799" cy="4829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382" y="2132856"/>
            <a:ext cx="2680898" cy="2648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717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b="1" dirty="0"/>
              <a:t>History Packets by Protocol </a:t>
            </a:r>
            <a:r>
              <a:rPr lang="en-US" altLang="zh-TW" b="1" dirty="0" smtClean="0"/>
              <a:t>2/2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32</a:t>
            </a:fld>
            <a:endParaRPr lang="en-US" altLang="zh-TW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03080"/>
            <a:ext cx="8185637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715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b="1" dirty="0" err="1"/>
              <a:t>Dest</a:t>
            </a:r>
            <a:r>
              <a:rPr lang="en-US" altLang="zh-TW" b="1" dirty="0"/>
              <a:t> IP Range by </a:t>
            </a:r>
            <a:r>
              <a:rPr lang="en-US" altLang="zh-TW" b="1" dirty="0" smtClean="0"/>
              <a:t>Packets 1/2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33</a:t>
            </a:fld>
            <a:endParaRPr lang="en-US" altLang="zh-TW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12371"/>
            <a:ext cx="2390775" cy="469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0335" y="1628800"/>
            <a:ext cx="2343150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777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err="1"/>
              <a:t>Dest</a:t>
            </a:r>
            <a:r>
              <a:rPr lang="en-US" altLang="zh-TW" b="1" dirty="0"/>
              <a:t> IP Range by Packets </a:t>
            </a:r>
            <a:r>
              <a:rPr lang="en-US" altLang="zh-TW" b="1" dirty="0" smtClean="0"/>
              <a:t>2/2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34</a:t>
            </a:fld>
            <a:endParaRPr lang="en-US" altLang="zh-TW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2090912"/>
            <a:ext cx="8352928" cy="3498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193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CIDR </a:t>
            </a:r>
            <a:r>
              <a:rPr lang="zh-TW" altLang="en-US" dirty="0" smtClean="0"/>
              <a:t>效能考量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Logstash</a:t>
            </a:r>
            <a:r>
              <a:rPr lang="en-US" altLang="zh-TW" dirty="0"/>
              <a:t> CIDR </a:t>
            </a:r>
            <a:r>
              <a:rPr lang="zh-TW" altLang="en-US" dirty="0"/>
              <a:t>移除</a:t>
            </a:r>
            <a:r>
              <a:rPr lang="zh-TW" altLang="en-US" dirty="0" smtClean="0"/>
              <a:t>前後</a:t>
            </a:r>
            <a:r>
              <a:rPr lang="zh-TW" altLang="en-US" dirty="0"/>
              <a:t>筆數差異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35</a:t>
            </a:fld>
            <a:endParaRPr lang="en-US" altLang="zh-TW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348880"/>
            <a:ext cx="7034706" cy="385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651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err="1"/>
              <a:t>sh</a:t>
            </a:r>
            <a:r>
              <a:rPr lang="en-US" altLang="zh-TW" dirty="0"/>
              <a:t> </a:t>
            </a:r>
            <a:r>
              <a:rPr lang="en-US" altLang="zh-TW" dirty="0" err="1"/>
              <a:t>ip</a:t>
            </a:r>
            <a:r>
              <a:rPr lang="en-US" altLang="zh-TW" dirty="0"/>
              <a:t> cache </a:t>
            </a:r>
            <a:r>
              <a:rPr lang="en-US" altLang="zh-TW" dirty="0" smtClean="0"/>
              <a:t>flow 1/3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4</a:t>
            </a:fld>
            <a:endParaRPr lang="en-US" altLang="zh-TW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7737676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284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err="1"/>
              <a:t>sh</a:t>
            </a:r>
            <a:r>
              <a:rPr lang="en-US" altLang="zh-TW" dirty="0"/>
              <a:t> </a:t>
            </a:r>
            <a:r>
              <a:rPr lang="en-US" altLang="zh-TW" dirty="0" err="1"/>
              <a:t>ip</a:t>
            </a:r>
            <a:r>
              <a:rPr lang="en-US" altLang="zh-TW" dirty="0"/>
              <a:t> cache </a:t>
            </a:r>
            <a:r>
              <a:rPr lang="en-US" altLang="zh-TW" dirty="0" smtClean="0"/>
              <a:t>flow 2/3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5</a:t>
            </a:fld>
            <a:endParaRPr lang="en-US" altLang="zh-TW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243" y="1412776"/>
            <a:ext cx="7543628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091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sh</a:t>
            </a:r>
            <a:r>
              <a:rPr lang="en-US" altLang="zh-TW" dirty="0"/>
              <a:t> </a:t>
            </a:r>
            <a:r>
              <a:rPr lang="en-US" altLang="zh-TW" dirty="0" err="1"/>
              <a:t>ip</a:t>
            </a:r>
            <a:r>
              <a:rPr lang="en-US" altLang="zh-TW" dirty="0"/>
              <a:t> cache </a:t>
            </a:r>
            <a:r>
              <a:rPr lang="en-US" altLang="zh-TW" dirty="0" smtClean="0"/>
              <a:t>flow 3/3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6</a:t>
            </a:fld>
            <a:endParaRPr lang="en-US" altLang="zh-TW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459" y="1412776"/>
            <a:ext cx="7317871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658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Flows Data Schema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1100" dirty="0"/>
              <a:t>UNIX_SECS  </a:t>
            </a:r>
            <a:r>
              <a:rPr lang="en-US" altLang="zh-TW" sz="1100" dirty="0" err="1"/>
              <a:t>int</a:t>
            </a:r>
            <a:r>
              <a:rPr lang="en-US" altLang="zh-TW" sz="1100" dirty="0"/>
              <a:t>(32)	--&gt; </a:t>
            </a:r>
            <a:r>
              <a:rPr lang="en-US" altLang="zh-TW" sz="1100" dirty="0" err="1"/>
              <a:t>unix</a:t>
            </a:r>
            <a:r>
              <a:rPr lang="en-US" altLang="zh-TW" sz="1100" dirty="0"/>
              <a:t> timestamp: seconds since '1970-01-01 00:00:00'</a:t>
            </a:r>
          </a:p>
          <a:p>
            <a:r>
              <a:rPr lang="en-US" altLang="zh-TW" sz="1100" dirty="0"/>
              <a:t>UNIX_NSECS  </a:t>
            </a:r>
            <a:r>
              <a:rPr lang="en-US" altLang="zh-TW" sz="1100" dirty="0" err="1"/>
              <a:t>int</a:t>
            </a:r>
            <a:r>
              <a:rPr lang="en-US" altLang="zh-TW" sz="1100" dirty="0"/>
              <a:t>(32)	--&gt; nanoseconds since 0000 UTC 1970 </a:t>
            </a:r>
          </a:p>
          <a:p>
            <a:r>
              <a:rPr lang="en-US" altLang="zh-TW" sz="1100" dirty="0"/>
              <a:t>SYSUPTIME  </a:t>
            </a:r>
            <a:r>
              <a:rPr lang="en-US" altLang="zh-TW" sz="1100" dirty="0" err="1"/>
              <a:t>int</a:t>
            </a:r>
            <a:r>
              <a:rPr lang="en-US" altLang="zh-TW" sz="1100" dirty="0"/>
              <a:t>(20)	--&gt; Current time in milliseconds since the export device booted </a:t>
            </a:r>
          </a:p>
          <a:p>
            <a:r>
              <a:rPr lang="en-US" altLang="zh-TW" sz="1100" dirty="0"/>
              <a:t>EXADDR  varchar(16)	--&gt; Exporting source </a:t>
            </a:r>
            <a:r>
              <a:rPr lang="en-US" altLang="zh-TW" sz="1100" dirty="0" err="1"/>
              <a:t>ip</a:t>
            </a:r>
            <a:r>
              <a:rPr lang="en-US" altLang="zh-TW" sz="1100" dirty="0"/>
              <a:t> </a:t>
            </a:r>
            <a:r>
              <a:rPr lang="en-US" altLang="zh-TW" sz="1100" dirty="0" err="1"/>
              <a:t>addr</a:t>
            </a:r>
            <a:endParaRPr lang="en-US" altLang="zh-TW" sz="1100" dirty="0"/>
          </a:p>
          <a:p>
            <a:r>
              <a:rPr lang="en-US" altLang="zh-TW" sz="1100" dirty="0"/>
              <a:t>DPKTS  </a:t>
            </a:r>
            <a:r>
              <a:rPr lang="en-US" altLang="zh-TW" sz="1100" dirty="0" err="1"/>
              <a:t>int</a:t>
            </a:r>
            <a:r>
              <a:rPr lang="en-US" altLang="zh-TW" sz="1100" dirty="0"/>
              <a:t>(32)	</a:t>
            </a:r>
            <a:r>
              <a:rPr lang="en-US" altLang="zh-TW" sz="1100" dirty="0" smtClean="0"/>
              <a:t>--&gt; </a:t>
            </a:r>
            <a:r>
              <a:rPr lang="en-US" altLang="zh-TW" sz="1100" dirty="0" err="1"/>
              <a:t>Dest</a:t>
            </a:r>
            <a:r>
              <a:rPr lang="en-US" altLang="zh-TW" sz="1100" dirty="0"/>
              <a:t>. packets</a:t>
            </a:r>
          </a:p>
          <a:p>
            <a:r>
              <a:rPr lang="en-US" altLang="zh-TW" sz="1100" dirty="0"/>
              <a:t>DOCTETS  </a:t>
            </a:r>
            <a:r>
              <a:rPr lang="en-US" altLang="zh-TW" sz="1100" dirty="0" err="1"/>
              <a:t>int</a:t>
            </a:r>
            <a:r>
              <a:rPr lang="en-US" altLang="zh-TW" sz="1100" dirty="0"/>
              <a:t>(32)	</a:t>
            </a:r>
            <a:r>
              <a:rPr lang="en-US" altLang="zh-TW" sz="1100" dirty="0" smtClean="0"/>
              <a:t>--&gt; </a:t>
            </a:r>
            <a:r>
              <a:rPr lang="en-US" altLang="zh-TW" sz="1100" dirty="0" err="1"/>
              <a:t>Dest</a:t>
            </a:r>
            <a:r>
              <a:rPr lang="en-US" altLang="zh-TW" sz="1100" dirty="0"/>
              <a:t>. Octets(byte)</a:t>
            </a:r>
          </a:p>
          <a:p>
            <a:r>
              <a:rPr lang="en-US" altLang="zh-TW" sz="1100" dirty="0"/>
              <a:t>FIRST  </a:t>
            </a:r>
            <a:r>
              <a:rPr lang="en-US" altLang="zh-TW" sz="1100" dirty="0" err="1"/>
              <a:t>int</a:t>
            </a:r>
            <a:r>
              <a:rPr lang="en-US" altLang="zh-TW" sz="1100" dirty="0"/>
              <a:t>(32)	</a:t>
            </a:r>
            <a:r>
              <a:rPr lang="en-US" altLang="zh-TW" sz="1100" dirty="0" smtClean="0"/>
              <a:t>--&gt; </a:t>
            </a:r>
            <a:r>
              <a:rPr lang="en-US" altLang="zh-TW" sz="1100" dirty="0" err="1"/>
              <a:t>SysUptime</a:t>
            </a:r>
            <a:r>
              <a:rPr lang="en-US" altLang="zh-TW" sz="1100" dirty="0"/>
              <a:t> at start of flow </a:t>
            </a:r>
          </a:p>
          <a:p>
            <a:r>
              <a:rPr lang="en-US" altLang="zh-TW" sz="1100" dirty="0"/>
              <a:t>LAST  </a:t>
            </a:r>
            <a:r>
              <a:rPr lang="en-US" altLang="zh-TW" sz="1100" dirty="0" err="1"/>
              <a:t>int</a:t>
            </a:r>
            <a:r>
              <a:rPr lang="en-US" altLang="zh-TW" sz="1100" dirty="0"/>
              <a:t>(32)	</a:t>
            </a:r>
            <a:r>
              <a:rPr lang="en-US" altLang="zh-TW" sz="1100" dirty="0" smtClean="0"/>
              <a:t>--&gt; </a:t>
            </a:r>
            <a:r>
              <a:rPr lang="en-US" altLang="zh-TW" sz="1100" dirty="0" err="1"/>
              <a:t>SysUptime</a:t>
            </a:r>
            <a:r>
              <a:rPr lang="en-US" altLang="zh-TW" sz="1100" dirty="0"/>
              <a:t> at the time the last packet of the flow was received </a:t>
            </a:r>
          </a:p>
          <a:p>
            <a:r>
              <a:rPr lang="en-US" altLang="zh-TW" sz="1100" dirty="0"/>
              <a:t>ENGINE_TYPE  </a:t>
            </a:r>
            <a:r>
              <a:rPr lang="en-US" altLang="zh-TW" sz="1100" dirty="0" err="1"/>
              <a:t>int</a:t>
            </a:r>
            <a:r>
              <a:rPr lang="en-US" altLang="zh-TW" sz="1100" dirty="0"/>
              <a:t>(10)	--&gt; Type of flow-switching engine </a:t>
            </a:r>
          </a:p>
          <a:p>
            <a:r>
              <a:rPr lang="en-US" altLang="zh-TW" sz="1100" dirty="0"/>
              <a:t>ENGINE_ID  </a:t>
            </a:r>
            <a:r>
              <a:rPr lang="en-US" altLang="zh-TW" sz="1100" dirty="0" err="1"/>
              <a:t>int</a:t>
            </a:r>
            <a:r>
              <a:rPr lang="en-US" altLang="zh-TW" sz="1100" dirty="0"/>
              <a:t>(15) 	--&gt; Slot number of the flow-switching engine </a:t>
            </a:r>
          </a:p>
          <a:p>
            <a:r>
              <a:rPr lang="en-US" altLang="zh-TW" sz="1100" dirty="0"/>
              <a:t>SRCADDR  varchar(16) 	--&gt; </a:t>
            </a:r>
            <a:r>
              <a:rPr lang="en-US" altLang="zh-TW" sz="1100" dirty="0" err="1"/>
              <a:t>Src</a:t>
            </a:r>
            <a:r>
              <a:rPr lang="en-US" altLang="zh-TW" sz="1100" dirty="0"/>
              <a:t> </a:t>
            </a:r>
            <a:r>
              <a:rPr lang="en-US" altLang="zh-TW" sz="1100" dirty="0" err="1"/>
              <a:t>ip</a:t>
            </a:r>
            <a:r>
              <a:rPr lang="en-US" altLang="zh-TW" sz="1100" dirty="0"/>
              <a:t> </a:t>
            </a:r>
            <a:r>
              <a:rPr lang="en-US" altLang="zh-TW" sz="1100" dirty="0" err="1"/>
              <a:t>addr</a:t>
            </a:r>
            <a:endParaRPr lang="en-US" altLang="zh-TW" sz="1100" dirty="0"/>
          </a:p>
          <a:p>
            <a:r>
              <a:rPr lang="en-US" altLang="zh-TW" sz="1100" dirty="0"/>
              <a:t>DSTADDR  varchar(16) 	--&gt; </a:t>
            </a:r>
            <a:r>
              <a:rPr lang="en-US" altLang="zh-TW" sz="1100" dirty="0" err="1"/>
              <a:t>Dest</a:t>
            </a:r>
            <a:r>
              <a:rPr lang="en-US" altLang="zh-TW" sz="1100" dirty="0"/>
              <a:t> </a:t>
            </a:r>
            <a:r>
              <a:rPr lang="en-US" altLang="zh-TW" sz="1100" dirty="0" err="1"/>
              <a:t>ip</a:t>
            </a:r>
            <a:r>
              <a:rPr lang="en-US" altLang="zh-TW" sz="1100" dirty="0"/>
              <a:t> </a:t>
            </a:r>
            <a:r>
              <a:rPr lang="en-US" altLang="zh-TW" sz="1100" dirty="0" err="1"/>
              <a:t>addr</a:t>
            </a:r>
            <a:endParaRPr lang="en-US" altLang="zh-TW" sz="1100" dirty="0"/>
          </a:p>
          <a:p>
            <a:r>
              <a:rPr lang="en-US" altLang="zh-TW" sz="1100" dirty="0"/>
              <a:t>NEXTHOP  varchar(16) </a:t>
            </a:r>
          </a:p>
          <a:p>
            <a:r>
              <a:rPr lang="en-US" altLang="zh-TW" sz="1100" dirty="0"/>
              <a:t>INPUT  </a:t>
            </a:r>
            <a:r>
              <a:rPr lang="en-US" altLang="zh-TW" sz="1100" dirty="0" err="1"/>
              <a:t>int</a:t>
            </a:r>
            <a:r>
              <a:rPr lang="en-US" altLang="zh-TW" sz="1100" dirty="0"/>
              <a:t>(16)	</a:t>
            </a:r>
            <a:r>
              <a:rPr lang="en-US" altLang="zh-TW" sz="1100" dirty="0" smtClean="0"/>
              <a:t>--&gt; </a:t>
            </a:r>
            <a:r>
              <a:rPr lang="en-US" altLang="zh-TW" sz="1100" dirty="0"/>
              <a:t>Inbound interface id</a:t>
            </a:r>
          </a:p>
          <a:p>
            <a:r>
              <a:rPr lang="en-US" altLang="zh-TW" sz="1100" dirty="0"/>
              <a:t>OUTPUT  </a:t>
            </a:r>
            <a:r>
              <a:rPr lang="en-US" altLang="zh-TW" sz="1100" dirty="0" err="1"/>
              <a:t>int</a:t>
            </a:r>
            <a:r>
              <a:rPr lang="en-US" altLang="zh-TW" sz="1100" dirty="0"/>
              <a:t>(16) 	</a:t>
            </a:r>
            <a:r>
              <a:rPr lang="en-US" altLang="zh-TW" sz="1100" dirty="0" smtClean="0"/>
              <a:t>--&gt; </a:t>
            </a:r>
            <a:r>
              <a:rPr lang="en-US" altLang="zh-TW" sz="1100" dirty="0"/>
              <a:t>Outbound interface id</a:t>
            </a:r>
          </a:p>
          <a:p>
            <a:r>
              <a:rPr lang="en-US" altLang="zh-TW" sz="1100" dirty="0"/>
              <a:t>SRCPORT  </a:t>
            </a:r>
            <a:r>
              <a:rPr lang="en-US" altLang="zh-TW" sz="1100" dirty="0" err="1"/>
              <a:t>int</a:t>
            </a:r>
            <a:r>
              <a:rPr lang="en-US" altLang="zh-TW" sz="1100" dirty="0"/>
              <a:t>(16)	</a:t>
            </a:r>
            <a:r>
              <a:rPr lang="en-US" altLang="zh-TW" sz="1100" dirty="0" smtClean="0"/>
              <a:t>--&gt; </a:t>
            </a:r>
            <a:r>
              <a:rPr lang="en-US" altLang="zh-TW" sz="1100" dirty="0" err="1"/>
              <a:t>Src</a:t>
            </a:r>
            <a:r>
              <a:rPr lang="en-US" altLang="zh-TW" sz="1100" dirty="0"/>
              <a:t> Port</a:t>
            </a:r>
          </a:p>
          <a:p>
            <a:r>
              <a:rPr lang="en-US" altLang="zh-TW" sz="1100" dirty="0"/>
              <a:t>DSTPORT  </a:t>
            </a:r>
            <a:r>
              <a:rPr lang="en-US" altLang="zh-TW" sz="1100" dirty="0" err="1"/>
              <a:t>int</a:t>
            </a:r>
            <a:r>
              <a:rPr lang="en-US" altLang="zh-TW" sz="1100" dirty="0"/>
              <a:t>(16)	</a:t>
            </a:r>
            <a:r>
              <a:rPr lang="en-US" altLang="zh-TW" sz="1100" dirty="0" smtClean="0"/>
              <a:t>--&gt; </a:t>
            </a:r>
            <a:r>
              <a:rPr lang="en-US" altLang="zh-TW" sz="1100" dirty="0" err="1"/>
              <a:t>Dest</a:t>
            </a:r>
            <a:r>
              <a:rPr lang="en-US" altLang="zh-TW" sz="1100" dirty="0"/>
              <a:t> Port</a:t>
            </a:r>
          </a:p>
          <a:p>
            <a:r>
              <a:rPr lang="en-US" altLang="zh-TW" sz="1100" dirty="0"/>
              <a:t>PROT  </a:t>
            </a:r>
            <a:r>
              <a:rPr lang="en-US" altLang="zh-TW" sz="1100" dirty="0" err="1"/>
              <a:t>int</a:t>
            </a:r>
            <a:r>
              <a:rPr lang="en-US" altLang="zh-TW" sz="1100" dirty="0"/>
              <a:t>(8)	</a:t>
            </a:r>
            <a:r>
              <a:rPr lang="en-US" altLang="zh-TW" sz="1100" dirty="0" smtClean="0"/>
              <a:t>--&gt; </a:t>
            </a:r>
            <a:r>
              <a:rPr lang="en-US" altLang="zh-TW" sz="1100" dirty="0"/>
              <a:t>Layer 2 protocol field</a:t>
            </a:r>
          </a:p>
          <a:p>
            <a:r>
              <a:rPr lang="en-US" altLang="zh-TW" sz="1100" dirty="0"/>
              <a:t>TOS  </a:t>
            </a:r>
            <a:r>
              <a:rPr lang="en-US" altLang="zh-TW" sz="1100" dirty="0" err="1"/>
              <a:t>int</a:t>
            </a:r>
            <a:r>
              <a:rPr lang="en-US" altLang="zh-TW" sz="1100" dirty="0"/>
              <a:t>(2)	</a:t>
            </a:r>
            <a:r>
              <a:rPr lang="en-US" altLang="zh-TW" sz="1100" dirty="0" smtClean="0"/>
              <a:t>--&gt; </a:t>
            </a:r>
            <a:r>
              <a:rPr lang="en-US" altLang="zh-TW" sz="1100" dirty="0"/>
              <a:t>Type of service</a:t>
            </a:r>
          </a:p>
          <a:p>
            <a:r>
              <a:rPr lang="en-US" altLang="zh-TW" sz="1100" dirty="0"/>
              <a:t>TCP_FLAGS  </a:t>
            </a:r>
            <a:r>
              <a:rPr lang="en-US" altLang="zh-TW" sz="1100" dirty="0" err="1"/>
              <a:t>int</a:t>
            </a:r>
            <a:r>
              <a:rPr lang="en-US" altLang="zh-TW" sz="1100" dirty="0"/>
              <a:t>(8)	--&gt; FIN=1, SYN=2, RST=4, PSH=8, ACK=16, URG=32, </a:t>
            </a:r>
            <a:r>
              <a:rPr lang="zh-TW" altLang="en-US" sz="1100" dirty="0"/>
              <a:t>若是 </a:t>
            </a:r>
            <a:r>
              <a:rPr lang="en-US" altLang="zh-TW" sz="1100" dirty="0"/>
              <a:t>UDP, </a:t>
            </a:r>
            <a:r>
              <a:rPr lang="zh-TW" altLang="en-US" sz="1100" dirty="0"/>
              <a:t>此欄位為 </a:t>
            </a:r>
            <a:r>
              <a:rPr lang="en-US" altLang="zh-TW" sz="1100" dirty="0"/>
              <a:t>0</a:t>
            </a:r>
          </a:p>
          <a:p>
            <a:r>
              <a:rPr lang="en-US" altLang="zh-TW" sz="1100" dirty="0"/>
              <a:t>SRC_MASK  </a:t>
            </a:r>
            <a:r>
              <a:rPr lang="en-US" altLang="zh-TW" sz="1100" dirty="0" err="1"/>
              <a:t>int</a:t>
            </a:r>
            <a:r>
              <a:rPr lang="en-US" altLang="zh-TW" sz="1100" dirty="0"/>
              <a:t>(8)	</a:t>
            </a:r>
            <a:r>
              <a:rPr lang="en-US" altLang="zh-TW" sz="1100" dirty="0" smtClean="0"/>
              <a:t>--&gt; </a:t>
            </a:r>
            <a:r>
              <a:rPr lang="en-US" altLang="zh-TW" sz="1100" dirty="0" err="1"/>
              <a:t>Src</a:t>
            </a:r>
            <a:r>
              <a:rPr lang="en-US" altLang="zh-TW" sz="1100" dirty="0"/>
              <a:t> Mask</a:t>
            </a:r>
          </a:p>
          <a:p>
            <a:r>
              <a:rPr lang="en-US" altLang="zh-TW" sz="1100" dirty="0"/>
              <a:t>DST_MASK  </a:t>
            </a:r>
            <a:r>
              <a:rPr lang="en-US" altLang="zh-TW" sz="1100" dirty="0" err="1"/>
              <a:t>int</a:t>
            </a:r>
            <a:r>
              <a:rPr lang="en-US" altLang="zh-TW" sz="1100" dirty="0"/>
              <a:t>(8)	</a:t>
            </a:r>
            <a:r>
              <a:rPr lang="en-US" altLang="zh-TW" sz="1100" dirty="0" smtClean="0"/>
              <a:t>--&gt; </a:t>
            </a:r>
            <a:r>
              <a:rPr lang="en-US" altLang="zh-TW" sz="1100" dirty="0" err="1"/>
              <a:t>Dest</a:t>
            </a:r>
            <a:r>
              <a:rPr lang="en-US" altLang="zh-TW" sz="1100" dirty="0"/>
              <a:t> Mask</a:t>
            </a:r>
          </a:p>
          <a:p>
            <a:r>
              <a:rPr lang="en-US" altLang="zh-TW" sz="1100" dirty="0"/>
              <a:t>SRC_AS  </a:t>
            </a:r>
            <a:r>
              <a:rPr lang="en-US" altLang="zh-TW" sz="1100" dirty="0" err="1"/>
              <a:t>int</a:t>
            </a:r>
            <a:r>
              <a:rPr lang="en-US" altLang="zh-TW" sz="1100" dirty="0"/>
              <a:t>(16) 	</a:t>
            </a:r>
            <a:r>
              <a:rPr lang="en-US" altLang="zh-TW" sz="1100" dirty="0" smtClean="0"/>
              <a:t>--&gt; </a:t>
            </a:r>
            <a:r>
              <a:rPr lang="en-US" altLang="zh-TW" sz="1100" dirty="0"/>
              <a:t>report the destination AS (last AS of AS-Path) or the immediate neighbor AS (first AS of AS-Path). depending on the router configuration. But the AS number will be zero if the feature is not </a:t>
            </a:r>
            <a:r>
              <a:rPr lang="en-US" altLang="zh-TW" sz="1100" dirty="0" smtClean="0"/>
              <a:t>supported</a:t>
            </a:r>
            <a:endParaRPr lang="zh-TW" altLang="en-US" sz="11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4599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Protocols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857784"/>
          </a:xfrm>
        </p:spPr>
        <p:txBody>
          <a:bodyPr>
            <a:noAutofit/>
          </a:bodyPr>
          <a:lstStyle/>
          <a:p>
            <a:r>
              <a:rPr lang="en-US" altLang="zh-TW" sz="1600" dirty="0"/>
              <a:t>1	ICMP		# internet control message protocol</a:t>
            </a:r>
          </a:p>
          <a:p>
            <a:r>
              <a:rPr lang="en-US" altLang="zh-TW" sz="1600" dirty="0"/>
              <a:t>2	IGMP		# Internet Group Management</a:t>
            </a:r>
          </a:p>
          <a:p>
            <a:r>
              <a:rPr lang="en-US" altLang="zh-TW" sz="1600" dirty="0"/>
              <a:t>3	GGP		# gateway-gateway protocol</a:t>
            </a:r>
          </a:p>
          <a:p>
            <a:r>
              <a:rPr lang="en-US" altLang="zh-TW" sz="1600" dirty="0"/>
              <a:t>4	IP-ENCAP	# IP encapsulated in IP (officially ``IP'')</a:t>
            </a:r>
          </a:p>
          <a:p>
            <a:r>
              <a:rPr lang="en-US" altLang="zh-TW" sz="1600" dirty="0"/>
              <a:t>5	ST		# ST datagram mode</a:t>
            </a:r>
          </a:p>
          <a:p>
            <a:r>
              <a:rPr lang="en-US" altLang="zh-TW" sz="1600" dirty="0"/>
              <a:t>6	TCP		# transmission control protocol</a:t>
            </a:r>
          </a:p>
          <a:p>
            <a:r>
              <a:rPr lang="en-US" altLang="zh-TW" sz="1600" dirty="0"/>
              <a:t>8	EGP		# exterior gateway protocol</a:t>
            </a:r>
          </a:p>
          <a:p>
            <a:r>
              <a:rPr lang="en-US" altLang="zh-TW" sz="1600" dirty="0"/>
              <a:t>9 	IGP 		any private interior gateway (used by Cisco for their IGRP) </a:t>
            </a:r>
            <a:endParaRPr lang="en-US" altLang="zh-TW" sz="1600" dirty="0" smtClean="0"/>
          </a:p>
          <a:p>
            <a:r>
              <a:rPr lang="en-US" altLang="zh-TW" sz="1600" dirty="0" smtClean="0"/>
              <a:t>12</a:t>
            </a:r>
            <a:r>
              <a:rPr lang="en-US" altLang="zh-TW" sz="1600" dirty="0"/>
              <a:t>	PUP		# PARC universal packet protocol</a:t>
            </a:r>
          </a:p>
          <a:p>
            <a:r>
              <a:rPr lang="en-US" altLang="zh-TW" sz="1600" dirty="0"/>
              <a:t>17	UDP		# user datagram protocol</a:t>
            </a:r>
          </a:p>
          <a:p>
            <a:r>
              <a:rPr lang="en-US" altLang="zh-TW" sz="1600" dirty="0"/>
              <a:t>20	HMP		# host monitoring protocol</a:t>
            </a:r>
          </a:p>
          <a:p>
            <a:r>
              <a:rPr lang="en-US" altLang="zh-TW" sz="1600" dirty="0"/>
              <a:t>22	XNS-IDP		# Xerox NS IDP</a:t>
            </a:r>
          </a:p>
          <a:p>
            <a:r>
              <a:rPr lang="en-US" altLang="zh-TW" sz="1600" dirty="0"/>
              <a:t>27	RDP		# "reliable datagram" protocol</a:t>
            </a:r>
          </a:p>
          <a:p>
            <a:r>
              <a:rPr lang="en-US" altLang="zh-TW" sz="1600" dirty="0"/>
              <a:t>29	ISO-TP4		# ISO Transport Protocol class 4</a:t>
            </a:r>
          </a:p>
          <a:p>
            <a:r>
              <a:rPr lang="en-US" altLang="zh-TW" sz="1600" dirty="0"/>
              <a:t>36	XTP		# Xpress </a:t>
            </a:r>
            <a:r>
              <a:rPr lang="en-US" altLang="zh-TW" sz="1600" dirty="0" err="1"/>
              <a:t>Tranfer</a:t>
            </a:r>
            <a:r>
              <a:rPr lang="en-US" altLang="zh-TW" sz="1600" dirty="0"/>
              <a:t> Protocol</a:t>
            </a:r>
          </a:p>
          <a:p>
            <a:r>
              <a:rPr lang="en-US" altLang="zh-TW" sz="1600" dirty="0"/>
              <a:t>37	DDP		# Datagram Delivery Protocol</a:t>
            </a:r>
          </a:p>
          <a:p>
            <a:r>
              <a:rPr lang="en-US" altLang="zh-TW" sz="1600" dirty="0"/>
              <a:t>39	IDPR-CMTP	# IDPR Control Message Transport</a:t>
            </a:r>
          </a:p>
          <a:p>
            <a:r>
              <a:rPr lang="en-US" altLang="zh-TW" sz="1600" dirty="0"/>
              <a:t>41 	IPv6 		IPv6 encapsulation  [RFC2473]</a:t>
            </a:r>
            <a:endParaRPr lang="zh-TW" altLang="en-US" sz="16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517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Netflow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cpu</a:t>
            </a:r>
            <a:r>
              <a:rPr lang="en-US" altLang="zh-TW" dirty="0" smtClean="0"/>
              <a:t> load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9</a:t>
            </a:fld>
            <a:endParaRPr lang="en-US" altLang="zh-TW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16832"/>
            <a:ext cx="8179102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301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撲面">
  <a:themeElements>
    <a:clrScheme name="暗香撲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宣紙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暗香撲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21072</TotalTime>
  <Words>221</Words>
  <Application>Microsoft Office PowerPoint</Application>
  <PresentationFormat>如螢幕大小 (4:3)</PresentationFormat>
  <Paragraphs>122</Paragraphs>
  <Slides>35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35</vt:i4>
      </vt:variant>
    </vt:vector>
  </HeadingPairs>
  <TitlesOfParts>
    <vt:vector size="36" baseType="lpstr">
      <vt:lpstr>暗香撲面</vt:lpstr>
      <vt:lpstr>    ELK - Netflow</vt:lpstr>
      <vt:lpstr>Cisco Netflow Command</vt:lpstr>
      <vt:lpstr>sh ip flow export</vt:lpstr>
      <vt:lpstr>sh ip cache flow 1/3</vt:lpstr>
      <vt:lpstr>sh ip cache flow 2/3</vt:lpstr>
      <vt:lpstr>sh ip cache flow 3/3</vt:lpstr>
      <vt:lpstr>Flows Data Schema</vt:lpstr>
      <vt:lpstr>Protocols</vt:lpstr>
      <vt:lpstr>Netflow cpu load</vt:lpstr>
      <vt:lpstr>History Flows (Line Chart)</vt:lpstr>
      <vt:lpstr>History Bytes</vt:lpstr>
      <vt:lpstr>History Packets</vt:lpstr>
      <vt:lpstr> Input Interface Count 1/2 (Data Table)</vt:lpstr>
      <vt:lpstr>Input Interface Count 2/2</vt:lpstr>
      <vt:lpstr>Output Interface Count 1/2</vt:lpstr>
      <vt:lpstr>Output Interface Count 2/2</vt:lpstr>
      <vt:lpstr>Top Protocol Flows (Pie Chart)</vt:lpstr>
      <vt:lpstr>Top Protocol Bytes</vt:lpstr>
      <vt:lpstr> Top Protocol Packets</vt:lpstr>
      <vt:lpstr>Src Port Top Bytes 1/2</vt:lpstr>
      <vt:lpstr>Src Port Top Bytes 2/2</vt:lpstr>
      <vt:lpstr>Src Port Top Packets 1/2</vt:lpstr>
      <vt:lpstr>Src Port Top Packets 2/2</vt:lpstr>
      <vt:lpstr> Src IP Top Bytes 1/2</vt:lpstr>
      <vt:lpstr>Src IP Top Bytes 2/2</vt:lpstr>
      <vt:lpstr>Src IP Top Packets 1/2</vt:lpstr>
      <vt:lpstr>Src IP Top Packets 2/2</vt:lpstr>
      <vt:lpstr>Top Country Bytes</vt:lpstr>
      <vt:lpstr> History Bytes by Protocol 1/2 (Vertical bar chart)</vt:lpstr>
      <vt:lpstr>History Bytes by Protocol 2/2</vt:lpstr>
      <vt:lpstr>History Packets by Protocol 1/2</vt:lpstr>
      <vt:lpstr>History Packets by Protocol 2/2</vt:lpstr>
      <vt:lpstr>Dest IP Range by Packets 1/2</vt:lpstr>
      <vt:lpstr>Dest IP Range by Packets 2/2</vt:lpstr>
      <vt:lpstr>CIDR 效能考量</vt:lpstr>
    </vt:vector>
  </TitlesOfParts>
  <Company>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NAME</dc:creator>
  <cp:lastModifiedBy>davisyou</cp:lastModifiedBy>
  <cp:revision>896</cp:revision>
  <dcterms:created xsi:type="dcterms:W3CDTF">2007-03-23T08:00:23Z</dcterms:created>
  <dcterms:modified xsi:type="dcterms:W3CDTF">2016-08-15T08:11:51Z</dcterms:modified>
</cp:coreProperties>
</file>