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50" r:id="rId3"/>
    <p:sldId id="351" r:id="rId4"/>
    <p:sldId id="352" r:id="rId5"/>
    <p:sldId id="353" r:id="rId6"/>
    <p:sldId id="331" r:id="rId7"/>
    <p:sldId id="332" r:id="rId8"/>
    <p:sldId id="333" r:id="rId9"/>
    <p:sldId id="339" r:id="rId10"/>
    <p:sldId id="340" r:id="rId11"/>
    <p:sldId id="358" r:id="rId12"/>
    <p:sldId id="359" r:id="rId13"/>
    <p:sldId id="354" r:id="rId14"/>
    <p:sldId id="357" r:id="rId15"/>
    <p:sldId id="345" r:id="rId16"/>
    <p:sldId id="362" r:id="rId17"/>
    <p:sldId id="355" r:id="rId18"/>
    <p:sldId id="360" r:id="rId19"/>
    <p:sldId id="356" r:id="rId20"/>
    <p:sldId id="361" r:id="rId21"/>
    <p:sldId id="346" r:id="rId22"/>
    <p:sldId id="347" r:id="rId23"/>
    <p:sldId id="348" r:id="rId24"/>
    <p:sldId id="349" r:id="rId25"/>
    <p:sldId id="328" r:id="rId2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3020" autoAdjust="0"/>
  </p:normalViewPr>
  <p:slideViewPr>
    <p:cSldViewPr>
      <p:cViewPr>
        <p:scale>
          <a:sx n="75" d="100"/>
          <a:sy n="75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4D073D-74CA-451C-8442-9F96FEA9D4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0D06-D203-47E6-AA0B-0D2C69BD9EB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4D8C33DB-9166-483C-B376-B258CB1F59D5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4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/>
            <a:fld id="{1E3A2859-F19A-4959-B0B6-50200E2554F6}" type="slidenum">
              <a:rPr lang="en-US" altLang="zh-TW" smtClean="0">
                <a:latin typeface="Arial" charset="0"/>
                <a:ea typeface="新細明體" pitchFamily="18" charset="-120"/>
              </a:rPr>
              <a:pPr eaLnBrk="1" hangingPunct="1"/>
              <a:t>25</a:t>
            </a:fld>
            <a:endParaRPr lang="en-US" altLang="zh-TW" smtClean="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7195-6C85-4D0D-BE3A-2D64E417E56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E0F2-BCFA-44F7-A4CA-1B440D39D7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B0BE8-6350-48D8-AC5F-B84C44D7E91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3CA1-A8E6-456B-B221-81CCDAA75D7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F731-1196-486C-8FA9-C93B6AE8B69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748D-C33C-4044-A9B0-8D76283439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DCC3-50A9-4CDE-BCD0-CADE474CF2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A797-A21F-4C3C-94A9-2C2D86FAA49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3237-D059-4902-B81C-2B16B6D1055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smtClean="0"/>
              <a:t>頁尾文字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10D3230-2E77-414D-AA09-26133BECDA3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年度第一次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台北區網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網管會議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4367-C53E-4420-90D1-CD3132E9144C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3851275" y="3716338"/>
            <a:ext cx="496887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14353" y="4437112"/>
            <a:ext cx="5105400" cy="1752600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臺灣大學計資中心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游子興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davisyou@ntu.edu.tw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zh-TW" dirty="0" smtClean="0">
                <a:solidFill>
                  <a:schemeClr val="tx1"/>
                </a:solidFill>
              </a:rPr>
              <a:t>3366-5008</a:t>
            </a:r>
            <a:endParaRPr lang="zh-TW" altLang="zh-TW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臺灣學術網路 </a:t>
            </a:r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網路</a:t>
            </a:r>
            <a:r>
              <a:rPr lang="zh-TW" altLang="en-US" dirty="0"/>
              <a:t>品質測試系統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94" y="1290486"/>
            <a:ext cx="7162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校內不通、校外正常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校內網路都不通</a:t>
            </a:r>
            <a:endParaRPr lang="en-US" altLang="zh-TW" dirty="0" smtClean="0"/>
          </a:p>
          <a:p>
            <a:r>
              <a:rPr lang="zh-TW" altLang="en-US" dirty="0"/>
              <a:t>校外網路可正常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r>
              <a:rPr lang="en-US" altLang="zh-TW" dirty="0" smtClean="0"/>
              <a:t>Why??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19" y="2794247"/>
            <a:ext cx="5648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2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校內不通、校外正常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原因</a:t>
            </a:r>
            <a:r>
              <a:rPr lang="en-US" altLang="zh-TW" dirty="0" smtClean="0"/>
              <a:t>: Mask </a:t>
            </a:r>
            <a:r>
              <a:rPr lang="zh-TW" altLang="en-US" dirty="0" smtClean="0"/>
              <a:t>設定錯誤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140.112.0.0/16 </a:t>
            </a:r>
            <a:r>
              <a:rPr lang="zh-TW" altLang="en-US" smtClean="0"/>
              <a:t>認為</a:t>
            </a:r>
            <a:r>
              <a:rPr lang="zh-TW" altLang="en-US" dirty="0" smtClean="0"/>
              <a:t>是內網，並不會送往 </a:t>
            </a:r>
            <a:r>
              <a:rPr lang="en-US" altLang="zh-TW" dirty="0"/>
              <a:t>G</a:t>
            </a:r>
            <a:r>
              <a:rPr lang="en-US" altLang="zh-TW" dirty="0" smtClean="0"/>
              <a:t>ateway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3888432" cy="25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36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TWAREN </a:t>
            </a:r>
            <a:r>
              <a:rPr lang="zh-TW" altLang="en-US" dirty="0"/>
              <a:t>連線</a:t>
            </a:r>
            <a:r>
              <a:rPr lang="zh-TW" altLang="en-US" dirty="0" smtClean="0"/>
              <a:t>單位網路架構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63" y="3383490"/>
            <a:ext cx="2209273" cy="76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>
            <a:stCxn id="8" idx="2"/>
            <a:endCxn id="1026" idx="0"/>
          </p:cNvCxnSpPr>
          <p:nvPr/>
        </p:nvCxnSpPr>
        <p:spPr>
          <a:xfrm>
            <a:off x="4645787" y="2358172"/>
            <a:ext cx="35013" cy="1025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63888" y="1988840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TWAREN </a:t>
            </a:r>
            <a:r>
              <a:rPr lang="zh-TW" altLang="en-US" b="1" dirty="0" smtClean="0">
                <a:solidFill>
                  <a:srgbClr val="002060"/>
                </a:solidFill>
              </a:rPr>
              <a:t>連線單位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21449" y="4149080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</a:rPr>
              <a:t>TWAREN </a:t>
            </a:r>
            <a:r>
              <a:rPr lang="en-US" altLang="zh-TW" b="1" dirty="0" smtClean="0">
                <a:solidFill>
                  <a:srgbClr val="002060"/>
                </a:solidFill>
              </a:rPr>
              <a:t>Cisco 5672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5272"/>
            <a:ext cx="1097681" cy="19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5652120" y="6270574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TANet</a:t>
            </a:r>
            <a:r>
              <a:rPr lang="en-US" altLang="zh-TW" b="1" dirty="0" smtClean="0">
                <a:solidFill>
                  <a:srgbClr val="002060"/>
                </a:solidFill>
              </a:rPr>
              <a:t> Cisco 9912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73" y="4333745"/>
            <a:ext cx="1023784" cy="177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971600" y="6142101"/>
            <a:ext cx="245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TWAREN Cisco 9010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cxnSp>
        <p:nvCxnSpPr>
          <p:cNvPr id="17" name="肘形接點 16"/>
          <p:cNvCxnSpPr>
            <a:stCxn id="10" idx="2"/>
            <a:endCxn id="1027" idx="1"/>
          </p:cNvCxnSpPr>
          <p:nvPr/>
        </p:nvCxnSpPr>
        <p:spPr>
          <a:xfrm rot="16200000" flipH="1">
            <a:off x="5241986" y="3957226"/>
            <a:ext cx="641037" cy="17634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接點 18"/>
          <p:cNvCxnSpPr/>
          <p:nvPr/>
        </p:nvCxnSpPr>
        <p:spPr>
          <a:xfrm rot="10800000" flipV="1">
            <a:off x="2555777" y="4518411"/>
            <a:ext cx="2125025" cy="705273"/>
          </a:xfrm>
          <a:prstGeom prst="bentConnector3">
            <a:avLst>
              <a:gd name="adj1" fmla="val -9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478820" y="2740278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Trunk Mode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874548" y="4974783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Access Mode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連線</a:t>
            </a:r>
            <a:r>
              <a:rPr lang="zh-TW" altLang="en-US" dirty="0" smtClean="0"/>
              <a:t>單位</a:t>
            </a:r>
            <a:r>
              <a:rPr lang="zh-TW" altLang="en-US" dirty="0"/>
              <a:t>網路架構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14</a:t>
            </a:fld>
            <a:endParaRPr lang="en-US" altLang="zh-TW"/>
          </a:p>
        </p:txBody>
      </p:sp>
      <p:cxnSp>
        <p:nvCxnSpPr>
          <p:cNvPr id="6" name="直線接點 5"/>
          <p:cNvCxnSpPr>
            <a:stCxn id="8" idx="2"/>
            <a:endCxn id="1027" idx="0"/>
          </p:cNvCxnSpPr>
          <p:nvPr/>
        </p:nvCxnSpPr>
        <p:spPr>
          <a:xfrm flipH="1">
            <a:off x="4472769" y="2358172"/>
            <a:ext cx="8454" cy="150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563888" y="1988840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TANet</a:t>
            </a:r>
            <a:r>
              <a:rPr lang="en-US" altLang="zh-TW" b="1" dirty="0" smtClean="0">
                <a:solidFill>
                  <a:srgbClr val="002060"/>
                </a:solidFill>
              </a:rPr>
              <a:t> </a:t>
            </a:r>
            <a:r>
              <a:rPr lang="zh-TW" altLang="en-US" b="1" dirty="0" smtClean="0">
                <a:solidFill>
                  <a:srgbClr val="002060"/>
                </a:solidFill>
              </a:rPr>
              <a:t>連線單位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1097681" cy="19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414370" y="5901242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TANet</a:t>
            </a:r>
            <a:r>
              <a:rPr lang="en-US" altLang="zh-TW" b="1" dirty="0" smtClean="0">
                <a:solidFill>
                  <a:srgbClr val="002060"/>
                </a:solidFill>
              </a:rPr>
              <a:t> Cisco 9912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87939" y="302530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Access Mode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Trunk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runk Port </a:t>
            </a:r>
            <a:r>
              <a:rPr lang="zh-TW" altLang="en-US" dirty="0" smtClean="0"/>
              <a:t>接 </a:t>
            </a:r>
            <a:r>
              <a:rPr lang="en-US" altLang="zh-TW" dirty="0" smtClean="0"/>
              <a:t>PC </a:t>
            </a:r>
            <a:r>
              <a:rPr lang="zh-TW" altLang="en-US" dirty="0" smtClean="0"/>
              <a:t>網卡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僅有 </a:t>
            </a:r>
            <a:r>
              <a:rPr lang="en-US" altLang="zh-TW" dirty="0"/>
              <a:t>Trunk Port </a:t>
            </a:r>
            <a:r>
              <a:rPr lang="zh-TW" altLang="en-US" dirty="0"/>
              <a:t>之 </a:t>
            </a:r>
            <a:r>
              <a:rPr lang="en-US" altLang="zh-TW" dirty="0"/>
              <a:t>Native VLAN </a:t>
            </a:r>
            <a:r>
              <a:rPr lang="zh-TW" altLang="en-US" dirty="0"/>
              <a:t>會通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Windows: </a:t>
            </a:r>
            <a:r>
              <a:rPr lang="zh-TW" altLang="en-US" dirty="0"/>
              <a:t>預設</a:t>
            </a:r>
            <a:r>
              <a:rPr lang="zh-TW" altLang="en-US" dirty="0" smtClean="0"/>
              <a:t>移除 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 Tag</a:t>
            </a:r>
          </a:p>
          <a:p>
            <a:pPr lvl="1"/>
            <a:r>
              <a:rPr lang="en-US" altLang="zh-TW" dirty="0" smtClean="0"/>
              <a:t>Linux: </a:t>
            </a:r>
            <a:r>
              <a:rPr lang="zh-TW" altLang="en-US" dirty="0" smtClean="0"/>
              <a:t>預設保留 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 Tag</a:t>
            </a:r>
          </a:p>
          <a:p>
            <a:r>
              <a:rPr lang="en-US" altLang="zh-TW" dirty="0"/>
              <a:t>Trunk Port </a:t>
            </a:r>
            <a:r>
              <a:rPr lang="zh-TW" altLang="en-US" dirty="0" smtClean="0"/>
              <a:t>接無</a:t>
            </a:r>
            <a:r>
              <a:rPr lang="zh-TW" altLang="en-US" dirty="0"/>
              <a:t>管理功能之 </a:t>
            </a:r>
            <a:r>
              <a:rPr lang="en-US" altLang="zh-TW" dirty="0" smtClean="0"/>
              <a:t>Switch/Hub</a:t>
            </a:r>
            <a:endParaRPr lang="en-US" altLang="zh-TW" dirty="0"/>
          </a:p>
          <a:p>
            <a:pPr lvl="1"/>
            <a:r>
              <a:rPr lang="en-US" altLang="zh-TW" dirty="0" smtClean="0"/>
              <a:t>Case1</a:t>
            </a:r>
            <a:r>
              <a:rPr lang="en-US" altLang="zh-TW" dirty="0"/>
              <a:t>. </a:t>
            </a:r>
            <a:r>
              <a:rPr lang="zh-TW" altLang="en-US" dirty="0"/>
              <a:t>僅有 </a:t>
            </a:r>
            <a:r>
              <a:rPr lang="en-US" altLang="zh-TW" dirty="0"/>
              <a:t>Trunk Port </a:t>
            </a:r>
            <a:r>
              <a:rPr lang="zh-TW" altLang="en-US" dirty="0"/>
              <a:t>之 </a:t>
            </a:r>
            <a:r>
              <a:rPr lang="en-US" altLang="zh-TW" dirty="0"/>
              <a:t>Native VLAN </a:t>
            </a:r>
            <a:r>
              <a:rPr lang="zh-TW" altLang="en-US" dirty="0" smtClean="0"/>
              <a:t>會</a:t>
            </a:r>
            <a:r>
              <a:rPr lang="en-US" altLang="zh-TW" dirty="0" smtClean="0"/>
              <a:t>Forwarding.</a:t>
            </a:r>
            <a:endParaRPr lang="en-US" altLang="zh-TW" dirty="0"/>
          </a:p>
          <a:p>
            <a:pPr lvl="1"/>
            <a:r>
              <a:rPr lang="en-US" altLang="zh-TW" dirty="0" smtClean="0"/>
              <a:t>Case2</a:t>
            </a:r>
            <a:r>
              <a:rPr lang="en-US" altLang="zh-TW" dirty="0"/>
              <a:t>. </a:t>
            </a:r>
            <a:r>
              <a:rPr lang="en-US" altLang="zh-TW" dirty="0" smtClean="0"/>
              <a:t>Forwarding </a:t>
            </a:r>
            <a:r>
              <a:rPr lang="zh-TW" altLang="en-US" dirty="0" smtClean="0"/>
              <a:t>所有 </a:t>
            </a:r>
            <a:r>
              <a:rPr lang="en-US" altLang="zh-TW" dirty="0"/>
              <a:t>802.1Q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 Tag </a:t>
            </a:r>
            <a:r>
              <a:rPr lang="zh-TW" altLang="en-US" dirty="0" smtClean="0"/>
              <a:t>封包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8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zh-TW" altLang="en-US" dirty="0"/>
              <a:t>連線</a:t>
            </a:r>
            <a:r>
              <a:rPr lang="zh-TW" altLang="en-US" dirty="0" smtClean="0"/>
              <a:t>單位</a:t>
            </a:r>
            <a:r>
              <a:rPr lang="zh-TW" altLang="en-US" dirty="0"/>
              <a:t>網路架構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中華電信可設定在任一端加上 </a:t>
            </a:r>
            <a:r>
              <a:rPr lang="en-US" altLang="zh-TW" dirty="0" err="1" smtClean="0"/>
              <a:t>Vlan</a:t>
            </a:r>
            <a:r>
              <a:rPr lang="zh-TW" altLang="en-US" dirty="0" smtClean="0"/>
              <a:t> </a:t>
            </a:r>
            <a:r>
              <a:rPr lang="en-US" altLang="zh-TW" dirty="0" smtClean="0"/>
              <a:t>id</a:t>
            </a:r>
          </a:p>
          <a:p>
            <a:r>
              <a:rPr lang="zh-TW" altLang="en-US" dirty="0" smtClean="0"/>
              <a:t>原因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中華電信將台大端設定為 </a:t>
            </a:r>
            <a:r>
              <a:rPr lang="en-US" altLang="zh-TW" dirty="0" smtClean="0"/>
              <a:t>ISP</a:t>
            </a:r>
            <a:r>
              <a:rPr lang="zh-TW" altLang="en-US" dirty="0" smtClean="0"/>
              <a:t>，若</a:t>
            </a:r>
            <a:r>
              <a:rPr lang="zh-TW" altLang="en-US" dirty="0"/>
              <a:t>重新供</a:t>
            </a:r>
            <a:r>
              <a:rPr lang="zh-TW" altLang="en-US" dirty="0" smtClean="0"/>
              <a:t>裝，將自動變成 </a:t>
            </a:r>
            <a:r>
              <a:rPr lang="en-US" altLang="zh-TW" dirty="0" smtClean="0"/>
              <a:t>Trunk Mode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16</a:t>
            </a:fld>
            <a:endParaRPr lang="en-US" altLang="zh-TW"/>
          </a:p>
        </p:txBody>
      </p:sp>
      <p:cxnSp>
        <p:nvCxnSpPr>
          <p:cNvPr id="6" name="直線接點 5"/>
          <p:cNvCxnSpPr>
            <a:stCxn id="8" idx="3"/>
            <a:endCxn id="1027" idx="1"/>
          </p:cNvCxnSpPr>
          <p:nvPr/>
        </p:nvCxnSpPr>
        <p:spPr>
          <a:xfrm flipV="1">
            <a:off x="2511644" y="4527193"/>
            <a:ext cx="4059019" cy="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403648" y="43444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南山中學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573016"/>
            <a:ext cx="1097681" cy="19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127610" y="5527194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2060"/>
                </a:solidFill>
              </a:rPr>
              <a:t>TANet</a:t>
            </a:r>
            <a:r>
              <a:rPr lang="en-US" altLang="zh-TW" b="1" dirty="0" smtClean="0">
                <a:solidFill>
                  <a:srgbClr val="002060"/>
                </a:solidFill>
              </a:rPr>
              <a:t> Cisco 9912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341903" y="4205980"/>
            <a:ext cx="147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中華電信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Trunk Mode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4048" y="4653136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192.192.7.137</a:t>
            </a:r>
          </a:p>
          <a:p>
            <a:r>
              <a:rPr lang="en-US" altLang="zh-TW" dirty="0" err="1" smtClean="0"/>
              <a:t>Vlan</a:t>
            </a:r>
            <a:r>
              <a:rPr lang="en-US" altLang="zh-TW" dirty="0" smtClean="0"/>
              <a:t> id= 96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400403" y="4654877"/>
            <a:ext cx="1659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192.192.7.138</a:t>
            </a:r>
          </a:p>
          <a:p>
            <a:r>
              <a:rPr lang="en-US" altLang="zh-TW" dirty="0" smtClean="0"/>
              <a:t>No </a:t>
            </a:r>
            <a:r>
              <a:rPr lang="en-US" altLang="zh-TW" dirty="0" err="1" smtClean="0"/>
              <a:t>Vlan</a:t>
            </a:r>
            <a:r>
              <a:rPr lang="en-US" altLang="zh-TW" dirty="0" smtClean="0"/>
              <a:t> id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2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中華電信帶 </a:t>
            </a:r>
            <a:r>
              <a:rPr lang="en-US" altLang="zh-TW" dirty="0"/>
              <a:t>T</a:t>
            </a:r>
            <a:r>
              <a:rPr lang="en-US" altLang="zh-TW" dirty="0" smtClean="0"/>
              <a:t>ag- Trunk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Linux Wireshark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Windows Wireshark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3643"/>
            <a:ext cx="8440985" cy="11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3" y="4509120"/>
            <a:ext cx="8356253" cy="8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87624" y="2033674"/>
            <a:ext cx="288032" cy="1179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4481946"/>
            <a:ext cx="288032" cy="862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444207" y="2033673"/>
            <a:ext cx="2320305" cy="1189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16216" y="4471977"/>
            <a:ext cx="2320305" cy="973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397505" y="3502749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南山 </a:t>
            </a:r>
            <a:r>
              <a:rPr lang="en-US" altLang="zh-TW" dirty="0" smtClean="0">
                <a:solidFill>
                  <a:srgbClr val="FF0000"/>
                </a:solidFill>
              </a:rPr>
              <a:t>Router </a:t>
            </a:r>
            <a:r>
              <a:rPr lang="zh-TW" altLang="en-US" dirty="0" smtClean="0">
                <a:solidFill>
                  <a:srgbClr val="FF0000"/>
                </a:solidFill>
              </a:rPr>
              <a:t>發出 </a:t>
            </a:r>
            <a:r>
              <a:rPr lang="en-US" altLang="zh-TW" dirty="0" smtClean="0">
                <a:solidFill>
                  <a:srgbClr val="FF0000"/>
                </a:solidFill>
              </a:rPr>
              <a:t>ARP 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詢問 </a:t>
            </a:r>
            <a:r>
              <a:rPr lang="en-US" altLang="zh-TW" dirty="0" smtClean="0">
                <a:solidFill>
                  <a:srgbClr val="FF0000"/>
                </a:solidFill>
              </a:rPr>
              <a:t>192.192.7.138 </a:t>
            </a:r>
            <a:r>
              <a:rPr lang="zh-TW" altLang="en-US" dirty="0" smtClean="0">
                <a:solidFill>
                  <a:srgbClr val="FF0000"/>
                </a:solidFill>
              </a:rPr>
              <a:t>是誰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聽封包時是否需設定 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無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IP: </a:t>
            </a:r>
            <a:r>
              <a:rPr lang="zh-TW" altLang="en-US" dirty="0"/>
              <a:t>可聽到 </a:t>
            </a:r>
            <a:r>
              <a:rPr lang="en-US" altLang="zh-TW" dirty="0"/>
              <a:t>Broadcast </a:t>
            </a:r>
            <a:r>
              <a:rPr lang="zh-TW" altLang="en-US" dirty="0"/>
              <a:t>封包</a:t>
            </a:r>
            <a:endParaRPr lang="en-US" altLang="zh-TW" dirty="0"/>
          </a:p>
          <a:p>
            <a:r>
              <a:rPr lang="zh-TW" altLang="en-US" dirty="0" smtClean="0"/>
              <a:t>有設定</a:t>
            </a:r>
            <a:r>
              <a:rPr lang="en-US" altLang="zh-TW" dirty="0" smtClean="0"/>
              <a:t>IP: </a:t>
            </a:r>
            <a:r>
              <a:rPr lang="zh-TW" altLang="en-US" dirty="0" smtClean="0"/>
              <a:t>可聽到 </a:t>
            </a:r>
            <a:r>
              <a:rPr lang="en-US" altLang="zh-TW" dirty="0" smtClean="0"/>
              <a:t>Broadcast + </a:t>
            </a:r>
            <a:r>
              <a:rPr lang="zh-TW" altLang="en-US" dirty="0" smtClean="0"/>
              <a:t>與此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連線之封包</a:t>
            </a:r>
            <a:endParaRPr lang="en-US" altLang="zh-TW" dirty="0" smtClean="0"/>
          </a:p>
          <a:p>
            <a:r>
              <a:rPr lang="en-US" altLang="zh-TW" dirty="0" smtClean="0"/>
              <a:t>192.192.7.137</a:t>
            </a:r>
            <a:r>
              <a:rPr lang="en-US" altLang="zh-TW" dirty="0"/>
              <a:t>(</a:t>
            </a:r>
            <a:r>
              <a:rPr lang="zh-TW" altLang="en-US" dirty="0"/>
              <a:t>台大</a:t>
            </a:r>
            <a:r>
              <a:rPr lang="en-US" altLang="zh-TW" dirty="0"/>
              <a:t>)  ---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/>
              <a:t>192.192.7.138 (</a:t>
            </a:r>
            <a:r>
              <a:rPr lang="zh-TW" altLang="en-US" dirty="0"/>
              <a:t>南山高中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5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Linux Wireshark with </a:t>
            </a:r>
            <a:r>
              <a:rPr lang="en-US" altLang="zh-TW" sz="2400" dirty="0" err="1"/>
              <a:t>ip</a:t>
            </a:r>
            <a:r>
              <a:rPr lang="en-US" altLang="zh-TW" sz="2400" dirty="0"/>
              <a:t>(192.192.7.137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台大 </a:t>
            </a:r>
            <a:r>
              <a:rPr lang="en-US" altLang="zh-TW" sz="2400" dirty="0" smtClean="0"/>
              <a:t>Linux:</a:t>
            </a:r>
          </a:p>
          <a:p>
            <a:pPr lvl="1"/>
            <a:r>
              <a:rPr lang="zh-TW" altLang="en-US" sz="2000" dirty="0" smtClean="0"/>
              <a:t>收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來自南山封</a:t>
            </a:r>
            <a:r>
              <a:rPr lang="zh-TW" altLang="en-US" sz="2000" dirty="0"/>
              <a:t>包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Vlan</a:t>
            </a:r>
            <a:r>
              <a:rPr lang="en-US" altLang="zh-TW" sz="2000" dirty="0" smtClean="0"/>
              <a:t> id 96)</a:t>
            </a:r>
            <a:r>
              <a:rPr lang="zh-TW" altLang="en-US" sz="2000" dirty="0" smtClean="0"/>
              <a:t>，不進行處理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zh-TW" altLang="en-US" sz="2000" dirty="0" smtClean="0"/>
              <a:t>送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將 </a:t>
            </a:r>
            <a:r>
              <a:rPr lang="en-US" altLang="zh-TW" sz="2000" dirty="0" smtClean="0"/>
              <a:t>No </a:t>
            </a:r>
            <a:r>
              <a:rPr lang="en-US" altLang="zh-TW" sz="2000" dirty="0" err="1" smtClean="0"/>
              <a:t>Vlan</a:t>
            </a:r>
            <a:r>
              <a:rPr lang="en-US" altLang="zh-TW" sz="2000" dirty="0" smtClean="0"/>
              <a:t> id </a:t>
            </a:r>
            <a:r>
              <a:rPr lang="zh-TW" altLang="en-US" sz="2000" dirty="0" smtClean="0"/>
              <a:t>封包送入中華電信</a:t>
            </a:r>
            <a:endParaRPr lang="en-US" altLang="zh-TW" sz="2000" dirty="0" smtClean="0"/>
          </a:p>
          <a:p>
            <a:r>
              <a:rPr lang="zh-TW" altLang="en-US" sz="2400" dirty="0"/>
              <a:t>南山</a:t>
            </a:r>
            <a:r>
              <a:rPr lang="zh-TW" altLang="en-US" sz="2400" dirty="0" smtClean="0"/>
              <a:t>中學 </a:t>
            </a:r>
            <a:r>
              <a:rPr lang="en-US" altLang="zh-TW" sz="2400" dirty="0" smtClean="0"/>
              <a:t>Router</a:t>
            </a:r>
          </a:p>
          <a:p>
            <a:pPr lvl="1"/>
            <a:r>
              <a:rPr lang="zh-TW" altLang="en-US" sz="2000" dirty="0" smtClean="0"/>
              <a:t>收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可收到來自台大封包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No </a:t>
            </a:r>
            <a:r>
              <a:rPr lang="en-US" altLang="zh-TW" sz="2000" dirty="0" err="1"/>
              <a:t>Vlan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id)</a:t>
            </a:r>
          </a:p>
          <a:p>
            <a:pPr lvl="1"/>
            <a:r>
              <a:rPr lang="zh-TW" altLang="en-US" sz="2000" dirty="0" smtClean="0"/>
              <a:t>送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將所有封包送往 </a:t>
            </a:r>
            <a:r>
              <a:rPr lang="en-US" altLang="zh-TW" sz="2000" dirty="0" smtClean="0"/>
              <a:t>Gateway</a:t>
            </a:r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中華電信帶 </a:t>
            </a:r>
            <a:r>
              <a:rPr lang="en-US" altLang="zh-TW" dirty="0"/>
              <a:t>Tag- Trunk Mode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0" y="1916832"/>
            <a:ext cx="8809856" cy="17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115616" y="1916832"/>
            <a:ext cx="288032" cy="1799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會議議程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428662"/>
              </p:ext>
            </p:extLst>
          </p:nvPr>
        </p:nvGraphicFramePr>
        <p:xfrm>
          <a:off x="683568" y="1844824"/>
          <a:ext cx="7992888" cy="3672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1830"/>
                <a:gridCol w="2002626"/>
                <a:gridCol w="3888432"/>
              </a:tblGrid>
              <a:tr h="744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項目</a:t>
                      </a:r>
                      <a:r>
                        <a:rPr lang="zh-TW" sz="1800" dirty="0">
                          <a:effectLst/>
                        </a:rPr>
                        <a:t> 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>
                          <a:effectLst/>
                        </a:rPr>
                        <a:t>主持人／報告人</a:t>
                      </a:r>
                      <a:endParaRPr lang="zh-TW" sz="18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zh-TW" sz="2000" dirty="0">
                          <a:effectLst/>
                        </a:rPr>
                        <a:t>報</a:t>
                      </a:r>
                      <a:r>
                        <a:rPr lang="en-US" sz="2000" dirty="0">
                          <a:effectLst/>
                        </a:rPr>
                        <a:t>   </a:t>
                      </a:r>
                      <a:r>
                        <a:rPr lang="zh-TW" sz="2000" dirty="0">
                          <a:effectLst/>
                        </a:rPr>
                        <a:t>告</a:t>
                      </a:r>
                      <a:r>
                        <a:rPr lang="en-US" sz="2000" dirty="0">
                          <a:effectLst/>
                        </a:rPr>
                        <a:t>   </a:t>
                      </a:r>
                      <a:r>
                        <a:rPr lang="zh-TW" sz="2000" dirty="0">
                          <a:effectLst/>
                        </a:rPr>
                        <a:t>內</a:t>
                      </a:r>
                      <a:r>
                        <a:rPr lang="en-US" sz="2000" dirty="0">
                          <a:effectLst/>
                        </a:rPr>
                        <a:t>   </a:t>
                      </a:r>
                      <a:r>
                        <a:rPr lang="zh-TW" sz="2000" dirty="0">
                          <a:effectLst/>
                        </a:rPr>
                        <a:t>容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/>
                </a:tc>
              </a:tr>
              <a:tr h="40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主席報告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林宗男</a:t>
                      </a:r>
                      <a:r>
                        <a:rPr lang="zh-TW" altLang="zh-TW" sz="1800" dirty="0" smtClean="0">
                          <a:effectLst/>
                        </a:rPr>
                        <a:t>組長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zh-TW" sz="180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/>
                </a:tc>
              </a:tr>
              <a:tr h="769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業務報告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dirty="0" smtClean="0">
                          <a:effectLst/>
                        </a:rPr>
                        <a:t>游子興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新細明體"/>
                          <a:cs typeface="新細明體"/>
                        </a:rPr>
                        <a:t>李美雯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區</a:t>
                      </a:r>
                      <a:r>
                        <a:rPr kumimoji="0" lang="zh-TW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網管理營運業務</a:t>
                      </a:r>
                      <a:r>
                        <a:rPr kumimoji="0" 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報告</a:t>
                      </a:r>
                      <a:endParaRPr kumimoji="0"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資安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Study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分享</a:t>
                      </a:r>
                      <a:endParaRPr kumimoji="0"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/>
                </a:tc>
              </a:tr>
              <a:tr h="1352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經驗分享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000" dirty="0" smtClean="0">
                          <a:effectLst/>
                        </a:rPr>
                        <a:t>游子興</a:t>
                      </a:r>
                      <a:endParaRPr lang="en-US" altLang="zh-TW" sz="2000" dirty="0" smtClean="0">
                        <a:effectLst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 smtClean="0">
                          <a:effectLst/>
                        </a:rPr>
                        <a:t>TANet</a:t>
                      </a:r>
                      <a:r>
                        <a:rPr lang="en-US" altLang="zh-TW" sz="2000" dirty="0" smtClean="0">
                          <a:effectLst/>
                        </a:rPr>
                        <a:t> 100G </a:t>
                      </a:r>
                      <a:r>
                        <a:rPr lang="zh-TW" altLang="en-US" sz="2000" dirty="0" smtClean="0">
                          <a:effectLst/>
                        </a:rPr>
                        <a:t>網路架構與設備簡介</a:t>
                      </a:r>
                      <a:endParaRPr lang="en-US" altLang="zh-TW" sz="2000" dirty="0" smtClean="0">
                        <a:effectLst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effectLst/>
                        </a:rPr>
                        <a:t>RODAM </a:t>
                      </a:r>
                      <a:r>
                        <a:rPr lang="zh-TW" altLang="en-US" sz="2000" dirty="0" smtClean="0">
                          <a:effectLst/>
                        </a:rPr>
                        <a:t>原理與架構</a:t>
                      </a:r>
                    </a:p>
                  </a:txBody>
                  <a:tcPr marL="17780" marR="17780" marT="0" marB="0" anchor="ctr"/>
                </a:tc>
              </a:tr>
              <a:tr h="403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臨時動議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dirty="0">
                          <a:effectLst/>
                        </a:rPr>
                        <a:t>出列席人員</a:t>
                      </a:r>
                      <a:endParaRPr lang="zh-TW" sz="1800" dirty="0">
                        <a:effectLst/>
                        <a:latin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8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中華電信帶 </a:t>
            </a:r>
            <a:r>
              <a:rPr lang="en-US" altLang="zh-TW" dirty="0"/>
              <a:t>Tag- Trunk Mode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</a:pPr>
            <a:r>
              <a:rPr lang="en-US" altLang="zh-TW" sz="2800" dirty="0"/>
              <a:t>Windows Wireshark with </a:t>
            </a:r>
            <a:r>
              <a:rPr lang="en-US" altLang="zh-TW" sz="2800" dirty="0" err="1"/>
              <a:t>ip</a:t>
            </a:r>
            <a:r>
              <a:rPr lang="en-US" altLang="zh-TW" sz="2800" dirty="0"/>
              <a:t>(192.192.7.137)</a:t>
            </a:r>
          </a:p>
          <a:p>
            <a:pPr fontAlgn="auto">
              <a:spcAft>
                <a:spcPts val="0"/>
              </a:spcAft>
            </a:pPr>
            <a:endParaRPr lang="en-US" altLang="zh-TW" sz="2800" dirty="0"/>
          </a:p>
          <a:p>
            <a:pPr fontAlgn="auto">
              <a:spcAft>
                <a:spcPts val="0"/>
              </a:spcAft>
            </a:pPr>
            <a:endParaRPr lang="en-US" altLang="zh-TW" sz="2800" dirty="0"/>
          </a:p>
          <a:p>
            <a:pPr fontAlgn="auto">
              <a:spcAft>
                <a:spcPts val="0"/>
              </a:spcAft>
            </a:pPr>
            <a:endParaRPr lang="en-US" altLang="zh-TW" sz="2800" dirty="0"/>
          </a:p>
          <a:p>
            <a:r>
              <a:rPr lang="zh-TW" altLang="en-US" sz="2800" dirty="0"/>
              <a:t>台大 </a:t>
            </a:r>
            <a:r>
              <a:rPr lang="en-US" altLang="zh-TW" sz="2800" dirty="0" smtClean="0"/>
              <a:t>Windows:</a:t>
            </a:r>
            <a:endParaRPr lang="en-US" altLang="zh-TW" sz="2800" dirty="0"/>
          </a:p>
          <a:p>
            <a:pPr lvl="1"/>
            <a:r>
              <a:rPr lang="zh-TW" altLang="en-US" sz="2400" dirty="0"/>
              <a:t>收</a:t>
            </a:r>
            <a:r>
              <a:rPr lang="en-US" altLang="zh-TW" sz="2400" dirty="0"/>
              <a:t>: </a:t>
            </a:r>
            <a:r>
              <a:rPr lang="en-US" altLang="zh-TW" sz="2400" dirty="0" smtClean="0"/>
              <a:t>Windows </a:t>
            </a:r>
            <a:r>
              <a:rPr lang="zh-TW" altLang="en-US" sz="2400" dirty="0" smtClean="0"/>
              <a:t>將來自</a:t>
            </a:r>
            <a:r>
              <a:rPr lang="zh-TW" altLang="en-US" sz="2400" dirty="0"/>
              <a:t>南山封包</a:t>
            </a:r>
            <a:r>
              <a:rPr lang="en-US" altLang="zh-TW" sz="2400" dirty="0"/>
              <a:t>(</a:t>
            </a:r>
            <a:r>
              <a:rPr lang="en-US" altLang="zh-TW" sz="2400" dirty="0" err="1"/>
              <a:t>Vlan</a:t>
            </a:r>
            <a:r>
              <a:rPr lang="en-US" altLang="zh-TW" sz="2400" dirty="0"/>
              <a:t> id 96)</a:t>
            </a:r>
            <a:r>
              <a:rPr lang="zh-TW" altLang="en-US" sz="2400" dirty="0" smtClean="0"/>
              <a:t>，解成 </a:t>
            </a:r>
            <a:r>
              <a:rPr lang="en-US" altLang="zh-TW" sz="2400" dirty="0" smtClean="0"/>
              <a:t>No </a:t>
            </a:r>
            <a:r>
              <a:rPr lang="en-US" altLang="zh-TW" sz="2400" dirty="0" err="1" smtClean="0"/>
              <a:t>Vlan</a:t>
            </a:r>
            <a:r>
              <a:rPr lang="en-US" altLang="zh-TW" sz="2400" dirty="0" smtClean="0"/>
              <a:t> id </a:t>
            </a:r>
            <a:r>
              <a:rPr lang="zh-TW" altLang="en-US" sz="2400" dirty="0" smtClean="0"/>
              <a:t>後進行處理。</a:t>
            </a:r>
            <a:endParaRPr lang="en-US" altLang="zh-TW" sz="2400" dirty="0"/>
          </a:p>
          <a:p>
            <a:pPr lvl="1"/>
            <a:r>
              <a:rPr lang="zh-TW" altLang="en-US" sz="2400" dirty="0"/>
              <a:t>送</a:t>
            </a:r>
            <a:r>
              <a:rPr lang="en-US" altLang="zh-TW" sz="2400" dirty="0"/>
              <a:t>: </a:t>
            </a:r>
            <a:r>
              <a:rPr lang="zh-TW" altLang="en-US" sz="2400" dirty="0"/>
              <a:t>將 </a:t>
            </a:r>
            <a:r>
              <a:rPr lang="en-US" altLang="zh-TW" sz="2400" dirty="0"/>
              <a:t>No </a:t>
            </a:r>
            <a:r>
              <a:rPr lang="en-US" altLang="zh-TW" sz="2400" dirty="0" err="1"/>
              <a:t>Vlan</a:t>
            </a:r>
            <a:r>
              <a:rPr lang="en-US" altLang="zh-TW" sz="2400" dirty="0"/>
              <a:t> id </a:t>
            </a:r>
            <a:r>
              <a:rPr lang="zh-TW" altLang="en-US" sz="2400" dirty="0"/>
              <a:t>封包送入中華電信</a:t>
            </a:r>
            <a:endParaRPr lang="en-US" altLang="zh-TW" sz="2400" dirty="0"/>
          </a:p>
          <a:p>
            <a:r>
              <a:rPr lang="zh-TW" altLang="en-US" sz="2800" dirty="0"/>
              <a:t>南山中學 </a:t>
            </a:r>
            <a:r>
              <a:rPr lang="en-US" altLang="zh-TW" sz="2800" dirty="0"/>
              <a:t>Router</a:t>
            </a:r>
          </a:p>
          <a:p>
            <a:pPr lvl="1"/>
            <a:r>
              <a:rPr lang="zh-TW" altLang="en-US" sz="2400" dirty="0"/>
              <a:t>收</a:t>
            </a:r>
            <a:r>
              <a:rPr lang="en-US" altLang="zh-TW" sz="2400" dirty="0"/>
              <a:t>: </a:t>
            </a:r>
            <a:r>
              <a:rPr lang="zh-TW" altLang="en-US" sz="2400" dirty="0"/>
              <a:t>可收到來自台大封包</a:t>
            </a:r>
            <a:r>
              <a:rPr lang="en-US" altLang="zh-TW" sz="2400" dirty="0"/>
              <a:t>(No </a:t>
            </a:r>
            <a:r>
              <a:rPr lang="en-US" altLang="zh-TW" sz="2400" dirty="0" err="1"/>
              <a:t>Vlan</a:t>
            </a:r>
            <a:r>
              <a:rPr lang="en-US" altLang="zh-TW" sz="2400" dirty="0"/>
              <a:t> id)</a:t>
            </a:r>
          </a:p>
          <a:p>
            <a:pPr lvl="1"/>
            <a:r>
              <a:rPr lang="zh-TW" altLang="en-US" sz="2400" dirty="0"/>
              <a:t>送</a:t>
            </a:r>
            <a:r>
              <a:rPr lang="en-US" altLang="zh-TW" sz="2400" dirty="0"/>
              <a:t>: </a:t>
            </a:r>
            <a:r>
              <a:rPr lang="zh-TW" altLang="en-US" sz="2400" dirty="0"/>
              <a:t>將所有封包送往 </a:t>
            </a:r>
            <a:r>
              <a:rPr lang="en-US" altLang="zh-TW" sz="2400" dirty="0"/>
              <a:t>Gateway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" y="2132856"/>
            <a:ext cx="8934500" cy="126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43608" y="2133486"/>
            <a:ext cx="288032" cy="126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5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區網中心路由器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1570"/>
            <a:ext cx="4195814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區網中心路由</a:t>
            </a:r>
            <a:r>
              <a:rPr lang="zh-TW" altLang="en-US" dirty="0" smtClean="0"/>
              <a:t>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5122912" cy="4857784"/>
          </a:xfrm>
        </p:spPr>
        <p:txBody>
          <a:bodyPr/>
          <a:lstStyle/>
          <a:p>
            <a:r>
              <a:rPr lang="zh-TW" altLang="en-US" dirty="0" smtClean="0"/>
              <a:t>大捆網路線阻擋上排光纖模組更換與查修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9113"/>
            <a:ext cx="2723284" cy="485775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6804249" y="2718318"/>
            <a:ext cx="864096" cy="2510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區網中心路由器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5122912" cy="4857784"/>
          </a:xfrm>
        </p:spPr>
        <p:txBody>
          <a:bodyPr/>
          <a:lstStyle/>
          <a:p>
            <a:r>
              <a:rPr lang="zh-TW" altLang="en-US" dirty="0" smtClean="0"/>
              <a:t>注意整線時勿將光纖彎曲成直角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23</a:t>
            </a:fld>
            <a:endParaRPr lang="en-US" altLang="zh-TW"/>
          </a:p>
        </p:txBody>
      </p:sp>
      <p:grpSp>
        <p:nvGrpSpPr>
          <p:cNvPr id="5" name="群組 4"/>
          <p:cNvGrpSpPr/>
          <p:nvPr/>
        </p:nvGrpSpPr>
        <p:grpSpPr>
          <a:xfrm>
            <a:off x="5580112" y="1599715"/>
            <a:ext cx="2648944" cy="4725144"/>
            <a:chOff x="5580112" y="1599715"/>
            <a:chExt cx="2648944" cy="4725144"/>
          </a:xfrm>
        </p:grpSpPr>
        <p:pic>
          <p:nvPicPr>
            <p:cNvPr id="4099" name="Picture 3" descr="D:\My Documents\NTU\Network\區網\年度報告\105\IMAG051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599715"/>
              <a:ext cx="2648944" cy="4725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圓角矩形 6"/>
            <p:cNvSpPr/>
            <p:nvPr/>
          </p:nvSpPr>
          <p:spPr>
            <a:xfrm>
              <a:off x="6444208" y="3366390"/>
              <a:ext cx="864096" cy="25108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48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斷線公告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4/15 22:00 ~ 4/16 04:00 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臺</a:t>
            </a:r>
            <a:r>
              <a:rPr lang="zh-TW" altLang="zh-TW" dirty="0"/>
              <a:t>北第一區網中心</a:t>
            </a:r>
            <a:r>
              <a:rPr lang="en-US" altLang="zh-TW" dirty="0"/>
              <a:t>(</a:t>
            </a:r>
            <a:r>
              <a:rPr lang="zh-TW" altLang="zh-TW" dirty="0"/>
              <a:t>臺大</a:t>
            </a:r>
            <a:r>
              <a:rPr lang="en-US" altLang="zh-TW" dirty="0"/>
              <a:t>)</a:t>
            </a:r>
            <a:r>
              <a:rPr lang="zh-TW" altLang="zh-TW" dirty="0"/>
              <a:t>路由器</a:t>
            </a:r>
            <a:r>
              <a:rPr lang="en-US" altLang="zh-TW" dirty="0"/>
              <a:t>ASR9010</a:t>
            </a:r>
            <a:r>
              <a:rPr lang="zh-TW" altLang="zh-TW" dirty="0"/>
              <a:t>進行系統韌體</a:t>
            </a:r>
            <a:r>
              <a:rPr lang="zh-TW" altLang="zh-TW" dirty="0" smtClean="0"/>
              <a:t>升級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4/23 </a:t>
            </a:r>
            <a:r>
              <a:rPr lang="en-US" altLang="zh-TW" dirty="0"/>
              <a:t>06:00 ~ 08:00 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臺</a:t>
            </a:r>
            <a:r>
              <a:rPr lang="zh-TW" altLang="zh-TW" dirty="0"/>
              <a:t>北第一區網中心</a:t>
            </a:r>
            <a:r>
              <a:rPr lang="en-US" altLang="zh-TW" dirty="0"/>
              <a:t>(</a:t>
            </a:r>
            <a:r>
              <a:rPr lang="zh-TW" altLang="zh-TW" dirty="0"/>
              <a:t>臺大</a:t>
            </a:r>
            <a:r>
              <a:rPr lang="en-US" altLang="zh-TW" dirty="0"/>
              <a:t>) IPS</a:t>
            </a:r>
            <a:r>
              <a:rPr lang="zh-TW" altLang="zh-TW" dirty="0"/>
              <a:t>進行系統</a:t>
            </a:r>
            <a:r>
              <a:rPr lang="zh-TW" altLang="zh-TW" dirty="0" smtClean="0"/>
              <a:t>升級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381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3568" y="3068960"/>
            <a:ext cx="79928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簡報完畢</a:t>
            </a:r>
            <a:r>
              <a:rPr lang="en-US" altLang="zh-TW" sz="4800" dirty="0" smtClean="0">
                <a:ea typeface="標楷體" pitchFamily="65" charset="-120"/>
              </a:rPr>
              <a:t/>
            </a:r>
            <a:br>
              <a:rPr lang="en-US" altLang="zh-TW" sz="4800" dirty="0" smtClean="0">
                <a:ea typeface="標楷體" pitchFamily="65" charset="-120"/>
              </a:rPr>
            </a:br>
            <a:r>
              <a:rPr lang="zh-TW" altLang="en-US" sz="4800" dirty="0">
                <a:ea typeface="標楷體" pitchFamily="65" charset="-120"/>
              </a:rPr>
              <a:t>謝謝</a:t>
            </a:r>
            <a:endParaRPr lang="zh-TW" altLang="en-US" sz="4800" dirty="0" smtClean="0"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442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台北區網</a:t>
            </a:r>
            <a:r>
              <a:rPr lang="zh-TW" altLang="en-US" sz="4000" dirty="0">
                <a:ea typeface="標楷體" pitchFamily="65" charset="-120"/>
              </a:rPr>
              <a:t>中心服務</a:t>
            </a:r>
            <a:r>
              <a:rPr lang="zh-TW" altLang="en-US" sz="4000" dirty="0" smtClean="0">
                <a:ea typeface="標楷體" pitchFamily="65" charset="-120"/>
              </a:rPr>
              <a:t>窗口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017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ea typeface="標楷體" pitchFamily="65" charset="-120"/>
              </a:rPr>
              <a:t>服務窗口</a:t>
            </a:r>
            <a:endParaRPr lang="en-US" altLang="zh-TW" dirty="0" smtClean="0"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游子興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路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電路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davisyou@ntu.edu.tw  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02-33666008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陳慧雪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行政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snowbachen@ntu.edu.tw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02-33665009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李美雯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mli@ntu.edu.tw  </a:t>
            </a:r>
          </a:p>
          <a:p>
            <a:pPr lvl="2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02-3366501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66824"/>
            <a:ext cx="7192466" cy="45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區網</a:t>
            </a:r>
            <a:r>
              <a:rPr lang="zh-TW" altLang="en-US" dirty="0" smtClean="0"/>
              <a:t>網路中心運作</a:t>
            </a: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7200" y="5301208"/>
            <a:ext cx="5050904" cy="108012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2016/8 </a:t>
            </a:r>
            <a:r>
              <a:rPr lang="zh-TW" altLang="en-US" dirty="0"/>
              <a:t>教育部</a:t>
            </a:r>
            <a:r>
              <a:rPr lang="zh-TW" altLang="en-US" dirty="0" smtClean="0"/>
              <a:t>骨幹升級 </a:t>
            </a:r>
            <a:r>
              <a:rPr lang="en-US" altLang="zh-TW" dirty="0" smtClean="0"/>
              <a:t>100G</a:t>
            </a:r>
            <a:endParaRPr lang="en-US" altLang="zh-TW" dirty="0"/>
          </a:p>
          <a:p>
            <a:r>
              <a:rPr lang="zh-TW" altLang="en-US" dirty="0" smtClean="0"/>
              <a:t>共計</a:t>
            </a:r>
            <a:r>
              <a:rPr lang="en-US" altLang="zh-TW" dirty="0" smtClean="0"/>
              <a:t>51</a:t>
            </a:r>
            <a:r>
              <a:rPr lang="zh-TW" altLang="en-US" dirty="0" smtClean="0"/>
              <a:t>個</a:t>
            </a:r>
            <a:r>
              <a:rPr lang="zh-TW" altLang="en-US" dirty="0"/>
              <a:t>連線單位</a:t>
            </a:r>
          </a:p>
        </p:txBody>
      </p:sp>
    </p:spTree>
    <p:extLst>
      <p:ext uri="{BB962C8B-B14F-4D97-AF65-F5344CB8AC3E}">
        <p14:creationId xmlns:p14="http://schemas.microsoft.com/office/powerpoint/2010/main" val="41942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連線單位統計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2736304" cy="170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41" y="1628800"/>
            <a:ext cx="521290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網頁無法</a:t>
            </a:r>
            <a:r>
              <a:rPr lang="zh-TW" altLang="en-US" dirty="0" smtClean="0"/>
              <a:t>連線原因診斷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 telnet www.ncl.ucar.edu </a:t>
            </a:r>
            <a:r>
              <a:rPr lang="en-US" altLang="zh-TW" dirty="0" smtClean="0"/>
              <a:t>80</a:t>
            </a:r>
          </a:p>
          <a:p>
            <a:r>
              <a:rPr lang="zh-TW" altLang="en-US" dirty="0" smtClean="0"/>
              <a:t>台大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無回應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5" y="2708920"/>
            <a:ext cx="7602091" cy="356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19672" y="4797152"/>
            <a:ext cx="4464496" cy="229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5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網頁無法連線原因診斷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89" y="5264993"/>
            <a:ext cx="7915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2" y="1387344"/>
            <a:ext cx="62674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2564903"/>
            <a:ext cx="6361216" cy="2661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15616" y="5589240"/>
            <a:ext cx="3888432" cy="229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292801" y="3306631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區網 </a:t>
            </a:r>
            <a:r>
              <a:rPr lang="en-US" altLang="zh-TW" dirty="0" smtClean="0">
                <a:solidFill>
                  <a:srgbClr val="FF0000"/>
                </a:solidFill>
              </a:rPr>
              <a:t>IP </a:t>
            </a:r>
            <a:r>
              <a:rPr lang="zh-TW" altLang="en-US" dirty="0" smtClean="0">
                <a:solidFill>
                  <a:srgbClr val="FF0000"/>
                </a:solidFill>
              </a:rPr>
              <a:t>可正常回應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無法連線檢查方法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Ping </a:t>
            </a:r>
            <a:r>
              <a:rPr lang="en-US" altLang="zh-TW" dirty="0" err="1" smtClean="0"/>
              <a:t>x.x.x.x</a:t>
            </a:r>
            <a:endParaRPr lang="en-US" altLang="zh-TW" dirty="0" smtClean="0"/>
          </a:p>
          <a:p>
            <a:r>
              <a:rPr lang="en-US" altLang="zh-TW" dirty="0" err="1" smtClean="0"/>
              <a:t>Tracert</a:t>
            </a:r>
            <a:r>
              <a:rPr lang="en-US" altLang="zh-TW" dirty="0" smtClean="0"/>
              <a:t> –d </a:t>
            </a:r>
            <a:r>
              <a:rPr lang="en-US" altLang="zh-TW" dirty="0" err="1" smtClean="0"/>
              <a:t>x.x.x.x</a:t>
            </a:r>
            <a:endParaRPr lang="en-US" altLang="zh-TW" dirty="0" smtClean="0"/>
          </a:p>
          <a:p>
            <a:r>
              <a:rPr lang="en-US" altLang="zh-TW" dirty="0" smtClean="0"/>
              <a:t>Tracetcp.exe </a:t>
            </a:r>
            <a:r>
              <a:rPr lang="en-US" altLang="zh-TW" dirty="0" err="1" smtClean="0"/>
              <a:t>x.x.x.x</a:t>
            </a:r>
            <a:r>
              <a:rPr lang="en-US" altLang="zh-TW" dirty="0" smtClean="0"/>
              <a:t> -n</a:t>
            </a:r>
          </a:p>
          <a:p>
            <a:r>
              <a:rPr lang="en-US" altLang="zh-TW" dirty="0" smtClean="0"/>
              <a:t>telnet x.x.x.x80</a:t>
            </a:r>
          </a:p>
          <a:p>
            <a:pPr lvl="1"/>
            <a:r>
              <a:rPr lang="zh-TW" altLang="en-US" dirty="0" smtClean="0"/>
              <a:t>成功</a:t>
            </a:r>
            <a:endParaRPr lang="en-US" altLang="zh-TW" dirty="0" smtClean="0"/>
          </a:p>
          <a:p>
            <a:pPr lvl="1"/>
            <a:r>
              <a:rPr lang="zh-TW" altLang="en-US" dirty="0"/>
              <a:t>失敗</a:t>
            </a:r>
            <a:endParaRPr lang="en-US" altLang="zh-TW" dirty="0" smtClean="0"/>
          </a:p>
          <a:p>
            <a:r>
              <a:rPr lang="en-US" altLang="zh-TW" dirty="0"/>
              <a:t>telnet </a:t>
            </a:r>
            <a:r>
              <a:rPr lang="en-US" altLang="zh-TW" dirty="0" err="1" smtClean="0"/>
              <a:t>x.x.x.x</a:t>
            </a:r>
            <a:r>
              <a:rPr lang="en-US" altLang="zh-TW" dirty="0" smtClean="0"/>
              <a:t> </a:t>
            </a:r>
            <a:r>
              <a:rPr lang="en-US" altLang="zh-TW" dirty="0"/>
              <a:t>80</a:t>
            </a:r>
          </a:p>
          <a:p>
            <a:pPr lvl="1"/>
            <a:r>
              <a:rPr lang="en-US" altLang="zh-TW" dirty="0" smtClean="0"/>
              <a:t>Get ….</a:t>
            </a:r>
          </a:p>
          <a:p>
            <a:pPr lvl="1"/>
            <a:r>
              <a:rPr lang="zh-TW" altLang="en-US" dirty="0" smtClean="0"/>
              <a:t>成功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失敗</a:t>
            </a:r>
            <a:r>
              <a:rPr lang="en-US" altLang="zh-TW" dirty="0" smtClean="0"/>
              <a:t>: </a:t>
            </a:r>
            <a:r>
              <a:rPr lang="en-US" altLang="zh-TW" dirty="0"/>
              <a:t>: web server </a:t>
            </a:r>
            <a:r>
              <a:rPr lang="zh-TW" altLang="en-US" dirty="0" smtClean="0"/>
              <a:t>設定不回應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28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臺灣學術網路 </a:t>
            </a:r>
            <a:r>
              <a:rPr lang="en-US" altLang="zh-TW" dirty="0" err="1"/>
              <a:t>TANet</a:t>
            </a:r>
            <a:r>
              <a:rPr lang="en-US" altLang="zh-TW" dirty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網路</a:t>
            </a:r>
            <a:r>
              <a:rPr lang="zh-TW" altLang="en-US" dirty="0"/>
              <a:t>品質測試系統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90E0-A73F-4A53-83D9-1E4712857E21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76400"/>
            <a:ext cx="7543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51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27853</TotalTime>
  <Words>647</Words>
  <Application>Microsoft Office PowerPoint</Application>
  <PresentationFormat>如螢幕大小 (4:3)</PresentationFormat>
  <Paragraphs>173</Paragraphs>
  <Slides>25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暗香撲面</vt:lpstr>
      <vt:lpstr>106年度第一次 台北區網(臺大)網管會議</vt:lpstr>
      <vt:lpstr>會議議程</vt:lpstr>
      <vt:lpstr>台北區網中心服務窗口</vt:lpstr>
      <vt:lpstr>區網網路中心運作</vt:lpstr>
      <vt:lpstr>連線單位統計</vt:lpstr>
      <vt:lpstr>網頁無法連線原因診斷</vt:lpstr>
      <vt:lpstr>網頁無法連線原因診斷</vt:lpstr>
      <vt:lpstr>無法連線檢查方法</vt:lpstr>
      <vt:lpstr>臺灣學術網路 TANet  網路品質測試系統</vt:lpstr>
      <vt:lpstr>臺灣學術網路 TANet  網路品質測試系統</vt:lpstr>
      <vt:lpstr>校內不通、校外正常</vt:lpstr>
      <vt:lpstr>校內不通、校外正常</vt:lpstr>
      <vt:lpstr>TWAREN 連線單位網路架構</vt:lpstr>
      <vt:lpstr>TANet 連線單位網路架構</vt:lpstr>
      <vt:lpstr>Trunk Mode</vt:lpstr>
      <vt:lpstr>TANet 連線單位網路架構</vt:lpstr>
      <vt:lpstr>中華電信帶 Tag- Trunk Mode</vt:lpstr>
      <vt:lpstr>聽封包時是否需設定 IP</vt:lpstr>
      <vt:lpstr>中華電信帶 Tag- Trunk Mode</vt:lpstr>
      <vt:lpstr>中華電信帶 Tag- Trunk Mode</vt:lpstr>
      <vt:lpstr>區網中心路由器</vt:lpstr>
      <vt:lpstr>區網中心路由器</vt:lpstr>
      <vt:lpstr>區網中心路由器</vt:lpstr>
      <vt:lpstr>斷線公告</vt:lpstr>
      <vt:lpstr>簡報完畢 謝謝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NAME</dc:creator>
  <cp:lastModifiedBy>davisyou</cp:lastModifiedBy>
  <cp:revision>1463</cp:revision>
  <cp:lastPrinted>2015-02-07T05:45:16Z</cp:lastPrinted>
  <dcterms:created xsi:type="dcterms:W3CDTF">2007-03-23T08:00:23Z</dcterms:created>
  <dcterms:modified xsi:type="dcterms:W3CDTF">2017-03-29T05:19:59Z</dcterms:modified>
</cp:coreProperties>
</file>