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417" r:id="rId2"/>
    <p:sldId id="405" r:id="rId3"/>
    <p:sldId id="414" r:id="rId4"/>
    <p:sldId id="407" r:id="rId5"/>
    <p:sldId id="415" r:id="rId6"/>
    <p:sldId id="416" r:id="rId7"/>
    <p:sldId id="400" r:id="rId8"/>
    <p:sldId id="403" r:id="rId9"/>
    <p:sldId id="409" r:id="rId10"/>
    <p:sldId id="404" r:id="rId11"/>
    <p:sldId id="406" r:id="rId12"/>
    <p:sldId id="402" r:id="rId13"/>
    <p:sldId id="401" r:id="rId14"/>
    <p:sldId id="399" r:id="rId15"/>
    <p:sldId id="408" r:id="rId16"/>
    <p:sldId id="410" r:id="rId17"/>
    <p:sldId id="413" r:id="rId18"/>
    <p:sldId id="411" r:id="rId1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01AF2A"/>
    <a:srgbClr val="FFFFCC"/>
    <a:srgbClr val="F7C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1" autoAdjust="0"/>
    <p:restoredTop sz="92895" autoAdjust="0"/>
  </p:normalViewPr>
  <p:slideViewPr>
    <p:cSldViewPr>
      <p:cViewPr varScale="1">
        <p:scale>
          <a:sx n="68" d="100"/>
          <a:sy n="68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16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4D073D-74CA-451C-8442-9F96FEA9D4D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872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5B0D06-D203-47E6-AA0B-0D2C69BD9EB2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zh-TW" altLang="en-US" dirty="0"/>
              <a:t>利用全</a:t>
            </a:r>
            <a:r>
              <a:rPr lang="en-US" altLang="zh-TW" dirty="0"/>
              <a:t>ROADM+5 </a:t>
            </a:r>
            <a:r>
              <a:rPr lang="zh-TW" altLang="en-US" dirty="0"/>
              <a:t>條</a:t>
            </a:r>
            <a:r>
              <a:rPr lang="en-US" altLang="zh-TW" dirty="0"/>
              <a:t> Dark Fiber</a:t>
            </a:r>
            <a:r>
              <a:rPr lang="zh-TW" altLang="en-US" dirty="0"/>
              <a:t>，來達到異地雙中心的光傳輸架構</a:t>
            </a:r>
            <a:endParaRPr lang="en-US" altLang="zh-TW" dirty="0"/>
          </a:p>
          <a:p>
            <a:pPr marL="171450" indent="-171450">
              <a:buFont typeface="Arial" pitchFamily="34" charset="0"/>
              <a:buChar char="•"/>
            </a:pPr>
            <a:r>
              <a:rPr lang="zh-TW" altLang="en-US" dirty="0"/>
              <a:t>每個區網</a:t>
            </a:r>
            <a:r>
              <a:rPr lang="en-US" altLang="zh-TW" dirty="0"/>
              <a:t>Dual</a:t>
            </a:r>
            <a:r>
              <a:rPr lang="en-US" altLang="zh-TW" baseline="0" dirty="0"/>
              <a:t> Homing</a:t>
            </a:r>
            <a:r>
              <a:rPr lang="zh-TW" altLang="en-US" baseline="0" dirty="0"/>
              <a:t>到兩個主節點</a:t>
            </a:r>
            <a:r>
              <a:rPr lang="en-US" altLang="zh-TW" baseline="0" dirty="0"/>
              <a:t>: </a:t>
            </a:r>
            <a:r>
              <a:rPr lang="zh-TW" altLang="en-US" baseline="0" dirty="0"/>
              <a:t>以中央大學為例，分別連至台北和新竹主節點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263C7C-3A75-42EE-9A50-77D66EC83234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5943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D073D-74CA-451C-8442-9F96FEA9D4D9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6844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593A55C-C98D-44F2-8BE0-A0E1C446D97A}" type="slidenum">
              <a:rPr lang="en-US" altLang="zh-TW" sz="1200" smtClean="0"/>
              <a:pPr eaLnBrk="1" hangingPunct="1"/>
              <a:t>12</a:t>
            </a:fld>
            <a:endParaRPr lang="en-US" altLang="zh-TW" sz="1200"/>
          </a:p>
        </p:txBody>
      </p:sp>
      <p:sp>
        <p:nvSpPr>
          <p:cNvPr id="64515" name="Rectangle 11"/>
          <p:cNvSpPr txBox="1">
            <a:spLocks noGrp="1" noChangeArrowheads="1"/>
          </p:cNvSpPr>
          <p:nvPr/>
        </p:nvSpPr>
        <p:spPr bwMode="auto">
          <a:xfrm>
            <a:off x="5800725" y="8537576"/>
            <a:ext cx="7953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467" tIns="0" rIns="18467" bIns="0" anchor="b"/>
          <a:lstStyle>
            <a:lvl1pPr defTabSz="8858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858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858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858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858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890BD0FF-7445-40F0-B765-B9CF1E9DE945}" type="slidenum">
              <a:rPr lang="en-US" altLang="zh-TW" sz="800"/>
              <a:pPr algn="r" eaLnBrk="1" hangingPunct="1"/>
              <a:t>12</a:t>
            </a:fld>
            <a:endParaRPr lang="en-US" altLang="zh-TW" sz="800"/>
          </a:p>
        </p:txBody>
      </p:sp>
      <p:sp>
        <p:nvSpPr>
          <p:cNvPr id="64516" name="AutoShap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4FBC2F7-708F-4034-96D6-905D4DCBFA1F}" type="slidenum">
              <a:rPr lang="en-US" altLang="zh-TW" sz="1200" smtClean="0"/>
              <a:pPr eaLnBrk="1" hangingPunct="1"/>
              <a:t>13</a:t>
            </a:fld>
            <a:endParaRPr lang="en-US" altLang="zh-TW" sz="1200"/>
          </a:p>
        </p:txBody>
      </p:sp>
      <p:sp>
        <p:nvSpPr>
          <p:cNvPr id="66563" name="AutoShap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7195-6C85-4D0D-BE3A-2D64E417E56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E0F2-BCFA-44F7-A4CA-1B440D39D7F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0BE8-6350-48D8-AC5F-B84C44D7E91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21652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頁尾文字</a:t>
            </a: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BC179-AE0C-4866-9FDB-7DCC04C94B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392195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2071108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5778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3230-2E77-414D-AA09-26133BECDA3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3CA1-A8E6-456B-B221-81CCDAA75D7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F731-1196-486C-8FA9-C93B6AE8B69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748D-C33C-4044-A9B0-8D762834392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DCC3-50A9-4CDE-BCD0-CADE474CF23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A797-A21F-4C3C-94A9-2C2D86FAA49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3237-D059-4902-B81C-2B16B6D1055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810D3230-2E77-414D-AA09-26133BECDA3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380559"/>
            <a:ext cx="7391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43" y="6411881"/>
            <a:ext cx="1088506" cy="4735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rtg.tanet.edu.tw/tanet/internet/internet2-twaren-transit.html" TargetMode="Externa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0"/>
              </a:spcBef>
              <a:defRPr/>
            </a:pPr>
            <a:r>
              <a:rPr lang="en-US" altLang="zh-TW" dirty="0" err="1"/>
              <a:t>TANet</a:t>
            </a:r>
            <a:r>
              <a:rPr lang="en-US" altLang="zh-TW" dirty="0"/>
              <a:t> 100G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RODAM </a:t>
            </a:r>
            <a:r>
              <a:rPr lang="zh-TW" altLang="en-US" dirty="0"/>
              <a:t>原理與架構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4367-C53E-4420-90D1-CD3132E9144C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 flipH="1">
            <a:off x="3851275" y="3716338"/>
            <a:ext cx="49688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714353" y="4437112"/>
            <a:ext cx="5105400" cy="1752600"/>
          </a:xfrm>
          <a:prstGeom prst="rect">
            <a:avLst/>
          </a:prstGeom>
        </p:spPr>
        <p:txBody>
          <a:bodyPr vert="horz" rtlCol="0">
            <a:normAutofit fontScale="925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臺灣大學計資中心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游子興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altLang="zh-TW" dirty="0" smtClean="0">
                <a:solidFill>
                  <a:schemeClr val="tx1"/>
                </a:solidFill>
              </a:rPr>
              <a:t>davisyou@ntu.edu.tw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altLang="zh-TW" dirty="0" smtClean="0">
                <a:solidFill>
                  <a:schemeClr val="tx1"/>
                </a:solidFill>
              </a:rPr>
              <a:t>3366-5008</a:t>
            </a:r>
            <a:endParaRPr lang="zh-TW" altLang="zh-T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5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Transponder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Cisco ONS </a:t>
            </a:r>
            <a:r>
              <a:rPr lang="en-US" altLang="zh-TW" dirty="0"/>
              <a:t>15454 10-Port 10 </a:t>
            </a:r>
            <a:r>
              <a:rPr lang="en-US" altLang="zh-TW" dirty="0" err="1"/>
              <a:t>Gbps</a:t>
            </a:r>
            <a:r>
              <a:rPr lang="en-US" altLang="zh-TW" dirty="0"/>
              <a:t> Line </a:t>
            </a:r>
            <a:r>
              <a:rPr lang="en-US" altLang="zh-TW" dirty="0" smtClean="0"/>
              <a:t>Card</a:t>
            </a:r>
          </a:p>
          <a:p>
            <a:r>
              <a:rPr lang="en-US" altLang="zh-TW" dirty="0"/>
              <a:t>ONS 15454 100-Gbps CP-DQPSK Full C-Band Tunable DWDM Trunk Card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10</a:t>
            </a:fld>
            <a:endParaRPr lang="en-US" altLang="zh-TW"/>
          </a:p>
        </p:txBody>
      </p:sp>
      <p:sp>
        <p:nvSpPr>
          <p:cNvPr id="6" name="Text Placeholder 110"/>
          <p:cNvSpPr txBox="1">
            <a:spLocks/>
          </p:cNvSpPr>
          <p:nvPr/>
        </p:nvSpPr>
        <p:spPr>
          <a:xfrm>
            <a:off x="755576" y="5299501"/>
            <a:ext cx="3242333" cy="400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95000"/>
              </a:lnSpc>
              <a:spcBef>
                <a:spcPts val="148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3515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100G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515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DWDM Trunk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3515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515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Line Card</a:t>
            </a:r>
          </a:p>
        </p:txBody>
      </p:sp>
      <p:sp>
        <p:nvSpPr>
          <p:cNvPr id="7" name="Text Placeholder 110"/>
          <p:cNvSpPr txBox="1">
            <a:spLocks/>
          </p:cNvSpPr>
          <p:nvPr/>
        </p:nvSpPr>
        <p:spPr>
          <a:xfrm>
            <a:off x="5220072" y="5254974"/>
            <a:ext cx="3242333" cy="400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95000"/>
              </a:lnSpc>
              <a:spcBef>
                <a:spcPts val="148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3515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515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3515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515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Multi-Rate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3515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515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Line Card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2" cstate="print"/>
          <a:srcRect t="24688" b="12051"/>
          <a:stretch>
            <a:fillRect/>
          </a:stretch>
        </p:blipFill>
        <p:spPr>
          <a:xfrm>
            <a:off x="429053" y="3734189"/>
            <a:ext cx="3895377" cy="140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 descr="300620110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08274"/>
            <a:ext cx="4115606" cy="1346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74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Transponder &amp; SMR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11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8029550" cy="244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149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>
                <a:ea typeface="ＭＳ Ｐゴシック" pitchFamily="34" charset="-128"/>
              </a:rPr>
              <a:t>Single Module ROADM</a:t>
            </a:r>
            <a:endParaRPr lang="en-US" altLang="zh-TW">
              <a:ea typeface="ＭＳ Ｐゴシック" pitchFamily="34" charset="-128"/>
            </a:endParaRP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736600" y="1792288"/>
            <a:ext cx="5668963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/>
          <a:lstStyle/>
          <a:p>
            <a:pPr marL="269875" indent="-269875" defTabSz="814388">
              <a:spcBef>
                <a:spcPct val="2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GB" b="1" dirty="0"/>
              <a:t>Flexible</a:t>
            </a:r>
            <a:r>
              <a:rPr lang="en-GB" dirty="0"/>
              <a:t> to support:</a:t>
            </a:r>
          </a:p>
          <a:p>
            <a:pPr marL="715963" lvl="1" indent="-266700" defTabSz="814388">
              <a:spcBef>
                <a:spcPct val="20000"/>
              </a:spcBef>
              <a:spcAft>
                <a:spcPct val="10000"/>
              </a:spcAft>
              <a:buFontTx/>
              <a:buChar char="–"/>
            </a:pPr>
            <a:r>
              <a:rPr lang="en-GB" sz="1800" dirty="0"/>
              <a:t>40chs Degree-2 ROADM applications</a:t>
            </a:r>
            <a:br>
              <a:rPr lang="en-GB" sz="1800" dirty="0"/>
            </a:br>
            <a:r>
              <a:rPr lang="en-GB" sz="1800" i="1" dirty="0"/>
              <a:t>ROADM + Pre-Amplifier unit</a:t>
            </a:r>
          </a:p>
          <a:p>
            <a:pPr marL="715963" lvl="1" indent="-266700" defTabSz="814388">
              <a:spcBef>
                <a:spcPct val="20000"/>
              </a:spcBef>
              <a:spcAft>
                <a:spcPct val="10000"/>
              </a:spcAft>
              <a:buFontTx/>
              <a:buChar char="–"/>
            </a:pPr>
            <a:r>
              <a:rPr lang="en-GB" sz="1800" dirty="0"/>
              <a:t>40chs Degree-4 ROADM applications</a:t>
            </a:r>
            <a:br>
              <a:rPr lang="en-GB" sz="1800" dirty="0"/>
            </a:br>
            <a:r>
              <a:rPr lang="en-GB" sz="1800" i="1" dirty="0"/>
              <a:t>ROADM + Pre- + Booster Amplifier unit</a:t>
            </a:r>
          </a:p>
          <a:p>
            <a:pPr marL="715963" lvl="1" indent="-266700" defTabSz="814388">
              <a:spcBef>
                <a:spcPct val="20000"/>
              </a:spcBef>
              <a:spcAft>
                <a:spcPct val="10000"/>
              </a:spcAft>
              <a:buFontTx/>
              <a:buChar char="–"/>
            </a:pPr>
            <a:endParaRPr lang="en-GB" sz="1800" i="1" dirty="0"/>
          </a:p>
          <a:p>
            <a:pPr marL="269875" indent="-269875" defTabSz="814388">
              <a:spcBef>
                <a:spcPct val="2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GB" b="1" dirty="0"/>
              <a:t>Lossless</a:t>
            </a:r>
            <a:r>
              <a:rPr lang="en-GB" dirty="0"/>
              <a:t> ROADM solution</a:t>
            </a:r>
            <a:endParaRPr lang="en-US" altLang="zh-TW" dirty="0"/>
          </a:p>
          <a:p>
            <a:pPr marL="715963" lvl="1" indent="-266700" defTabSz="814388">
              <a:spcBef>
                <a:spcPct val="20000"/>
              </a:spcBef>
              <a:spcAft>
                <a:spcPct val="10000"/>
              </a:spcAft>
              <a:buFontTx/>
              <a:buChar char="–"/>
            </a:pPr>
            <a:r>
              <a:rPr lang="en-GB" sz="1800" dirty="0"/>
              <a:t>In-Service OLA to ROADM upgrade</a:t>
            </a:r>
          </a:p>
          <a:p>
            <a:pPr marL="715963" lvl="1" indent="-266700" defTabSz="814388">
              <a:spcBef>
                <a:spcPct val="20000"/>
              </a:spcBef>
              <a:spcAft>
                <a:spcPct val="10000"/>
              </a:spcAft>
              <a:buFontTx/>
              <a:buChar char="–"/>
            </a:pPr>
            <a:r>
              <a:rPr lang="en-GB" sz="1800" dirty="0"/>
              <a:t>Extend ROADM to the Edge of the Network</a:t>
            </a:r>
          </a:p>
          <a:p>
            <a:pPr marL="269875" indent="-269875" defTabSz="814388">
              <a:spcBef>
                <a:spcPct val="20000"/>
              </a:spcBef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endParaRPr lang="en-GB" dirty="0"/>
          </a:p>
        </p:txBody>
      </p:sp>
      <p:pic>
        <p:nvPicPr>
          <p:cNvPr id="17412" name="Picture 7" descr="sm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4" t="4350" r="24763" b="5029"/>
          <a:stretch>
            <a:fillRect/>
          </a:stretch>
        </p:blipFill>
        <p:spPr bwMode="auto">
          <a:xfrm>
            <a:off x="6826448" y="1389063"/>
            <a:ext cx="17780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 descr="MoE Jumper - TeamView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4" t="27555" r="37832" b="50519"/>
          <a:stretch/>
        </p:blipFill>
        <p:spPr>
          <a:xfrm>
            <a:off x="5960738" y="2852936"/>
            <a:ext cx="1203550" cy="24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849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ea typeface="ＭＳ Ｐゴシック" pitchFamily="34" charset="-128"/>
              </a:rPr>
              <a:t>Degree-4 SMR ROADM Node</a:t>
            </a:r>
            <a:endParaRPr lang="en-US" altLang="zh-TW">
              <a:ea typeface="ＭＳ Ｐゴシック" pitchFamily="34" charset="-128"/>
            </a:endParaRPr>
          </a:p>
        </p:txBody>
      </p:sp>
      <p:pic>
        <p:nvPicPr>
          <p:cNvPr id="24579" name="Picture 5" descr="MBJ01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67" b="35953"/>
          <a:stretch>
            <a:fillRect/>
          </a:stretch>
        </p:blipFill>
        <p:spPr bwMode="auto">
          <a:xfrm>
            <a:off x="2470151" y="3463925"/>
            <a:ext cx="3948113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MBJ0190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1" r="39651"/>
          <a:stretch>
            <a:fillRect/>
          </a:stretch>
        </p:blipFill>
        <p:spPr bwMode="auto">
          <a:xfrm>
            <a:off x="1123950" y="1460500"/>
            <a:ext cx="331788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1" descr="MBJ0190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1" r="39651"/>
          <a:stretch>
            <a:fillRect/>
          </a:stretch>
        </p:blipFill>
        <p:spPr bwMode="auto">
          <a:xfrm>
            <a:off x="1123950" y="4162425"/>
            <a:ext cx="331788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2" descr="MBJ0190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1" r="39651"/>
          <a:stretch>
            <a:fillRect/>
          </a:stretch>
        </p:blipFill>
        <p:spPr bwMode="auto">
          <a:xfrm>
            <a:off x="7273926" y="1460500"/>
            <a:ext cx="3302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3" descr="MBJ0190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1" r="39651"/>
          <a:stretch>
            <a:fillRect/>
          </a:stretch>
        </p:blipFill>
        <p:spPr bwMode="auto">
          <a:xfrm>
            <a:off x="7273926" y="4162425"/>
            <a:ext cx="3302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584" name="Elbow Connector 15"/>
          <p:cNvCxnSpPr>
            <a:cxnSpLocks noChangeShapeType="1"/>
          </p:cNvCxnSpPr>
          <p:nvPr/>
        </p:nvCxnSpPr>
        <p:spPr bwMode="auto">
          <a:xfrm>
            <a:off x="1266825" y="3028951"/>
            <a:ext cx="2122488" cy="881063"/>
          </a:xfrm>
          <a:prstGeom prst="bentConnector3">
            <a:avLst>
              <a:gd name="adj1" fmla="val 99407"/>
            </a:avLst>
          </a:prstGeom>
          <a:noFill/>
          <a:ln w="254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Elbow Connector 23"/>
          <p:cNvCxnSpPr>
            <a:cxnSpLocks noChangeShapeType="1"/>
          </p:cNvCxnSpPr>
          <p:nvPr/>
        </p:nvCxnSpPr>
        <p:spPr bwMode="auto">
          <a:xfrm flipV="1">
            <a:off x="1293814" y="3917952"/>
            <a:ext cx="2371725" cy="1812925"/>
          </a:xfrm>
          <a:prstGeom prst="bentConnector3">
            <a:avLst>
              <a:gd name="adj1" fmla="val 99148"/>
            </a:avLst>
          </a:prstGeom>
          <a:noFill/>
          <a:ln w="254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6" name="Elbow Connector 26"/>
          <p:cNvCxnSpPr>
            <a:cxnSpLocks noChangeShapeType="1"/>
          </p:cNvCxnSpPr>
          <p:nvPr/>
        </p:nvCxnSpPr>
        <p:spPr bwMode="auto">
          <a:xfrm rot="10800000">
            <a:off x="3935413" y="3952876"/>
            <a:ext cx="3505200" cy="1768475"/>
          </a:xfrm>
          <a:prstGeom prst="bentConnector3">
            <a:avLst>
              <a:gd name="adj1" fmla="val 100019"/>
            </a:avLst>
          </a:prstGeom>
          <a:noFill/>
          <a:ln w="254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7" name="Elbow Connector 29"/>
          <p:cNvCxnSpPr>
            <a:cxnSpLocks noChangeShapeType="1"/>
          </p:cNvCxnSpPr>
          <p:nvPr/>
        </p:nvCxnSpPr>
        <p:spPr bwMode="auto">
          <a:xfrm rot="10800000" flipV="1">
            <a:off x="4221163" y="3028952"/>
            <a:ext cx="3211512" cy="898525"/>
          </a:xfrm>
          <a:prstGeom prst="bentConnector3">
            <a:avLst>
              <a:gd name="adj1" fmla="val 100153"/>
            </a:avLst>
          </a:prstGeom>
          <a:noFill/>
          <a:ln w="254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8" name="TextBox 32"/>
          <p:cNvSpPr txBox="1">
            <a:spLocks noChangeArrowheads="1"/>
          </p:cNvSpPr>
          <p:nvPr/>
        </p:nvSpPr>
        <p:spPr bwMode="auto">
          <a:xfrm>
            <a:off x="1439863" y="1509713"/>
            <a:ext cx="8942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 b="1"/>
              <a:t>Side A</a:t>
            </a:r>
            <a:endParaRPr lang="en-US" altLang="zh-TW" sz="1800" b="1"/>
          </a:p>
        </p:txBody>
      </p:sp>
      <p:sp>
        <p:nvSpPr>
          <p:cNvPr id="24589" name="TextBox 33"/>
          <p:cNvSpPr txBox="1">
            <a:spLocks noChangeArrowheads="1"/>
          </p:cNvSpPr>
          <p:nvPr/>
        </p:nvSpPr>
        <p:spPr bwMode="auto">
          <a:xfrm>
            <a:off x="1439863" y="4295776"/>
            <a:ext cx="902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 b="1"/>
              <a:t>Side B</a:t>
            </a:r>
            <a:endParaRPr lang="en-US" altLang="zh-TW" sz="1800" b="1"/>
          </a:p>
        </p:txBody>
      </p:sp>
      <p:sp>
        <p:nvSpPr>
          <p:cNvPr id="24590" name="TextBox 34"/>
          <p:cNvSpPr txBox="1">
            <a:spLocks noChangeArrowheads="1"/>
          </p:cNvSpPr>
          <p:nvPr/>
        </p:nvSpPr>
        <p:spPr bwMode="auto">
          <a:xfrm>
            <a:off x="6381751" y="1509713"/>
            <a:ext cx="902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 b="1"/>
              <a:t>Side D</a:t>
            </a:r>
            <a:endParaRPr lang="en-US" altLang="zh-TW" sz="1800" b="1"/>
          </a:p>
        </p:txBody>
      </p:sp>
      <p:sp>
        <p:nvSpPr>
          <p:cNvPr id="24591" name="TextBox 35"/>
          <p:cNvSpPr txBox="1">
            <a:spLocks noChangeArrowheads="1"/>
          </p:cNvSpPr>
          <p:nvPr/>
        </p:nvSpPr>
        <p:spPr bwMode="auto">
          <a:xfrm>
            <a:off x="6376989" y="4295776"/>
            <a:ext cx="902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 b="1"/>
              <a:t>Side C</a:t>
            </a:r>
            <a:endParaRPr lang="en-US" altLang="zh-TW" sz="1800" b="1"/>
          </a:p>
        </p:txBody>
      </p:sp>
      <p:sp>
        <p:nvSpPr>
          <p:cNvPr id="24592" name="TextBox 15"/>
          <p:cNvSpPr txBox="1">
            <a:spLocks noChangeArrowheads="1"/>
          </p:cNvSpPr>
          <p:nvPr/>
        </p:nvSpPr>
        <p:spPr bwMode="auto">
          <a:xfrm>
            <a:off x="2217739" y="5781676"/>
            <a:ext cx="9973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TW" sz="1200" b="1"/>
              <a:t>MPO Cable</a:t>
            </a:r>
          </a:p>
        </p:txBody>
      </p:sp>
    </p:spTree>
    <p:extLst>
      <p:ext uri="{BB962C8B-B14F-4D97-AF65-F5344CB8AC3E}">
        <p14:creationId xmlns:p14="http://schemas.microsoft.com/office/powerpoint/2010/main" val="1945664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SMR2 Block </a:t>
            </a:r>
            <a:r>
              <a:rPr lang="en-US" altLang="zh-TW" dirty="0" smtClean="0"/>
              <a:t>Diagram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14</a:t>
            </a:fld>
            <a:endParaRPr lang="en-US" altLang="zh-TW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53827"/>
            <a:ext cx="69056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文字方塊 79"/>
          <p:cNvSpPr txBox="1"/>
          <p:nvPr/>
        </p:nvSpPr>
        <p:spPr>
          <a:xfrm>
            <a:off x="611560" y="34917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外線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7" name="文字方塊 86"/>
          <p:cNvSpPr txBox="1"/>
          <p:nvPr/>
        </p:nvSpPr>
        <p:spPr>
          <a:xfrm>
            <a:off x="4067944" y="1331476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DCU </a:t>
            </a:r>
            <a:r>
              <a:rPr lang="zh-TW" altLang="en-US" dirty="0" smtClean="0">
                <a:solidFill>
                  <a:srgbClr val="FF0000"/>
                </a:solidFill>
              </a:rPr>
              <a:t>射散補償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7308304" y="384735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MPO Cable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6156176" y="1516142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15216 </a:t>
            </a:r>
            <a:r>
              <a:rPr lang="en-US" altLang="zh-TW" dirty="0" smtClean="0">
                <a:solidFill>
                  <a:srgbClr val="FF0000"/>
                </a:solidFill>
              </a:rPr>
              <a:t>MUX/DMUX: COM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0" name="文字方塊 89"/>
          <p:cNvSpPr txBox="1"/>
          <p:nvPr/>
        </p:nvSpPr>
        <p:spPr>
          <a:xfrm>
            <a:off x="5737741" y="5909994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15216 </a:t>
            </a:r>
            <a:r>
              <a:rPr lang="en-US" altLang="zh-TW" dirty="0" smtClean="0">
                <a:solidFill>
                  <a:srgbClr val="FF0000"/>
                </a:solidFill>
              </a:rPr>
              <a:t>MUX/DMUX: COM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1" name="文字方塊 90"/>
          <p:cNvSpPr txBox="1"/>
          <p:nvPr/>
        </p:nvSpPr>
        <p:spPr>
          <a:xfrm>
            <a:off x="2268468" y="134460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TNC Card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2" name="文字方塊 91"/>
          <p:cNvSpPr txBox="1"/>
          <p:nvPr/>
        </p:nvSpPr>
        <p:spPr>
          <a:xfrm>
            <a:off x="2340476" y="616530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TNC Card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1" name="文字方塊 80"/>
          <p:cNvSpPr txBox="1"/>
          <p:nvPr/>
        </p:nvSpPr>
        <p:spPr>
          <a:xfrm>
            <a:off x="6415216" y="5148481"/>
            <a:ext cx="2638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EXP1~EXP3 </a:t>
            </a:r>
            <a:r>
              <a:rPr lang="zh-TW" altLang="en-US" sz="1600" dirty="0" smtClean="0">
                <a:solidFill>
                  <a:srgbClr val="FF0000"/>
                </a:solidFill>
              </a:rPr>
              <a:t>接收來自另外</a:t>
            </a:r>
            <a:endParaRPr lang="en-US" altLang="zh-TW" sz="1600" dirty="0" smtClean="0">
              <a:solidFill>
                <a:srgbClr val="FF0000"/>
              </a:solidFill>
            </a:endParaRPr>
          </a:p>
          <a:p>
            <a:r>
              <a:rPr lang="zh-TW" altLang="en-US" sz="1600" dirty="0" smtClean="0">
                <a:solidFill>
                  <a:srgbClr val="FF0000"/>
                </a:solidFill>
              </a:rPr>
              <a:t>三個 </a:t>
            </a:r>
            <a:r>
              <a:rPr lang="en-US" altLang="zh-TW" sz="1600" dirty="0" smtClean="0">
                <a:solidFill>
                  <a:srgbClr val="FF0000"/>
                </a:solidFill>
              </a:rPr>
              <a:t>Degree</a:t>
            </a:r>
            <a:r>
              <a:rPr lang="zh-TW" altLang="en-US" sz="1600" dirty="0" smtClean="0">
                <a:solidFill>
                  <a:srgbClr val="FF0000"/>
                </a:solidFill>
              </a:rPr>
              <a:t> 之</a:t>
            </a:r>
            <a:r>
              <a:rPr lang="en-US" altLang="zh-TW" sz="1600" dirty="0" smtClean="0">
                <a:solidFill>
                  <a:srgbClr val="FF0000"/>
                </a:solidFill>
              </a:rPr>
              <a:t>EXP-TX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100G </a:t>
            </a:r>
            <a:r>
              <a:rPr lang="zh-TW" altLang="en-US" dirty="0" smtClean="0"/>
              <a:t>台大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台北主節點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路徑說明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NTU ASR9912</a:t>
            </a:r>
          </a:p>
          <a:p>
            <a:pPr lvl="2"/>
            <a:r>
              <a:rPr lang="en-US" altLang="zh-TW" dirty="0" smtClean="0"/>
              <a:t>100 G-TX</a:t>
            </a:r>
          </a:p>
          <a:p>
            <a:pPr lvl="1"/>
            <a:r>
              <a:rPr lang="en-US" altLang="zh-TW" dirty="0" smtClean="0"/>
              <a:t>100G ME-C: Transponder</a:t>
            </a:r>
          </a:p>
          <a:p>
            <a:pPr lvl="2"/>
            <a:r>
              <a:rPr lang="en-US" altLang="zh-TW" dirty="0" smtClean="0"/>
              <a:t>AGGR: RX -&gt; TRUNK: TX</a:t>
            </a:r>
          </a:p>
          <a:p>
            <a:pPr lvl="1"/>
            <a:r>
              <a:rPr lang="en-US" altLang="zh-TW" dirty="0" smtClean="0"/>
              <a:t>15216-EF-40-ODD: MUX</a:t>
            </a:r>
          </a:p>
          <a:p>
            <a:pPr lvl="2"/>
            <a:r>
              <a:rPr lang="en-US" altLang="zh-TW" dirty="0" smtClean="0"/>
              <a:t>1531.90nm: RX -&gt; COM: TX </a:t>
            </a:r>
          </a:p>
          <a:p>
            <a:pPr lvl="1"/>
            <a:r>
              <a:rPr lang="en-US" altLang="zh-TW" dirty="0" smtClean="0"/>
              <a:t>40 SMR2-C(A4)</a:t>
            </a:r>
          </a:p>
          <a:p>
            <a:pPr lvl="2"/>
            <a:r>
              <a:rPr lang="en-US" altLang="zh-TW" dirty="0" smtClean="0"/>
              <a:t>Add-RX -&gt; Line-TX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34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100G </a:t>
            </a:r>
            <a:r>
              <a:rPr lang="zh-TW" altLang="en-US" dirty="0" smtClean="0"/>
              <a:t>台北主節點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台大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/>
              <a:t>路徑說明</a:t>
            </a:r>
            <a:endParaRPr lang="en-US" altLang="zh-TW" dirty="0"/>
          </a:p>
          <a:p>
            <a:pPr lvl="1"/>
            <a:r>
              <a:rPr lang="en-US" altLang="zh-TW" dirty="0" smtClean="0"/>
              <a:t>40 SMR2-C(A4)</a:t>
            </a:r>
            <a:endParaRPr lang="en-US" altLang="zh-TW" dirty="0"/>
          </a:p>
          <a:p>
            <a:pPr lvl="2"/>
            <a:r>
              <a:rPr lang="en-US" altLang="zh-TW" dirty="0" smtClean="0"/>
              <a:t>Line-RX -&gt; DC-TX</a:t>
            </a:r>
            <a:endParaRPr lang="en-US" altLang="zh-TW" dirty="0"/>
          </a:p>
          <a:p>
            <a:pPr lvl="1"/>
            <a:r>
              <a:rPr lang="en-US" altLang="zh-TW" dirty="0" smtClean="0"/>
              <a:t>15216-DCU-1150</a:t>
            </a:r>
            <a:r>
              <a:rPr lang="en-US" altLang="zh-TW" dirty="0"/>
              <a:t>: Dispersion Compensator Unit(</a:t>
            </a:r>
            <a:r>
              <a:rPr lang="zh-TW" altLang="en-US" dirty="0"/>
              <a:t>射散</a:t>
            </a:r>
            <a:r>
              <a:rPr lang="zh-TW" altLang="en-US" dirty="0" smtClean="0"/>
              <a:t>補償</a:t>
            </a:r>
            <a:r>
              <a:rPr lang="en-US" altLang="zh-TW" dirty="0" smtClean="0"/>
              <a:t>)</a:t>
            </a:r>
          </a:p>
          <a:p>
            <a:pPr lvl="2"/>
            <a:r>
              <a:rPr lang="en-US" altLang="zh-TW" dirty="0" smtClean="0"/>
              <a:t>Input -&gt; Output</a:t>
            </a:r>
          </a:p>
          <a:p>
            <a:pPr lvl="1"/>
            <a:r>
              <a:rPr lang="en-US" altLang="zh-TW" dirty="0"/>
              <a:t>40 </a:t>
            </a:r>
            <a:r>
              <a:rPr lang="en-US" altLang="zh-TW" dirty="0" smtClean="0"/>
              <a:t>SMR2-C(A4)</a:t>
            </a:r>
            <a:endParaRPr lang="en-US" altLang="zh-TW" dirty="0"/>
          </a:p>
          <a:p>
            <a:pPr lvl="2"/>
            <a:r>
              <a:rPr lang="en-US" altLang="zh-TW" dirty="0" smtClean="0"/>
              <a:t>DC-RX -&gt; DROP-TX</a:t>
            </a:r>
          </a:p>
          <a:p>
            <a:pPr lvl="1"/>
            <a:r>
              <a:rPr lang="en-US" altLang="zh-TW" dirty="0" smtClean="0"/>
              <a:t>15216-EF-40-ODD: DMUX</a:t>
            </a:r>
          </a:p>
          <a:p>
            <a:pPr lvl="2"/>
            <a:r>
              <a:rPr lang="en-US" altLang="zh-TW" dirty="0" smtClean="0"/>
              <a:t>COM: RX -&gt; 1531.90n: TX </a:t>
            </a:r>
          </a:p>
          <a:p>
            <a:pPr lvl="1"/>
            <a:r>
              <a:rPr lang="en-US" altLang="zh-TW" dirty="0" smtClean="0"/>
              <a:t>100G ME-C: Transponder</a:t>
            </a:r>
          </a:p>
          <a:p>
            <a:pPr lvl="2"/>
            <a:r>
              <a:rPr lang="en-US" altLang="zh-TW" dirty="0" smtClean="0"/>
              <a:t>TRUNK: RX -&gt; AGGR: TX</a:t>
            </a:r>
          </a:p>
          <a:p>
            <a:pPr lvl="1"/>
            <a:r>
              <a:rPr lang="en-US" altLang="zh-TW" dirty="0" smtClean="0"/>
              <a:t>NTU ASR9912</a:t>
            </a:r>
          </a:p>
          <a:p>
            <a:pPr lvl="2"/>
            <a:r>
              <a:rPr lang="en-US" altLang="zh-TW" dirty="0" smtClean="0"/>
              <a:t>100 G-RX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0711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100G </a:t>
            </a:r>
            <a:r>
              <a:rPr lang="zh-TW" altLang="en-US" dirty="0"/>
              <a:t>政大</a:t>
            </a:r>
            <a:r>
              <a:rPr lang="en-US" altLang="zh-TW" dirty="0"/>
              <a:t>-&gt;</a:t>
            </a:r>
            <a:r>
              <a:rPr lang="zh-TW" altLang="en-US" dirty="0"/>
              <a:t>台大</a:t>
            </a:r>
            <a:r>
              <a:rPr lang="en-US" altLang="zh-TW" dirty="0"/>
              <a:t>-&gt;</a:t>
            </a:r>
            <a:r>
              <a:rPr lang="zh-TW" altLang="en-US" dirty="0"/>
              <a:t>新竹主節點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路徑說明</a:t>
            </a:r>
            <a:endParaRPr lang="en-US" altLang="zh-TW" dirty="0"/>
          </a:p>
          <a:p>
            <a:pPr lvl="1"/>
            <a:r>
              <a:rPr lang="en-US" altLang="zh-TW" dirty="0" smtClean="0"/>
              <a:t>40 SMR2-C(B6)</a:t>
            </a:r>
            <a:endParaRPr lang="en-US" altLang="zh-TW" dirty="0"/>
          </a:p>
          <a:p>
            <a:pPr lvl="2"/>
            <a:r>
              <a:rPr lang="en-US" altLang="zh-TW" dirty="0" smtClean="0"/>
              <a:t>Line-RX -&gt; DC-TX</a:t>
            </a:r>
            <a:endParaRPr lang="en-US" altLang="zh-TW" dirty="0"/>
          </a:p>
          <a:p>
            <a:pPr lvl="1"/>
            <a:r>
              <a:rPr lang="en-US" altLang="zh-TW" dirty="0" smtClean="0"/>
              <a:t>15216-DCU-1150</a:t>
            </a:r>
            <a:r>
              <a:rPr lang="en-US" altLang="zh-TW" dirty="0"/>
              <a:t>: Dispersion Compensator Unit(</a:t>
            </a:r>
            <a:r>
              <a:rPr lang="zh-TW" altLang="en-US" dirty="0"/>
              <a:t>射散</a:t>
            </a:r>
            <a:r>
              <a:rPr lang="zh-TW" altLang="en-US" dirty="0" smtClean="0"/>
              <a:t>補償</a:t>
            </a:r>
            <a:r>
              <a:rPr lang="en-US" altLang="zh-TW" dirty="0" smtClean="0"/>
              <a:t>)</a:t>
            </a:r>
          </a:p>
          <a:p>
            <a:pPr lvl="2"/>
            <a:r>
              <a:rPr lang="en-US" altLang="zh-TW" dirty="0" smtClean="0"/>
              <a:t>Input -&gt; Output</a:t>
            </a:r>
          </a:p>
          <a:p>
            <a:pPr lvl="1"/>
            <a:r>
              <a:rPr lang="en-US" altLang="zh-TW" dirty="0"/>
              <a:t>40 </a:t>
            </a:r>
            <a:r>
              <a:rPr lang="en-US" altLang="zh-TW" dirty="0" smtClean="0"/>
              <a:t>SMR2-C(B6)</a:t>
            </a:r>
            <a:endParaRPr lang="en-US" altLang="zh-TW" dirty="0"/>
          </a:p>
          <a:p>
            <a:pPr lvl="2"/>
            <a:r>
              <a:rPr lang="en-US" altLang="zh-TW" dirty="0" smtClean="0"/>
              <a:t>DC-RX -&gt; EXP-TX</a:t>
            </a:r>
          </a:p>
          <a:p>
            <a:pPr lvl="1"/>
            <a:r>
              <a:rPr lang="en-US" altLang="zh-TW" dirty="0"/>
              <a:t>40 </a:t>
            </a:r>
            <a:r>
              <a:rPr lang="en-US" altLang="zh-TW" dirty="0" smtClean="0"/>
              <a:t>SMR2-C(O4)</a:t>
            </a:r>
            <a:endParaRPr lang="en-US" altLang="zh-TW" dirty="0"/>
          </a:p>
          <a:p>
            <a:pPr lvl="2"/>
            <a:r>
              <a:rPr lang="en-US" altLang="zh-TW" dirty="0" smtClean="0"/>
              <a:t>EXP?-RX</a:t>
            </a:r>
            <a:endParaRPr lang="en-US" altLang="zh-TW" dirty="0"/>
          </a:p>
          <a:p>
            <a:pPr lvl="2"/>
            <a:r>
              <a:rPr lang="en-US" altLang="zh-TW" dirty="0" smtClean="0"/>
              <a:t>LINE-TX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3882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100G</a:t>
            </a:r>
            <a:r>
              <a:rPr lang="zh-TW" altLang="en-US" dirty="0"/>
              <a:t>新竹主</a:t>
            </a:r>
            <a:r>
              <a:rPr lang="zh-TW" altLang="en-US" dirty="0" smtClean="0"/>
              <a:t>節點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台大</a:t>
            </a:r>
            <a:r>
              <a:rPr lang="en-US" altLang="zh-TW" dirty="0" smtClean="0"/>
              <a:t>-&gt;</a:t>
            </a:r>
            <a:r>
              <a:rPr lang="zh-TW" altLang="en-US" dirty="0"/>
              <a:t>政大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路徑說明</a:t>
            </a:r>
            <a:endParaRPr lang="en-US" altLang="zh-TW" dirty="0"/>
          </a:p>
          <a:p>
            <a:pPr lvl="1"/>
            <a:r>
              <a:rPr lang="en-US" altLang="zh-TW" dirty="0"/>
              <a:t>40 </a:t>
            </a:r>
            <a:r>
              <a:rPr lang="en-US" altLang="zh-TW" dirty="0" smtClean="0"/>
              <a:t>SMR2-C(O4)</a:t>
            </a:r>
            <a:endParaRPr lang="en-US" altLang="zh-TW" dirty="0"/>
          </a:p>
          <a:p>
            <a:pPr lvl="2"/>
            <a:r>
              <a:rPr lang="en-US" altLang="zh-TW" dirty="0"/>
              <a:t>Line-RX -&gt; DC-TX</a:t>
            </a:r>
          </a:p>
          <a:p>
            <a:pPr lvl="1"/>
            <a:r>
              <a:rPr lang="en-US" altLang="zh-TW" dirty="0"/>
              <a:t>15216-DCU-1150: Dispersion Compensator Unit(</a:t>
            </a:r>
            <a:r>
              <a:rPr lang="zh-TW" altLang="en-US" dirty="0"/>
              <a:t>射散補償</a:t>
            </a:r>
            <a:r>
              <a:rPr lang="en-US" altLang="zh-TW" dirty="0"/>
              <a:t>)</a:t>
            </a:r>
          </a:p>
          <a:p>
            <a:pPr lvl="2"/>
            <a:r>
              <a:rPr lang="en-US" altLang="zh-TW" dirty="0"/>
              <a:t>Input -&gt; Output</a:t>
            </a:r>
          </a:p>
          <a:p>
            <a:pPr lvl="1"/>
            <a:r>
              <a:rPr lang="en-US" altLang="zh-TW" dirty="0"/>
              <a:t>40 </a:t>
            </a:r>
            <a:r>
              <a:rPr lang="en-US" altLang="zh-TW" dirty="0" smtClean="0"/>
              <a:t>SMR2-C(O4)</a:t>
            </a:r>
            <a:endParaRPr lang="en-US" altLang="zh-TW" dirty="0"/>
          </a:p>
          <a:p>
            <a:pPr lvl="2"/>
            <a:r>
              <a:rPr lang="en-US" altLang="zh-TW" dirty="0"/>
              <a:t>DC-RX -&gt; EXP-TX</a:t>
            </a:r>
          </a:p>
          <a:p>
            <a:pPr lvl="1"/>
            <a:r>
              <a:rPr lang="en-US" altLang="zh-TW" dirty="0"/>
              <a:t>40 </a:t>
            </a:r>
            <a:r>
              <a:rPr lang="en-US" altLang="zh-TW" dirty="0" smtClean="0"/>
              <a:t>SMR2-C(B6)</a:t>
            </a:r>
            <a:endParaRPr lang="en-US" altLang="zh-TW" dirty="0"/>
          </a:p>
          <a:p>
            <a:pPr lvl="2"/>
            <a:r>
              <a:rPr lang="en-US" altLang="zh-TW" dirty="0"/>
              <a:t>EXP?-RX</a:t>
            </a:r>
          </a:p>
          <a:p>
            <a:pPr lvl="2"/>
            <a:r>
              <a:rPr lang="en-US" altLang="zh-TW" dirty="0" smtClean="0"/>
              <a:t>LINE-TX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477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B6:</a:t>
            </a:r>
            <a:r>
              <a:rPr lang="zh-TW" altLang="en-US" dirty="0" smtClean="0"/>
              <a:t>政大</a:t>
            </a:r>
            <a:endParaRPr lang="en-US" altLang="zh-TW" dirty="0"/>
          </a:p>
          <a:p>
            <a:pPr lvl="1"/>
            <a:r>
              <a:rPr lang="en-US" altLang="zh-TW" dirty="0"/>
              <a:t>10Gx3</a:t>
            </a:r>
          </a:p>
          <a:p>
            <a:pPr lvl="1"/>
            <a:r>
              <a:rPr lang="en-US" altLang="zh-TW" dirty="0"/>
              <a:t>10Gx3</a:t>
            </a:r>
            <a:r>
              <a:rPr lang="en-US" altLang="zh-TW" dirty="0" smtClean="0"/>
              <a:t>?</a:t>
            </a:r>
          </a:p>
          <a:p>
            <a:r>
              <a:rPr lang="en-US" altLang="zh-TW" dirty="0" smtClean="0"/>
              <a:t>A4: </a:t>
            </a:r>
            <a:r>
              <a:rPr lang="zh-TW" altLang="en-US" dirty="0" smtClean="0"/>
              <a:t>台北</a:t>
            </a:r>
            <a:endParaRPr lang="en-US" altLang="zh-TW" dirty="0" smtClean="0"/>
          </a:p>
          <a:p>
            <a:pPr lvl="1"/>
            <a:r>
              <a:rPr lang="en-US" altLang="zh-TW" dirty="0"/>
              <a:t>100Gx1</a:t>
            </a:r>
          </a:p>
          <a:p>
            <a:pPr lvl="1"/>
            <a:r>
              <a:rPr lang="en-US" altLang="zh-TW" dirty="0"/>
              <a:t>10Gx2</a:t>
            </a:r>
            <a:endParaRPr lang="en-US" altLang="zh-TW" dirty="0" smtClean="0"/>
          </a:p>
          <a:p>
            <a:r>
              <a:rPr lang="en-US" altLang="zh-TW" dirty="0" smtClean="0"/>
              <a:t>O4:</a:t>
            </a:r>
            <a:r>
              <a:rPr lang="zh-TW" altLang="en-US" dirty="0" smtClean="0"/>
              <a:t>中央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100Gx1</a:t>
            </a:r>
          </a:p>
          <a:p>
            <a:pPr lvl="1"/>
            <a:r>
              <a:rPr lang="en-US" altLang="zh-TW" dirty="0" smtClean="0"/>
              <a:t>10Gx2</a:t>
            </a:r>
          </a:p>
          <a:p>
            <a:pPr lvl="1"/>
            <a:r>
              <a:rPr lang="en-US" altLang="zh-TW" dirty="0" smtClean="0"/>
              <a:t>10Gx3?</a:t>
            </a:r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ROADM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光傳輸架構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4C8F-D611-47BA-9927-DA876FA93062}" type="slidenum">
              <a:rPr lang="zh-TW" altLang="en-US" smtClean="0"/>
              <a:pPr/>
              <a:t>2</a:t>
            </a:fld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2555776" y="1340768"/>
            <a:ext cx="5976664" cy="4824536"/>
            <a:chOff x="3131840" y="1628799"/>
            <a:chExt cx="4922044" cy="44291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1628799"/>
              <a:ext cx="4922044" cy="442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4500212" y="2267579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C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4174114" y="1844823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D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3851920" y="2420888"/>
            <a:ext cx="4235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/>
              <a:t>O4</a:t>
            </a:r>
            <a:endParaRPr lang="zh-TW" altLang="en-US" sz="1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580662" y="1486525"/>
            <a:ext cx="351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A</a:t>
            </a:r>
          </a:p>
          <a:p>
            <a:r>
              <a:rPr lang="en-US" altLang="zh-TW" b="1" dirty="0">
                <a:solidFill>
                  <a:srgbClr val="FF0000"/>
                </a:solidFill>
              </a:rPr>
              <a:t>B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33338"/>
            <a:ext cx="8153400" cy="762000"/>
          </a:xfrm>
        </p:spPr>
        <p:txBody>
          <a:bodyPr/>
          <a:lstStyle/>
          <a:p>
            <a:r>
              <a:rPr lang="en-US" altLang="zh-TW" sz="3733" dirty="0">
                <a:latin typeface="微軟正黑體" pitchFamily="34" charset="-120"/>
                <a:ea typeface="微軟正黑體" pitchFamily="34" charset="-120"/>
              </a:rPr>
              <a:t>ROADM</a:t>
            </a:r>
            <a:r>
              <a:rPr lang="zh-TW" altLang="en-US" sz="3733" dirty="0">
                <a:latin typeface="微軟正黑體" pitchFamily="34" charset="-120"/>
                <a:ea typeface="微軟正黑體" pitchFamily="34" charset="-120"/>
              </a:rPr>
              <a:t>光傳輸架構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728142" y="834919"/>
            <a:ext cx="7526781" cy="5787076"/>
            <a:chOff x="846676" y="733318"/>
            <a:chExt cx="10035707" cy="5787076"/>
          </a:xfrm>
        </p:grpSpPr>
        <p:grpSp>
          <p:nvGrpSpPr>
            <p:cNvPr id="271" name="群組 270"/>
            <p:cNvGrpSpPr/>
            <p:nvPr/>
          </p:nvGrpSpPr>
          <p:grpSpPr>
            <a:xfrm>
              <a:off x="920864" y="769350"/>
              <a:ext cx="5412656" cy="3636836"/>
              <a:chOff x="55642" y="577012"/>
              <a:chExt cx="4228326" cy="2727627"/>
            </a:xfrm>
            <a:solidFill>
              <a:srgbClr val="FFCC66">
                <a:lumMod val="60000"/>
                <a:lumOff val="40000"/>
              </a:srgbClr>
            </a:solidFill>
          </p:grpSpPr>
          <p:sp>
            <p:nvSpPr>
              <p:cNvPr id="272" name="圓角矩形 271"/>
              <p:cNvSpPr/>
              <p:nvPr/>
            </p:nvSpPr>
            <p:spPr>
              <a:xfrm>
                <a:off x="55642" y="577013"/>
                <a:ext cx="4228326" cy="2727626"/>
              </a:xfrm>
              <a:prstGeom prst="roundRect">
                <a:avLst/>
              </a:prstGeom>
              <a:solidFill>
                <a:srgbClr val="FFCC66">
                  <a:lumMod val="60000"/>
                  <a:lumOff val="40000"/>
                  <a:alpha val="60000"/>
                </a:srgbClr>
              </a:solidFill>
              <a:ln w="25400" cap="flat" cmpd="sng" algn="ctr">
                <a:solidFill>
                  <a:srgbClr val="FF99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TW" altLang="en-US" sz="2400" kern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273" name="文字方塊 272"/>
              <p:cNvSpPr txBox="1"/>
              <p:nvPr/>
            </p:nvSpPr>
            <p:spPr>
              <a:xfrm>
                <a:off x="218258" y="577012"/>
                <a:ext cx="232952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>
                  <a:defRPr/>
                </a:pPr>
                <a:r>
                  <a:rPr lang="zh-TW" altLang="en-US" sz="1600" b="1" kern="0" dirty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  <a:t>北部雙中心光傳輸架構</a:t>
                </a:r>
              </a:p>
            </p:txBody>
          </p:sp>
        </p:grpSp>
        <p:grpSp>
          <p:nvGrpSpPr>
            <p:cNvPr id="274" name="群組 273"/>
            <p:cNvGrpSpPr/>
            <p:nvPr/>
          </p:nvGrpSpPr>
          <p:grpSpPr>
            <a:xfrm>
              <a:off x="3630716" y="3308780"/>
              <a:ext cx="6007318" cy="3211614"/>
              <a:chOff x="2124047" y="2555910"/>
              <a:chExt cx="4671120" cy="2259622"/>
            </a:xfrm>
            <a:solidFill>
              <a:srgbClr val="FFCCFF">
                <a:alpha val="50000"/>
              </a:srgbClr>
            </a:solidFill>
          </p:grpSpPr>
          <p:sp>
            <p:nvSpPr>
              <p:cNvPr id="275" name="圓角矩形 274"/>
              <p:cNvSpPr/>
              <p:nvPr/>
            </p:nvSpPr>
            <p:spPr>
              <a:xfrm>
                <a:off x="2124047" y="2555910"/>
                <a:ext cx="4256280" cy="2259622"/>
              </a:xfrm>
              <a:prstGeom prst="roundRect">
                <a:avLst/>
              </a:prstGeom>
              <a:grpFill/>
              <a:ln w="25400" cap="flat" cmpd="sng" algn="ctr">
                <a:solidFill>
                  <a:srgbClr val="FF66C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TW" altLang="en-US" sz="2400" kern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276" name="文字方塊 275"/>
              <p:cNvSpPr txBox="1"/>
              <p:nvPr/>
            </p:nvSpPr>
            <p:spPr>
              <a:xfrm>
                <a:off x="4476438" y="4528963"/>
                <a:ext cx="2318729" cy="238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b="1" dirty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  <a:t>南部雙中心光傳輸架構</a:t>
                </a:r>
              </a:p>
            </p:txBody>
          </p:sp>
        </p:grpSp>
        <p:grpSp>
          <p:nvGrpSpPr>
            <p:cNvPr id="277" name="群組 276"/>
            <p:cNvGrpSpPr/>
            <p:nvPr/>
          </p:nvGrpSpPr>
          <p:grpSpPr>
            <a:xfrm>
              <a:off x="6927085" y="733318"/>
              <a:ext cx="3955298" cy="2813793"/>
              <a:chOff x="2734386" y="1008827"/>
              <a:chExt cx="4040713" cy="2110345"/>
            </a:xfrm>
            <a:solidFill>
              <a:srgbClr val="00CCFF">
                <a:lumMod val="40000"/>
                <a:lumOff val="60000"/>
                <a:alpha val="50000"/>
              </a:srgbClr>
            </a:solidFill>
          </p:grpSpPr>
          <p:sp>
            <p:nvSpPr>
              <p:cNvPr id="278" name="圓角矩形 277"/>
              <p:cNvSpPr/>
              <p:nvPr/>
            </p:nvSpPr>
            <p:spPr>
              <a:xfrm rot="5400000">
                <a:off x="3502184" y="241029"/>
                <a:ext cx="2110345" cy="3645942"/>
              </a:xfrm>
              <a:prstGeom prst="roundRect">
                <a:avLst/>
              </a:prstGeom>
              <a:grpFill/>
              <a:ln w="25400" cap="flat" cmpd="sng" algn="ctr">
                <a:solidFill>
                  <a:srgbClr val="AAAAFF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TW" altLang="en-US" sz="2400" kern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279" name="文字方塊 278"/>
              <p:cNvSpPr txBox="1"/>
              <p:nvPr/>
            </p:nvSpPr>
            <p:spPr>
              <a:xfrm>
                <a:off x="3728689" y="1042393"/>
                <a:ext cx="3046410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1219170">
                  <a:defRPr/>
                </a:pPr>
                <a:r>
                  <a:rPr lang="zh-TW" altLang="en-US" sz="1600" b="1" kern="0" dirty="0">
                    <a:solidFill>
                      <a:srgbClr val="7030A0"/>
                    </a:solidFill>
                    <a:latin typeface="微軟正黑體" pitchFamily="34" charset="-120"/>
                    <a:ea typeface="微軟正黑體" pitchFamily="34" charset="-120"/>
                  </a:rPr>
                  <a:t>東部雙中心光傳輸架構</a:t>
                </a:r>
              </a:p>
            </p:txBody>
          </p:sp>
        </p:grpSp>
        <p:pic>
          <p:nvPicPr>
            <p:cNvPr id="280" name="Picture 6" descr="C:\Users\khollasc\Desktop\New folder\1545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09013" y="1429758"/>
              <a:ext cx="328253" cy="331237"/>
            </a:xfrm>
            <a:prstGeom prst="rect">
              <a:avLst/>
            </a:prstGeom>
            <a:effectLst/>
          </p:spPr>
        </p:pic>
        <p:pic>
          <p:nvPicPr>
            <p:cNvPr id="281" name="Picture 6" descr="C:\Users\khollasc\Desktop\New folder\1545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34813" y="1429886"/>
              <a:ext cx="328253" cy="331237"/>
            </a:xfrm>
            <a:prstGeom prst="rect">
              <a:avLst/>
            </a:prstGeom>
            <a:effectLst/>
          </p:spPr>
        </p:pic>
        <p:pic>
          <p:nvPicPr>
            <p:cNvPr id="282" name="Picture 6" descr="C:\Users\khollasc\Desktop\New folder\1545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71133" y="1917304"/>
              <a:ext cx="328253" cy="331237"/>
            </a:xfrm>
            <a:prstGeom prst="rect">
              <a:avLst/>
            </a:prstGeom>
            <a:effectLst/>
          </p:spPr>
        </p:pic>
        <p:pic>
          <p:nvPicPr>
            <p:cNvPr id="283" name="Picture 6" descr="C:\Users\khollasc\Desktop\New folder\1545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2361" y="2359766"/>
              <a:ext cx="328253" cy="331237"/>
            </a:xfrm>
            <a:prstGeom prst="rect">
              <a:avLst/>
            </a:prstGeom>
            <a:effectLst/>
          </p:spPr>
        </p:pic>
        <p:pic>
          <p:nvPicPr>
            <p:cNvPr id="284" name="Picture 6" descr="C:\Users\khollasc\Desktop\New folder\1545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8309" y="3417416"/>
              <a:ext cx="328253" cy="331237"/>
            </a:xfrm>
            <a:prstGeom prst="rect">
              <a:avLst/>
            </a:prstGeom>
            <a:effectLst/>
          </p:spPr>
        </p:pic>
        <p:pic>
          <p:nvPicPr>
            <p:cNvPr id="285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590" y="2248541"/>
              <a:ext cx="480788" cy="552907"/>
            </a:xfrm>
            <a:prstGeom prst="rect">
              <a:avLst/>
            </a:prstGeom>
            <a:effectLst/>
          </p:spPr>
        </p:pic>
        <p:pic>
          <p:nvPicPr>
            <p:cNvPr id="286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470" y="3549829"/>
              <a:ext cx="480788" cy="552907"/>
            </a:xfrm>
            <a:prstGeom prst="rect">
              <a:avLst/>
            </a:prstGeom>
            <a:effectLst/>
          </p:spPr>
        </p:pic>
        <p:cxnSp>
          <p:nvCxnSpPr>
            <p:cNvPr id="287" name="直線接點 286"/>
            <p:cNvCxnSpPr>
              <a:stCxn id="280" idx="3"/>
              <a:endCxn id="281" idx="1"/>
            </p:cNvCxnSpPr>
            <p:nvPr/>
          </p:nvCxnSpPr>
          <p:spPr>
            <a:xfrm>
              <a:off x="3937266" y="1595376"/>
              <a:ext cx="1897547" cy="128"/>
            </a:xfrm>
            <a:prstGeom prst="line">
              <a:avLst/>
            </a:prstGeom>
            <a:noFill/>
            <a:ln w="3175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  <p:cxnSp>
          <p:nvCxnSpPr>
            <p:cNvPr id="288" name="直線接點 287"/>
            <p:cNvCxnSpPr>
              <a:stCxn id="280" idx="3"/>
              <a:endCxn id="285" idx="0"/>
            </p:cNvCxnSpPr>
            <p:nvPr/>
          </p:nvCxnSpPr>
          <p:spPr>
            <a:xfrm>
              <a:off x="3937266" y="1595376"/>
              <a:ext cx="1001719" cy="653165"/>
            </a:xfrm>
            <a:prstGeom prst="line">
              <a:avLst/>
            </a:prstGeom>
            <a:noFill/>
            <a:ln w="3175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  <p:cxnSp>
          <p:nvCxnSpPr>
            <p:cNvPr id="289" name="直線接點 288"/>
            <p:cNvCxnSpPr>
              <a:stCxn id="281" idx="1"/>
              <a:endCxn id="285" idx="0"/>
            </p:cNvCxnSpPr>
            <p:nvPr/>
          </p:nvCxnSpPr>
          <p:spPr>
            <a:xfrm flipH="1">
              <a:off x="4938985" y="1595504"/>
              <a:ext cx="895828" cy="653037"/>
            </a:xfrm>
            <a:prstGeom prst="line">
              <a:avLst/>
            </a:prstGeom>
            <a:noFill/>
            <a:ln w="3175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  <p:cxnSp>
          <p:nvCxnSpPr>
            <p:cNvPr id="290" name="直線接點 289"/>
            <p:cNvCxnSpPr>
              <a:stCxn id="282" idx="2"/>
              <a:endCxn id="286" idx="0"/>
            </p:cNvCxnSpPr>
            <p:nvPr/>
          </p:nvCxnSpPr>
          <p:spPr>
            <a:xfrm>
              <a:off x="2435259" y="2248541"/>
              <a:ext cx="448605" cy="1301288"/>
            </a:xfrm>
            <a:prstGeom prst="line">
              <a:avLst/>
            </a:prstGeom>
            <a:noFill/>
            <a:ln w="3175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  <p:cxnSp>
          <p:nvCxnSpPr>
            <p:cNvPr id="291" name="直線接點 290"/>
            <p:cNvCxnSpPr>
              <a:stCxn id="283" idx="2"/>
              <a:endCxn id="286" idx="0"/>
            </p:cNvCxnSpPr>
            <p:nvPr/>
          </p:nvCxnSpPr>
          <p:spPr>
            <a:xfrm>
              <a:off x="1376488" y="2691003"/>
              <a:ext cx="1507377" cy="858827"/>
            </a:xfrm>
            <a:prstGeom prst="line">
              <a:avLst/>
            </a:prstGeom>
            <a:noFill/>
            <a:ln w="3175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  <p:cxnSp>
          <p:nvCxnSpPr>
            <p:cNvPr id="292" name="直線接點 291"/>
            <p:cNvCxnSpPr>
              <a:stCxn id="284" idx="0"/>
              <a:endCxn id="286" idx="0"/>
            </p:cNvCxnSpPr>
            <p:nvPr/>
          </p:nvCxnSpPr>
          <p:spPr>
            <a:xfrm>
              <a:off x="1232435" y="3417416"/>
              <a:ext cx="1651429" cy="132413"/>
            </a:xfrm>
            <a:prstGeom prst="line">
              <a:avLst/>
            </a:prstGeom>
            <a:noFill/>
            <a:ln w="3175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  <p:cxnSp>
          <p:nvCxnSpPr>
            <p:cNvPr id="293" name="直線接點 292"/>
            <p:cNvCxnSpPr>
              <a:stCxn id="283" idx="2"/>
              <a:endCxn id="284" idx="0"/>
            </p:cNvCxnSpPr>
            <p:nvPr/>
          </p:nvCxnSpPr>
          <p:spPr>
            <a:xfrm flipH="1">
              <a:off x="1232436" y="2691003"/>
              <a:ext cx="144052" cy="726413"/>
            </a:xfrm>
            <a:prstGeom prst="line">
              <a:avLst/>
            </a:prstGeom>
            <a:noFill/>
            <a:ln w="3175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  <p:cxnSp>
          <p:nvCxnSpPr>
            <p:cNvPr id="294" name="直線接點 293"/>
            <p:cNvCxnSpPr>
              <a:stCxn id="283" idx="2"/>
              <a:endCxn id="282" idx="2"/>
            </p:cNvCxnSpPr>
            <p:nvPr/>
          </p:nvCxnSpPr>
          <p:spPr>
            <a:xfrm flipV="1">
              <a:off x="1376488" y="2248542"/>
              <a:ext cx="1058772" cy="442461"/>
            </a:xfrm>
            <a:prstGeom prst="line">
              <a:avLst/>
            </a:prstGeom>
            <a:noFill/>
            <a:ln w="3175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  <p:cxnSp>
          <p:nvCxnSpPr>
            <p:cNvPr id="295" name="直線接點 294"/>
            <p:cNvCxnSpPr>
              <a:stCxn id="280" idx="1"/>
              <a:endCxn id="282" idx="3"/>
            </p:cNvCxnSpPr>
            <p:nvPr/>
          </p:nvCxnSpPr>
          <p:spPr>
            <a:xfrm flipH="1">
              <a:off x="2599386" y="1595376"/>
              <a:ext cx="1009627" cy="487547"/>
            </a:xfrm>
            <a:prstGeom prst="line">
              <a:avLst/>
            </a:prstGeom>
            <a:noFill/>
            <a:ln w="3175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>
              <a:glow rad="127000">
                <a:srgbClr val="00B050"/>
              </a:glow>
            </a:effectLst>
          </p:spPr>
        </p:cxnSp>
        <p:sp>
          <p:nvSpPr>
            <p:cNvPr id="296" name="文字方塊 295"/>
            <p:cNvSpPr txBox="1"/>
            <p:nvPr/>
          </p:nvSpPr>
          <p:spPr>
            <a:xfrm>
              <a:off x="2340651" y="4114602"/>
              <a:ext cx="12721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latin typeface="微軟正黑體" pitchFamily="34" charset="-120"/>
                  <a:ea typeface="微軟正黑體" pitchFamily="34" charset="-120"/>
                </a:rPr>
                <a:t>新竹主節點</a:t>
              </a:r>
            </a:p>
          </p:txBody>
        </p:sp>
        <p:sp>
          <p:nvSpPr>
            <p:cNvPr id="297" name="文字方塊 296"/>
            <p:cNvSpPr txBox="1"/>
            <p:nvPr/>
          </p:nvSpPr>
          <p:spPr>
            <a:xfrm>
              <a:off x="5596293" y="1719006"/>
              <a:ext cx="10669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latin typeface="微軟正黑體" pitchFamily="34" charset="-120"/>
                  <a:ea typeface="微軟正黑體" pitchFamily="34" charset="-120"/>
                </a:rPr>
                <a:t>政治大學</a:t>
              </a:r>
            </a:p>
          </p:txBody>
        </p:sp>
        <p:sp>
          <p:nvSpPr>
            <p:cNvPr id="298" name="文字方塊 297"/>
            <p:cNvSpPr txBox="1"/>
            <p:nvPr/>
          </p:nvSpPr>
          <p:spPr>
            <a:xfrm>
              <a:off x="3332181" y="1201011"/>
              <a:ext cx="10669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latin typeface="微軟正黑體" pitchFamily="34" charset="-120"/>
                  <a:ea typeface="微軟正黑體" pitchFamily="34" charset="-120"/>
                </a:rPr>
                <a:t>台灣大學</a:t>
              </a:r>
            </a:p>
          </p:txBody>
        </p:sp>
        <p:pic>
          <p:nvPicPr>
            <p:cNvPr id="299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8402" y="792193"/>
              <a:ext cx="480788" cy="552907"/>
            </a:xfrm>
            <a:prstGeom prst="rect">
              <a:avLst/>
            </a:prstGeom>
            <a:effectLst/>
          </p:spPr>
        </p:pic>
        <p:cxnSp>
          <p:nvCxnSpPr>
            <p:cNvPr id="300" name="直線接點 299"/>
            <p:cNvCxnSpPr>
              <a:stCxn id="299" idx="2"/>
              <a:endCxn id="285" idx="0"/>
            </p:cNvCxnSpPr>
            <p:nvPr/>
          </p:nvCxnSpPr>
          <p:spPr>
            <a:xfrm>
              <a:off x="4928797" y="1345101"/>
              <a:ext cx="10188" cy="903441"/>
            </a:xfrm>
            <a:prstGeom prst="line">
              <a:avLst/>
            </a:prstGeom>
            <a:noFill/>
            <a:ln w="7620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  <p:cxnSp>
          <p:nvCxnSpPr>
            <p:cNvPr id="301" name="直線接點 300"/>
            <p:cNvCxnSpPr>
              <a:stCxn id="280" idx="3"/>
              <a:endCxn id="299" idx="1"/>
            </p:cNvCxnSpPr>
            <p:nvPr/>
          </p:nvCxnSpPr>
          <p:spPr>
            <a:xfrm flipV="1">
              <a:off x="3937266" y="1068647"/>
              <a:ext cx="751136" cy="526730"/>
            </a:xfrm>
            <a:prstGeom prst="line">
              <a:avLst/>
            </a:prstGeom>
            <a:noFill/>
            <a:ln w="28575" cap="flat" cmpd="sng" algn="ctr">
              <a:solidFill>
                <a:srgbClr val="00CCFF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sp>
          <p:nvSpPr>
            <p:cNvPr id="302" name="文字方塊 301"/>
            <p:cNvSpPr txBox="1"/>
            <p:nvPr/>
          </p:nvSpPr>
          <p:spPr>
            <a:xfrm>
              <a:off x="4060788" y="733318"/>
              <a:ext cx="8617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latin typeface="微軟正黑體" pitchFamily="34" charset="-120"/>
                  <a:ea typeface="微軟正黑體" pitchFamily="34" charset="-120"/>
                </a:rPr>
                <a:t>中研院</a:t>
              </a:r>
            </a:p>
          </p:txBody>
        </p:sp>
        <p:sp>
          <p:nvSpPr>
            <p:cNvPr id="303" name="文字方塊 302"/>
            <p:cNvSpPr txBox="1"/>
            <p:nvPr/>
          </p:nvSpPr>
          <p:spPr>
            <a:xfrm>
              <a:off x="2028547" y="1642933"/>
              <a:ext cx="10669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latin typeface="微軟正黑體" pitchFamily="34" charset="-120"/>
                  <a:ea typeface="微軟正黑體" pitchFamily="34" charset="-120"/>
                </a:rPr>
                <a:t>中央大學</a:t>
              </a:r>
            </a:p>
          </p:txBody>
        </p:sp>
        <p:sp>
          <p:nvSpPr>
            <p:cNvPr id="304" name="文字方塊 303"/>
            <p:cNvSpPr txBox="1"/>
            <p:nvPr/>
          </p:nvSpPr>
          <p:spPr>
            <a:xfrm>
              <a:off x="965675" y="2063305"/>
              <a:ext cx="10669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latin typeface="微軟正黑體" pitchFamily="34" charset="-120"/>
                  <a:ea typeface="微軟正黑體" pitchFamily="34" charset="-120"/>
                </a:rPr>
                <a:t>交通大學</a:t>
              </a:r>
            </a:p>
          </p:txBody>
        </p:sp>
        <p:sp>
          <p:nvSpPr>
            <p:cNvPr id="305" name="文字方塊 304"/>
            <p:cNvSpPr txBox="1"/>
            <p:nvPr/>
          </p:nvSpPr>
          <p:spPr>
            <a:xfrm>
              <a:off x="846676" y="3705601"/>
              <a:ext cx="10669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latin typeface="微軟正黑體" pitchFamily="34" charset="-120"/>
                  <a:ea typeface="微軟正黑體" pitchFamily="34" charset="-120"/>
                </a:rPr>
                <a:t>清華大學</a:t>
              </a:r>
            </a:p>
          </p:txBody>
        </p:sp>
        <p:cxnSp>
          <p:nvCxnSpPr>
            <p:cNvPr id="306" name="直線接點 305"/>
            <p:cNvCxnSpPr>
              <a:stCxn id="285" idx="2"/>
              <a:endCxn id="286" idx="3"/>
            </p:cNvCxnSpPr>
            <p:nvPr/>
          </p:nvCxnSpPr>
          <p:spPr>
            <a:xfrm flipH="1">
              <a:off x="3124258" y="2801448"/>
              <a:ext cx="1814727" cy="1024835"/>
            </a:xfrm>
            <a:prstGeom prst="line">
              <a:avLst/>
            </a:prstGeom>
            <a:noFill/>
            <a:ln w="7620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  <p:sp>
          <p:nvSpPr>
            <p:cNvPr id="307" name="文字方塊 306"/>
            <p:cNvSpPr txBox="1"/>
            <p:nvPr/>
          </p:nvSpPr>
          <p:spPr>
            <a:xfrm>
              <a:off x="7921901" y="3541742"/>
              <a:ext cx="6565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</a:rPr>
                <a:t>新增</a:t>
              </a:r>
            </a:p>
          </p:txBody>
        </p:sp>
        <p:pic>
          <p:nvPicPr>
            <p:cNvPr id="308" name="Picture 6" descr="C:\Users\khollasc\Desktop\New folder\1545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38507" y="5963784"/>
              <a:ext cx="328253" cy="331237"/>
            </a:xfrm>
            <a:prstGeom prst="rect">
              <a:avLst/>
            </a:prstGeom>
            <a:effectLst/>
          </p:spPr>
        </p:pic>
        <p:pic>
          <p:nvPicPr>
            <p:cNvPr id="309" name="Picture 6" descr="C:\Users\khollasc\Desktop\New folder\1545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0834" y="5952054"/>
              <a:ext cx="328253" cy="331237"/>
            </a:xfrm>
            <a:prstGeom prst="rect">
              <a:avLst/>
            </a:prstGeom>
            <a:effectLst/>
          </p:spPr>
        </p:pic>
        <p:pic>
          <p:nvPicPr>
            <p:cNvPr id="310" name="Picture 6" descr="C:\Users\khollasc\Desktop\New folder\1545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45477" y="5495428"/>
              <a:ext cx="328253" cy="331237"/>
            </a:xfrm>
            <a:prstGeom prst="rect">
              <a:avLst/>
            </a:prstGeom>
            <a:effectLst/>
          </p:spPr>
        </p:pic>
        <p:pic>
          <p:nvPicPr>
            <p:cNvPr id="311" name="Picture 6" descr="C:\Users\khollasc\Desktop\New folder\1545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1561" y="5306634"/>
              <a:ext cx="328253" cy="331237"/>
            </a:xfrm>
            <a:prstGeom prst="rect">
              <a:avLst/>
            </a:prstGeom>
            <a:effectLst/>
          </p:spPr>
        </p:pic>
        <p:pic>
          <p:nvPicPr>
            <p:cNvPr id="312" name="Picture 6" descr="C:\Users\khollasc\Desktop\New folder\1545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25057" y="4322238"/>
              <a:ext cx="328253" cy="331237"/>
            </a:xfrm>
            <a:prstGeom prst="rect">
              <a:avLst/>
            </a:prstGeom>
            <a:effectLst/>
          </p:spPr>
        </p:pic>
        <p:pic>
          <p:nvPicPr>
            <p:cNvPr id="313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1282" y="4784987"/>
              <a:ext cx="480788" cy="552907"/>
            </a:xfrm>
            <a:prstGeom prst="rect">
              <a:avLst/>
            </a:prstGeom>
            <a:effectLst/>
          </p:spPr>
        </p:pic>
        <p:pic>
          <p:nvPicPr>
            <p:cNvPr id="31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382" y="3605987"/>
              <a:ext cx="480788" cy="552907"/>
            </a:xfrm>
            <a:prstGeom prst="rect">
              <a:avLst/>
            </a:prstGeom>
            <a:effectLst/>
          </p:spPr>
        </p:pic>
        <p:cxnSp>
          <p:nvCxnSpPr>
            <p:cNvPr id="315" name="直線接點 314"/>
            <p:cNvCxnSpPr>
              <a:stCxn id="308" idx="1"/>
              <a:endCxn id="309" idx="3"/>
            </p:cNvCxnSpPr>
            <p:nvPr/>
          </p:nvCxnSpPr>
          <p:spPr>
            <a:xfrm flipH="1" flipV="1">
              <a:off x="4119088" y="6117672"/>
              <a:ext cx="1619420" cy="11731"/>
            </a:xfrm>
            <a:prstGeom prst="line">
              <a:avLst/>
            </a:prstGeom>
            <a:noFill/>
            <a:ln w="3175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  <p:cxnSp>
          <p:nvCxnSpPr>
            <p:cNvPr id="316" name="直線接點 315"/>
            <p:cNvCxnSpPr>
              <a:stCxn id="308" idx="1"/>
              <a:endCxn id="313" idx="2"/>
            </p:cNvCxnSpPr>
            <p:nvPr/>
          </p:nvCxnSpPr>
          <p:spPr>
            <a:xfrm flipH="1" flipV="1">
              <a:off x="4941677" y="5337894"/>
              <a:ext cx="796831" cy="791509"/>
            </a:xfrm>
            <a:prstGeom prst="line">
              <a:avLst/>
            </a:prstGeom>
            <a:noFill/>
            <a:ln w="3175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  <p:cxnSp>
          <p:nvCxnSpPr>
            <p:cNvPr id="317" name="直線接點 316"/>
            <p:cNvCxnSpPr>
              <a:stCxn id="309" idx="3"/>
              <a:endCxn id="313" idx="2"/>
            </p:cNvCxnSpPr>
            <p:nvPr/>
          </p:nvCxnSpPr>
          <p:spPr>
            <a:xfrm flipV="1">
              <a:off x="4119087" y="5337893"/>
              <a:ext cx="822589" cy="779779"/>
            </a:xfrm>
            <a:prstGeom prst="line">
              <a:avLst/>
            </a:prstGeom>
            <a:noFill/>
            <a:ln w="3175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  <p:cxnSp>
          <p:nvCxnSpPr>
            <p:cNvPr id="318" name="直線接點 317"/>
            <p:cNvCxnSpPr>
              <a:stCxn id="310" idx="0"/>
              <a:endCxn id="314" idx="2"/>
            </p:cNvCxnSpPr>
            <p:nvPr/>
          </p:nvCxnSpPr>
          <p:spPr>
            <a:xfrm flipH="1" flipV="1">
              <a:off x="6929776" y="4158894"/>
              <a:ext cx="379827" cy="1336535"/>
            </a:xfrm>
            <a:prstGeom prst="line">
              <a:avLst/>
            </a:prstGeom>
            <a:noFill/>
            <a:ln w="3175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  <p:cxnSp>
          <p:nvCxnSpPr>
            <p:cNvPr id="319" name="直線接點 318"/>
            <p:cNvCxnSpPr>
              <a:stCxn id="311" idx="0"/>
              <a:endCxn id="314" idx="2"/>
            </p:cNvCxnSpPr>
            <p:nvPr/>
          </p:nvCxnSpPr>
          <p:spPr>
            <a:xfrm flipH="1" flipV="1">
              <a:off x="6929777" y="4158894"/>
              <a:ext cx="1445911" cy="1147740"/>
            </a:xfrm>
            <a:prstGeom prst="line">
              <a:avLst/>
            </a:prstGeom>
            <a:noFill/>
            <a:ln w="3175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  <p:cxnSp>
          <p:nvCxnSpPr>
            <p:cNvPr id="320" name="直線接點 319"/>
            <p:cNvCxnSpPr>
              <a:stCxn id="312" idx="2"/>
              <a:endCxn id="314" idx="2"/>
            </p:cNvCxnSpPr>
            <p:nvPr/>
          </p:nvCxnSpPr>
          <p:spPr>
            <a:xfrm flipH="1" flipV="1">
              <a:off x="6929777" y="4158894"/>
              <a:ext cx="1859407" cy="494581"/>
            </a:xfrm>
            <a:prstGeom prst="line">
              <a:avLst/>
            </a:prstGeom>
            <a:noFill/>
            <a:ln w="3175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  <p:cxnSp>
          <p:nvCxnSpPr>
            <p:cNvPr id="321" name="直線接點 320"/>
            <p:cNvCxnSpPr>
              <a:stCxn id="311" idx="0"/>
              <a:endCxn id="312" idx="2"/>
            </p:cNvCxnSpPr>
            <p:nvPr/>
          </p:nvCxnSpPr>
          <p:spPr>
            <a:xfrm flipV="1">
              <a:off x="8375687" y="4653475"/>
              <a:ext cx="413496" cy="653159"/>
            </a:xfrm>
            <a:prstGeom prst="line">
              <a:avLst/>
            </a:prstGeom>
            <a:noFill/>
            <a:ln w="3175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  <p:cxnSp>
          <p:nvCxnSpPr>
            <p:cNvPr id="322" name="直線接點 321"/>
            <p:cNvCxnSpPr>
              <a:stCxn id="311" idx="0"/>
              <a:endCxn id="310" idx="0"/>
            </p:cNvCxnSpPr>
            <p:nvPr/>
          </p:nvCxnSpPr>
          <p:spPr>
            <a:xfrm flipH="1">
              <a:off x="7309604" y="5306633"/>
              <a:ext cx="1066084" cy="188795"/>
            </a:xfrm>
            <a:prstGeom prst="line">
              <a:avLst/>
            </a:prstGeom>
            <a:noFill/>
            <a:ln w="3175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  <p:cxnSp>
          <p:nvCxnSpPr>
            <p:cNvPr id="323" name="直線接點 322"/>
            <p:cNvCxnSpPr>
              <a:stCxn id="308" idx="3"/>
              <a:endCxn id="310" idx="1"/>
            </p:cNvCxnSpPr>
            <p:nvPr/>
          </p:nvCxnSpPr>
          <p:spPr>
            <a:xfrm flipV="1">
              <a:off x="6066761" y="5661047"/>
              <a:ext cx="1078716" cy="468356"/>
            </a:xfrm>
            <a:prstGeom prst="line">
              <a:avLst/>
            </a:prstGeom>
            <a:noFill/>
            <a:ln w="3175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>
              <a:glow rad="127000">
                <a:srgbClr val="00B050"/>
              </a:glow>
            </a:effectLst>
          </p:spPr>
        </p:cxnSp>
        <p:sp>
          <p:nvSpPr>
            <p:cNvPr id="324" name="文字方塊 323"/>
            <p:cNvSpPr txBox="1"/>
            <p:nvPr/>
          </p:nvSpPr>
          <p:spPr>
            <a:xfrm>
              <a:off x="6458067" y="3341945"/>
              <a:ext cx="12721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latin typeface="微軟正黑體" pitchFamily="34" charset="-120"/>
                  <a:ea typeface="微軟正黑體" pitchFamily="34" charset="-120"/>
                </a:rPr>
                <a:t>台南主節點</a:t>
              </a:r>
            </a:p>
          </p:txBody>
        </p:sp>
        <p:sp>
          <p:nvSpPr>
            <p:cNvPr id="325" name="文字方塊 324"/>
            <p:cNvSpPr txBox="1"/>
            <p:nvPr/>
          </p:nvSpPr>
          <p:spPr>
            <a:xfrm>
              <a:off x="3584624" y="5713513"/>
              <a:ext cx="10669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latin typeface="微軟正黑體" pitchFamily="34" charset="-120"/>
                  <a:ea typeface="微軟正黑體" pitchFamily="34" charset="-120"/>
                </a:rPr>
                <a:t>暨南大學</a:t>
              </a:r>
            </a:p>
          </p:txBody>
        </p:sp>
        <p:sp>
          <p:nvSpPr>
            <p:cNvPr id="326" name="文字方塊 325"/>
            <p:cNvSpPr txBox="1"/>
            <p:nvPr/>
          </p:nvSpPr>
          <p:spPr>
            <a:xfrm>
              <a:off x="5471746" y="5713513"/>
              <a:ext cx="10669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latin typeface="微軟正黑體" pitchFamily="34" charset="-120"/>
                  <a:ea typeface="微軟正黑體" pitchFamily="34" charset="-120"/>
                </a:rPr>
                <a:t>中興大學</a:t>
              </a:r>
            </a:p>
          </p:txBody>
        </p:sp>
        <p:sp>
          <p:nvSpPr>
            <p:cNvPr id="327" name="文字方塊 326"/>
            <p:cNvSpPr txBox="1"/>
            <p:nvPr/>
          </p:nvSpPr>
          <p:spPr>
            <a:xfrm>
              <a:off x="6908178" y="5767626"/>
              <a:ext cx="10669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latin typeface="微軟正黑體" pitchFamily="34" charset="-120"/>
                  <a:ea typeface="微軟正黑體" pitchFamily="34" charset="-120"/>
                </a:rPr>
                <a:t>中正大學</a:t>
              </a:r>
            </a:p>
          </p:txBody>
        </p:sp>
        <p:sp>
          <p:nvSpPr>
            <p:cNvPr id="328" name="文字方塊 327"/>
            <p:cNvSpPr txBox="1"/>
            <p:nvPr/>
          </p:nvSpPr>
          <p:spPr>
            <a:xfrm>
              <a:off x="8006773" y="5617502"/>
              <a:ext cx="10669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latin typeface="微軟正黑體" pitchFamily="34" charset="-120"/>
                  <a:ea typeface="微軟正黑體" pitchFamily="34" charset="-120"/>
                </a:rPr>
                <a:t>成功大學</a:t>
              </a:r>
            </a:p>
          </p:txBody>
        </p:sp>
        <p:sp>
          <p:nvSpPr>
            <p:cNvPr id="329" name="文字方塊 328"/>
            <p:cNvSpPr txBox="1"/>
            <p:nvPr/>
          </p:nvSpPr>
          <p:spPr>
            <a:xfrm>
              <a:off x="8385157" y="4101075"/>
              <a:ext cx="10669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latin typeface="微軟正黑體" pitchFamily="34" charset="-120"/>
                  <a:ea typeface="微軟正黑體" pitchFamily="34" charset="-120"/>
                </a:rPr>
                <a:t>中山大學</a:t>
              </a:r>
            </a:p>
          </p:txBody>
        </p:sp>
        <p:cxnSp>
          <p:nvCxnSpPr>
            <p:cNvPr id="330" name="直線接點 329"/>
            <p:cNvCxnSpPr>
              <a:stCxn id="313" idx="0"/>
              <a:endCxn id="314" idx="1"/>
            </p:cNvCxnSpPr>
            <p:nvPr/>
          </p:nvCxnSpPr>
          <p:spPr>
            <a:xfrm flipV="1">
              <a:off x="4941677" y="3882440"/>
              <a:ext cx="1747705" cy="902547"/>
            </a:xfrm>
            <a:prstGeom prst="line">
              <a:avLst/>
            </a:prstGeom>
            <a:noFill/>
            <a:ln w="7620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  <p:sp>
          <p:nvSpPr>
            <p:cNvPr id="331" name="文字方塊 330"/>
            <p:cNvSpPr txBox="1"/>
            <p:nvPr/>
          </p:nvSpPr>
          <p:spPr>
            <a:xfrm>
              <a:off x="2778120" y="1355123"/>
              <a:ext cx="6565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</a:rPr>
                <a:t>新增</a:t>
              </a:r>
            </a:p>
          </p:txBody>
        </p:sp>
        <p:cxnSp>
          <p:nvCxnSpPr>
            <p:cNvPr id="332" name="直線接點 331"/>
            <p:cNvCxnSpPr>
              <a:stCxn id="313" idx="0"/>
              <a:endCxn id="286" idx="3"/>
            </p:cNvCxnSpPr>
            <p:nvPr/>
          </p:nvCxnSpPr>
          <p:spPr>
            <a:xfrm flipH="1" flipV="1">
              <a:off x="3124258" y="3826283"/>
              <a:ext cx="1817419" cy="958704"/>
            </a:xfrm>
            <a:prstGeom prst="line">
              <a:avLst/>
            </a:prstGeom>
            <a:noFill/>
            <a:ln w="7620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  <p:cxnSp>
          <p:nvCxnSpPr>
            <p:cNvPr id="333" name="直線接點 332"/>
            <p:cNvCxnSpPr>
              <a:stCxn id="314" idx="1"/>
              <a:endCxn id="285" idx="2"/>
            </p:cNvCxnSpPr>
            <p:nvPr/>
          </p:nvCxnSpPr>
          <p:spPr>
            <a:xfrm flipH="1" flipV="1">
              <a:off x="4938985" y="2801448"/>
              <a:ext cx="1750397" cy="1080992"/>
            </a:xfrm>
            <a:prstGeom prst="line">
              <a:avLst/>
            </a:prstGeom>
            <a:noFill/>
            <a:ln w="7620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  <p:cxnSp>
          <p:nvCxnSpPr>
            <p:cNvPr id="334" name="直線接點 333"/>
            <p:cNvCxnSpPr/>
            <p:nvPr/>
          </p:nvCxnSpPr>
          <p:spPr>
            <a:xfrm>
              <a:off x="3104200" y="4079891"/>
              <a:ext cx="1594391" cy="837693"/>
            </a:xfrm>
            <a:prstGeom prst="line">
              <a:avLst/>
            </a:prstGeom>
            <a:noFill/>
            <a:ln w="7620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  <p:pic>
          <p:nvPicPr>
            <p:cNvPr id="335" name="Picture 6" descr="C:\Users\khollasc\Desktop\New folder\1545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6578" y="2413218"/>
              <a:ext cx="328253" cy="33123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6" name="Picture 6" descr="C:\Users\khollasc\Desktop\New folder\1545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93511" y="3076643"/>
              <a:ext cx="328253" cy="331237"/>
            </a:xfrm>
            <a:prstGeom prst="rect">
              <a:avLst/>
            </a:prstGeom>
            <a:effectLst/>
          </p:spPr>
        </p:pic>
        <p:cxnSp>
          <p:nvCxnSpPr>
            <p:cNvPr id="337" name="直線接點 336"/>
            <p:cNvCxnSpPr>
              <a:stCxn id="336" idx="1"/>
              <a:endCxn id="314" idx="3"/>
            </p:cNvCxnSpPr>
            <p:nvPr/>
          </p:nvCxnSpPr>
          <p:spPr>
            <a:xfrm flipH="1">
              <a:off x="7170170" y="3242261"/>
              <a:ext cx="1523341" cy="640179"/>
            </a:xfrm>
            <a:prstGeom prst="line">
              <a:avLst/>
            </a:prstGeom>
            <a:noFill/>
            <a:ln w="3175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>
              <a:glow rad="127000">
                <a:srgbClr val="00B050"/>
              </a:glow>
            </a:effectLst>
          </p:spPr>
        </p:cxnSp>
        <p:pic>
          <p:nvPicPr>
            <p:cNvPr id="338" name="Picture 6" descr="C:\Users\khollasc\Desktop\New folder\1545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3308" y="1418557"/>
              <a:ext cx="328253" cy="331237"/>
            </a:xfrm>
            <a:prstGeom prst="rect">
              <a:avLst/>
            </a:prstGeom>
            <a:effectLst/>
          </p:spPr>
        </p:pic>
        <p:cxnSp>
          <p:nvCxnSpPr>
            <p:cNvPr id="339" name="直線接點 338"/>
            <p:cNvCxnSpPr>
              <a:stCxn id="336" idx="1"/>
              <a:endCxn id="335" idx="2"/>
            </p:cNvCxnSpPr>
            <p:nvPr/>
          </p:nvCxnSpPr>
          <p:spPr>
            <a:xfrm flipH="1" flipV="1">
              <a:off x="8060705" y="2744455"/>
              <a:ext cx="632806" cy="497807"/>
            </a:xfrm>
            <a:prstGeom prst="line">
              <a:avLst/>
            </a:prstGeom>
            <a:noFill/>
            <a:ln w="3175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>
              <a:glow rad="127000">
                <a:srgbClr val="00B050"/>
              </a:glow>
            </a:effectLst>
          </p:spPr>
        </p:cxnSp>
        <p:cxnSp>
          <p:nvCxnSpPr>
            <p:cNvPr id="340" name="直線接點 339"/>
            <p:cNvCxnSpPr>
              <a:stCxn id="335" idx="0"/>
              <a:endCxn id="338" idx="2"/>
            </p:cNvCxnSpPr>
            <p:nvPr/>
          </p:nvCxnSpPr>
          <p:spPr>
            <a:xfrm flipH="1" flipV="1">
              <a:off x="8047435" y="1749794"/>
              <a:ext cx="13270" cy="663424"/>
            </a:xfrm>
            <a:prstGeom prst="line">
              <a:avLst/>
            </a:prstGeom>
            <a:noFill/>
            <a:ln w="3175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  <p:cxnSp>
          <p:nvCxnSpPr>
            <p:cNvPr id="341" name="直線接點 340"/>
            <p:cNvCxnSpPr>
              <a:endCxn id="285" idx="3"/>
            </p:cNvCxnSpPr>
            <p:nvPr/>
          </p:nvCxnSpPr>
          <p:spPr>
            <a:xfrm flipH="1">
              <a:off x="5179378" y="1761704"/>
              <a:ext cx="2773029" cy="763291"/>
            </a:xfrm>
            <a:prstGeom prst="line">
              <a:avLst/>
            </a:prstGeom>
            <a:noFill/>
            <a:ln w="3175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  <p:cxnSp>
          <p:nvCxnSpPr>
            <p:cNvPr id="342" name="直線接點 341"/>
            <p:cNvCxnSpPr>
              <a:stCxn id="335" idx="1"/>
              <a:endCxn id="285" idx="3"/>
            </p:cNvCxnSpPr>
            <p:nvPr/>
          </p:nvCxnSpPr>
          <p:spPr>
            <a:xfrm flipH="1" flipV="1">
              <a:off x="5179378" y="2524995"/>
              <a:ext cx="2717200" cy="53842"/>
            </a:xfrm>
            <a:prstGeom prst="line">
              <a:avLst/>
            </a:prstGeom>
            <a:noFill/>
            <a:ln w="3175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  <p:cxnSp>
          <p:nvCxnSpPr>
            <p:cNvPr id="343" name="直線接點 342"/>
            <p:cNvCxnSpPr>
              <a:stCxn id="281" idx="3"/>
              <a:endCxn id="338" idx="1"/>
            </p:cNvCxnSpPr>
            <p:nvPr/>
          </p:nvCxnSpPr>
          <p:spPr>
            <a:xfrm flipV="1">
              <a:off x="6163066" y="1584176"/>
              <a:ext cx="1720242" cy="11329"/>
            </a:xfrm>
            <a:prstGeom prst="line">
              <a:avLst/>
            </a:prstGeom>
            <a:noFill/>
            <a:ln w="3175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>
              <a:glow rad="127000">
                <a:srgbClr val="00B050"/>
              </a:glow>
            </a:effectLst>
          </p:spPr>
        </p:cxnSp>
        <p:sp>
          <p:nvSpPr>
            <p:cNvPr id="344" name="文字方塊 343"/>
            <p:cNvSpPr txBox="1"/>
            <p:nvPr/>
          </p:nvSpPr>
          <p:spPr>
            <a:xfrm>
              <a:off x="7656545" y="1098679"/>
              <a:ext cx="10669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latin typeface="微軟正黑體" pitchFamily="34" charset="-120"/>
                  <a:ea typeface="微軟正黑體" pitchFamily="34" charset="-120"/>
                </a:rPr>
                <a:t>宜蘭大學</a:t>
              </a:r>
            </a:p>
          </p:txBody>
        </p:sp>
        <p:sp>
          <p:nvSpPr>
            <p:cNvPr id="345" name="文字方塊 344"/>
            <p:cNvSpPr txBox="1"/>
            <p:nvPr/>
          </p:nvSpPr>
          <p:spPr>
            <a:xfrm>
              <a:off x="6688899" y="1453347"/>
              <a:ext cx="6565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</a:rPr>
                <a:t>新增</a:t>
              </a:r>
            </a:p>
          </p:txBody>
        </p:sp>
        <p:sp>
          <p:nvSpPr>
            <p:cNvPr id="346" name="文字方塊 345"/>
            <p:cNvSpPr txBox="1"/>
            <p:nvPr/>
          </p:nvSpPr>
          <p:spPr>
            <a:xfrm>
              <a:off x="7628101" y="2744456"/>
              <a:ext cx="6155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</a:rPr>
                <a:t>新增</a:t>
              </a:r>
            </a:p>
          </p:txBody>
        </p:sp>
        <p:sp>
          <p:nvSpPr>
            <p:cNvPr id="347" name="文字方塊 346"/>
            <p:cNvSpPr txBox="1"/>
            <p:nvPr/>
          </p:nvSpPr>
          <p:spPr>
            <a:xfrm>
              <a:off x="6308751" y="5445225"/>
              <a:ext cx="6565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</a:rPr>
                <a:t>新增</a:t>
              </a:r>
            </a:p>
          </p:txBody>
        </p:sp>
        <p:pic>
          <p:nvPicPr>
            <p:cNvPr id="348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419" y="5123081"/>
              <a:ext cx="206267" cy="237207"/>
            </a:xfrm>
            <a:prstGeom prst="rect">
              <a:avLst/>
            </a:prstGeom>
            <a:effectLst/>
          </p:spPr>
        </p:pic>
        <p:sp>
          <p:nvSpPr>
            <p:cNvPr id="349" name="文字方塊 348"/>
            <p:cNvSpPr txBox="1"/>
            <p:nvPr/>
          </p:nvSpPr>
          <p:spPr>
            <a:xfrm>
              <a:off x="1086619" y="5133165"/>
              <a:ext cx="1494427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067" dirty="0">
                  <a:latin typeface="微軟正黑體" pitchFamily="34" charset="-120"/>
                  <a:ea typeface="微軟正黑體" pitchFamily="34" charset="-120"/>
                </a:rPr>
                <a:t>主節點</a:t>
              </a:r>
              <a:r>
                <a:rPr lang="en-US" altLang="zh-TW" sz="1067" dirty="0">
                  <a:latin typeface="微軟正黑體" pitchFamily="34" charset="-120"/>
                  <a:ea typeface="微軟正黑體" pitchFamily="34" charset="-120"/>
                </a:rPr>
                <a:t>ROADM</a:t>
              </a:r>
              <a:endParaRPr lang="zh-TW" altLang="en-US" sz="1067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350" name="Picture 6" descr="C:\Users\khollasc\Desktop\New folder\1545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2999" y="5529688"/>
              <a:ext cx="158473" cy="159913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51" name="文字方塊 350"/>
            <p:cNvSpPr txBox="1"/>
            <p:nvPr/>
          </p:nvSpPr>
          <p:spPr>
            <a:xfrm>
              <a:off x="1082115" y="5495428"/>
              <a:ext cx="1049860" cy="584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067" dirty="0">
                  <a:latin typeface="微軟正黑體" pitchFamily="34" charset="-120"/>
                  <a:ea typeface="微軟正黑體" pitchFamily="34" charset="-120"/>
                </a:rPr>
                <a:t>區網中心</a:t>
              </a:r>
              <a:r>
                <a:rPr lang="en-US" altLang="zh-TW" sz="1067" dirty="0">
                  <a:latin typeface="微軟正黑體" pitchFamily="34" charset="-120"/>
                  <a:ea typeface="微軟正黑體" pitchFamily="34" charset="-120"/>
                </a:rPr>
                <a:t>/</a:t>
              </a:r>
            </a:p>
            <a:p>
              <a:r>
                <a:rPr lang="en-US" altLang="zh-TW" sz="1067" dirty="0">
                  <a:latin typeface="微軟正黑體" pitchFamily="34" charset="-120"/>
                  <a:ea typeface="微軟正黑體" pitchFamily="34" charset="-120"/>
                </a:rPr>
                <a:t>GigaPOP</a:t>
              </a:r>
            </a:p>
            <a:p>
              <a:r>
                <a:rPr lang="en-US" altLang="zh-TW" sz="1067" dirty="0">
                  <a:latin typeface="微軟正黑體" pitchFamily="34" charset="-120"/>
                  <a:ea typeface="微軟正黑體" pitchFamily="34" charset="-120"/>
                </a:rPr>
                <a:t>ROADM</a:t>
              </a:r>
              <a:endParaRPr lang="zh-TW" altLang="en-US" sz="1067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352" name="直線接點 351"/>
            <p:cNvCxnSpPr/>
            <p:nvPr/>
          </p:nvCxnSpPr>
          <p:spPr>
            <a:xfrm flipV="1">
              <a:off x="2184248" y="5230316"/>
              <a:ext cx="275187" cy="2149"/>
            </a:xfrm>
            <a:prstGeom prst="line">
              <a:avLst/>
            </a:prstGeom>
            <a:noFill/>
            <a:ln w="3175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  <p:sp>
          <p:nvSpPr>
            <p:cNvPr id="353" name="文字方塊 352"/>
            <p:cNvSpPr txBox="1"/>
            <p:nvPr/>
          </p:nvSpPr>
          <p:spPr>
            <a:xfrm>
              <a:off x="2459435" y="5098750"/>
              <a:ext cx="1667551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067" dirty="0">
                  <a:latin typeface="微軟正黑體" pitchFamily="34" charset="-120"/>
                  <a:ea typeface="微軟正黑體" pitchFamily="34" charset="-120"/>
                </a:rPr>
                <a:t>線路標</a:t>
              </a:r>
              <a:r>
                <a:rPr lang="en-US" altLang="zh-TW" sz="1067" dirty="0">
                  <a:latin typeface="微軟正黑體" pitchFamily="34" charset="-120"/>
                  <a:ea typeface="微軟正黑體" pitchFamily="34" charset="-120"/>
                </a:rPr>
                <a:t>Dark Fiber</a:t>
              </a:r>
              <a:endParaRPr lang="zh-TW" altLang="en-US" sz="1067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354" name="直線接點 353"/>
            <p:cNvCxnSpPr/>
            <p:nvPr/>
          </p:nvCxnSpPr>
          <p:spPr>
            <a:xfrm>
              <a:off x="2184248" y="5555008"/>
              <a:ext cx="275187" cy="0"/>
            </a:xfrm>
            <a:prstGeom prst="line">
              <a:avLst/>
            </a:prstGeom>
            <a:noFill/>
            <a:ln w="3175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>
              <a:glow rad="127000">
                <a:srgbClr val="00B050"/>
              </a:glow>
            </a:effectLst>
          </p:spPr>
        </p:cxnSp>
        <p:sp>
          <p:nvSpPr>
            <p:cNvPr id="355" name="文字方塊 354"/>
            <p:cNvSpPr txBox="1"/>
            <p:nvPr/>
          </p:nvSpPr>
          <p:spPr>
            <a:xfrm>
              <a:off x="2474401" y="5415003"/>
              <a:ext cx="1485877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067" dirty="0">
                  <a:latin typeface="微軟正黑體" pitchFamily="34" charset="-120"/>
                  <a:ea typeface="微軟正黑體" pitchFamily="34" charset="-120"/>
                </a:rPr>
                <a:t>新增</a:t>
              </a:r>
              <a:r>
                <a:rPr lang="en-US" altLang="zh-TW" sz="1067" dirty="0">
                  <a:latin typeface="微軟正黑體" pitchFamily="34" charset="-120"/>
                  <a:ea typeface="微軟正黑體" pitchFamily="34" charset="-120"/>
                </a:rPr>
                <a:t>Dark Fiber</a:t>
              </a:r>
              <a:endParaRPr lang="zh-TW" altLang="en-US" sz="1067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356" name="直線接點 355"/>
            <p:cNvCxnSpPr/>
            <p:nvPr/>
          </p:nvCxnSpPr>
          <p:spPr>
            <a:xfrm>
              <a:off x="2184248" y="5862820"/>
              <a:ext cx="275187" cy="0"/>
            </a:xfrm>
            <a:prstGeom prst="line">
              <a:avLst/>
            </a:prstGeom>
            <a:noFill/>
            <a:ln w="28575" cap="flat" cmpd="sng" algn="ctr">
              <a:solidFill>
                <a:srgbClr val="00CCFF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sp>
          <p:nvSpPr>
            <p:cNvPr id="357" name="文字方塊 356"/>
            <p:cNvSpPr txBox="1"/>
            <p:nvPr/>
          </p:nvSpPr>
          <p:spPr>
            <a:xfrm>
              <a:off x="2474401" y="5722814"/>
              <a:ext cx="1485877" cy="25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067" dirty="0">
                  <a:latin typeface="微軟正黑體" pitchFamily="34" charset="-120"/>
                  <a:ea typeface="微軟正黑體" pitchFamily="34" charset="-120"/>
                </a:rPr>
                <a:t>客戶</a:t>
              </a:r>
              <a:r>
                <a:rPr lang="en-US" altLang="zh-TW" sz="1067" dirty="0">
                  <a:latin typeface="微軟正黑體" pitchFamily="34" charset="-120"/>
                  <a:ea typeface="微軟正黑體" pitchFamily="34" charset="-120"/>
                </a:rPr>
                <a:t>Dark Fiber</a:t>
              </a:r>
              <a:endParaRPr lang="zh-TW" altLang="en-US" sz="1067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358" name="直線接點 357"/>
            <p:cNvCxnSpPr>
              <a:stCxn id="285" idx="2"/>
              <a:endCxn id="313" idx="0"/>
            </p:cNvCxnSpPr>
            <p:nvPr/>
          </p:nvCxnSpPr>
          <p:spPr>
            <a:xfrm>
              <a:off x="4938985" y="2801448"/>
              <a:ext cx="2692" cy="1983539"/>
            </a:xfrm>
            <a:prstGeom prst="line">
              <a:avLst/>
            </a:prstGeom>
            <a:noFill/>
            <a:ln w="76200" cap="rnd" cmpd="sng" algn="ctr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  <p:sp>
          <p:nvSpPr>
            <p:cNvPr id="359" name="文字方塊 358"/>
            <p:cNvSpPr txBox="1"/>
            <p:nvPr/>
          </p:nvSpPr>
          <p:spPr>
            <a:xfrm>
              <a:off x="5146284" y="2578246"/>
              <a:ext cx="12721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latin typeface="微軟正黑體" pitchFamily="34" charset="-120"/>
                  <a:ea typeface="微軟正黑體" pitchFamily="34" charset="-120"/>
                </a:rPr>
                <a:t>台北主節點</a:t>
              </a:r>
            </a:p>
          </p:txBody>
        </p:sp>
        <p:sp>
          <p:nvSpPr>
            <p:cNvPr id="360" name="文字方塊 359"/>
            <p:cNvSpPr txBox="1"/>
            <p:nvPr/>
          </p:nvSpPr>
          <p:spPr>
            <a:xfrm>
              <a:off x="5062917" y="4907553"/>
              <a:ext cx="12721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latin typeface="微軟正黑體" pitchFamily="34" charset="-120"/>
                  <a:ea typeface="微軟正黑體" pitchFamily="34" charset="-120"/>
                </a:rPr>
                <a:t>台中主節點</a:t>
              </a:r>
            </a:p>
          </p:txBody>
        </p:sp>
        <p:sp>
          <p:nvSpPr>
            <p:cNvPr id="361" name="文字方塊 360"/>
            <p:cNvSpPr txBox="1"/>
            <p:nvPr/>
          </p:nvSpPr>
          <p:spPr>
            <a:xfrm>
              <a:off x="7708397" y="2174056"/>
              <a:ext cx="10669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latin typeface="微軟正黑體" pitchFamily="34" charset="-120"/>
                  <a:ea typeface="微軟正黑體" pitchFamily="34" charset="-120"/>
                </a:rPr>
                <a:t>東華大學</a:t>
              </a:r>
            </a:p>
          </p:txBody>
        </p:sp>
        <p:sp>
          <p:nvSpPr>
            <p:cNvPr id="362" name="文字方塊 361"/>
            <p:cNvSpPr txBox="1"/>
            <p:nvPr/>
          </p:nvSpPr>
          <p:spPr>
            <a:xfrm>
              <a:off x="8426750" y="2810975"/>
              <a:ext cx="10669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>
                  <a:latin typeface="微軟正黑體" pitchFamily="34" charset="-120"/>
                  <a:ea typeface="微軟正黑體" pitchFamily="34" charset="-120"/>
                </a:rPr>
                <a:t>台東大學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2028546" y="1578179"/>
              <a:ext cx="855317" cy="792901"/>
            </a:xfrm>
            <a:prstGeom prst="ellipse">
              <a:avLst/>
            </a:prstGeom>
            <a:ln w="28575"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2400"/>
            </a:p>
          </p:txBody>
        </p:sp>
        <p:sp>
          <p:nvSpPr>
            <p:cNvPr id="99" name="Oval 98"/>
            <p:cNvSpPr/>
            <p:nvPr/>
          </p:nvSpPr>
          <p:spPr>
            <a:xfrm>
              <a:off x="4458105" y="2106284"/>
              <a:ext cx="855317" cy="792901"/>
            </a:xfrm>
            <a:prstGeom prst="ellipse">
              <a:avLst/>
            </a:prstGeom>
            <a:ln w="28575">
              <a:solidFill>
                <a:srgbClr val="4B89D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2400"/>
            </a:p>
          </p:txBody>
        </p:sp>
        <p:sp>
          <p:nvSpPr>
            <p:cNvPr id="100" name="Oval 99"/>
            <p:cNvSpPr/>
            <p:nvPr/>
          </p:nvSpPr>
          <p:spPr>
            <a:xfrm>
              <a:off x="2420038" y="3368778"/>
              <a:ext cx="855317" cy="792901"/>
            </a:xfrm>
            <a:prstGeom prst="ellipse">
              <a:avLst/>
            </a:prstGeom>
            <a:ln w="28575">
              <a:solidFill>
                <a:srgbClr val="4B89D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2400"/>
            </a:p>
          </p:txBody>
        </p:sp>
      </p:grpSp>
      <p:graphicFrame>
        <p:nvGraphicFramePr>
          <p:cNvPr id="26" name="物件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495085"/>
              </p:ext>
            </p:extLst>
          </p:nvPr>
        </p:nvGraphicFramePr>
        <p:xfrm>
          <a:off x="7715731" y="5406234"/>
          <a:ext cx="6858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showAsIcon="1" r:id="rId7" imgW="914400" imgH="769680" progId="AcroExch.Document.DC">
                  <p:embed/>
                </p:oleObj>
              </mc:Choice>
              <mc:Fallback>
                <p:oleObj name="Acrobat Document" showAsIcon="1" r:id="rId7" imgW="914400" imgH="7696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15731" y="5406234"/>
                        <a:ext cx="685800" cy="769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036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CTC Network 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4</a:t>
            </a:fld>
            <a:endParaRPr lang="en-US" altLang="zh-TW"/>
          </a:p>
        </p:txBody>
      </p:sp>
      <p:pic>
        <p:nvPicPr>
          <p:cNvPr id="5" name="內容版面配置區 4" descr="Network View - Cisco Transport Controll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" y="1062133"/>
            <a:ext cx="9051230" cy="508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C64B-D656-4EC8-B2BF-200D19F0F2BE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6858263" y="3093852"/>
            <a:ext cx="366471" cy="2076724"/>
          </a:xfrm>
          <a:prstGeom prst="line">
            <a:avLst/>
          </a:prstGeom>
          <a:ln w="127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6739158" y="3200039"/>
            <a:ext cx="391396" cy="2088691"/>
          </a:xfrm>
          <a:prstGeom prst="line">
            <a:avLst/>
          </a:prstGeom>
          <a:ln w="127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6621537" y="3302705"/>
            <a:ext cx="486815" cy="2414596"/>
          </a:xfrm>
          <a:prstGeom prst="line">
            <a:avLst/>
          </a:prstGeom>
          <a:ln w="127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圓角矩形 8"/>
          <p:cNvSpPr/>
          <p:nvPr/>
        </p:nvSpPr>
        <p:spPr>
          <a:xfrm>
            <a:off x="1995056" y="3988411"/>
            <a:ext cx="1757821" cy="1160388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1995056" y="5442892"/>
            <a:ext cx="1750251" cy="1301646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7283569" y="5339656"/>
            <a:ext cx="1793930" cy="1387195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7283569" y="3273618"/>
            <a:ext cx="1793930" cy="1797349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7266640" y="1175122"/>
            <a:ext cx="1810859" cy="1878259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3481615" y="1177147"/>
            <a:ext cx="975854" cy="57349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2277188" y="231547"/>
            <a:ext cx="2141604" cy="4818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4821198" y="5890427"/>
            <a:ext cx="2015670" cy="8261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4507100" y="4786120"/>
            <a:ext cx="1877710" cy="8261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4507098" y="3653909"/>
            <a:ext cx="2354334" cy="8261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4717551" y="1883576"/>
            <a:ext cx="1591936" cy="14002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0" name="群組 19"/>
          <p:cNvGrpSpPr/>
          <p:nvPr/>
        </p:nvGrpSpPr>
        <p:grpSpPr>
          <a:xfrm>
            <a:off x="2343206" y="305977"/>
            <a:ext cx="938325" cy="380146"/>
            <a:chOff x="225642" y="311168"/>
            <a:chExt cx="938325" cy="380146"/>
          </a:xfrm>
        </p:grpSpPr>
        <p:sp>
          <p:nvSpPr>
            <p:cNvPr id="349" name="矩形 348"/>
            <p:cNvSpPr/>
            <p:nvPr/>
          </p:nvSpPr>
          <p:spPr>
            <a:xfrm>
              <a:off x="246439" y="320564"/>
              <a:ext cx="870681" cy="3398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0" name="Rectangle 77"/>
            <p:cNvSpPr/>
            <p:nvPr/>
          </p:nvSpPr>
          <p:spPr>
            <a:xfrm>
              <a:off x="225642" y="495500"/>
              <a:ext cx="938325" cy="195814"/>
            </a:xfrm>
            <a:prstGeom prst="rect">
              <a:avLst/>
            </a:prstGeom>
          </p:spPr>
          <p:txBody>
            <a:bodyPr wrap="none" lIns="36000" tIns="36000" rIns="36000" bIns="36000">
              <a:spAutoFit/>
            </a:bodyPr>
            <a:lstStyle/>
            <a:p>
              <a:r>
                <a:rPr lang="en-US" altLang="zh-TW" sz="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</a:rPr>
                <a:t>SINICA-Domestic</a:t>
              </a:r>
              <a:endParaRPr lang="en-US" altLang="zh-TW" sz="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endParaRPr>
            </a:p>
          </p:txBody>
        </p:sp>
        <p:sp>
          <p:nvSpPr>
            <p:cNvPr id="351" name="矩形 350"/>
            <p:cNvSpPr/>
            <p:nvPr/>
          </p:nvSpPr>
          <p:spPr>
            <a:xfrm>
              <a:off x="608906" y="311168"/>
              <a:ext cx="434983" cy="19581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spAutoFit/>
            </a:bodyPr>
            <a:lstStyle/>
            <a:p>
              <a:pPr algn="ctr"/>
              <a:r>
                <a:rPr lang="en-US" altLang="zh-TW" sz="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Google</a:t>
              </a:r>
              <a:endParaRPr lang="zh-TW" altLang="en-US" sz="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2" name="矩形 351"/>
            <p:cNvSpPr/>
            <p:nvPr/>
          </p:nvSpPr>
          <p:spPr>
            <a:xfrm>
              <a:off x="288126" y="320132"/>
              <a:ext cx="276285" cy="19581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spAutoFit/>
            </a:bodyPr>
            <a:lstStyle/>
            <a:p>
              <a:pPr algn="ctr"/>
              <a:r>
                <a:rPr lang="en-US" altLang="zh-TW" sz="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ISPs</a:t>
              </a:r>
              <a:endParaRPr lang="zh-TW" altLang="en-US" sz="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3257775" y="297386"/>
            <a:ext cx="1108230" cy="386093"/>
            <a:chOff x="2293487" y="267056"/>
            <a:chExt cx="1706597" cy="957996"/>
          </a:xfrm>
        </p:grpSpPr>
        <p:sp>
          <p:nvSpPr>
            <p:cNvPr id="347" name="矩形 346"/>
            <p:cNvSpPr/>
            <p:nvPr/>
          </p:nvSpPr>
          <p:spPr>
            <a:xfrm>
              <a:off x="2341386" y="267056"/>
              <a:ext cx="1627354" cy="8879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8" name="Rectangle 77"/>
            <p:cNvSpPr/>
            <p:nvPr/>
          </p:nvSpPr>
          <p:spPr>
            <a:xfrm>
              <a:off x="2293487" y="739187"/>
              <a:ext cx="1706597" cy="48586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r>
                <a:rPr lang="en-US" altLang="zh-TW" sz="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</a:rPr>
                <a:t>SINICA-International </a:t>
              </a:r>
              <a:endParaRPr lang="en-US" altLang="zh-TW" sz="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endParaRPr>
            </a:p>
          </p:txBody>
        </p:sp>
      </p:grpSp>
      <p:cxnSp>
        <p:nvCxnSpPr>
          <p:cNvPr id="22" name="直線接點 21"/>
          <p:cNvCxnSpPr>
            <a:stCxn id="349" idx="2"/>
            <a:endCxn id="342" idx="4"/>
          </p:cNvCxnSpPr>
          <p:nvPr/>
        </p:nvCxnSpPr>
        <p:spPr>
          <a:xfrm>
            <a:off x="2799344" y="655233"/>
            <a:ext cx="1193059" cy="78787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348" idx="2"/>
            <a:endCxn id="342" idx="2"/>
          </p:cNvCxnSpPr>
          <p:nvPr/>
        </p:nvCxnSpPr>
        <p:spPr>
          <a:xfrm>
            <a:off x="3811891" y="683479"/>
            <a:ext cx="157652" cy="72861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3164619" y="713425"/>
            <a:ext cx="24045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000" dirty="0" smtClean="0"/>
              <a:t>40G</a:t>
            </a:r>
            <a:endParaRPr lang="zh-TW" altLang="en-US" sz="10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949069" y="713425"/>
            <a:ext cx="24045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000" dirty="0"/>
              <a:t>2</a:t>
            </a:r>
            <a:r>
              <a:rPr lang="en-US" altLang="zh-TW" sz="1000" dirty="0" smtClean="0"/>
              <a:t>0G</a:t>
            </a:r>
            <a:endParaRPr lang="zh-TW" altLang="en-US" sz="1000" dirty="0"/>
          </a:p>
        </p:txBody>
      </p:sp>
      <p:sp>
        <p:nvSpPr>
          <p:cNvPr id="26" name="Rectangle 133"/>
          <p:cNvSpPr/>
          <p:nvPr/>
        </p:nvSpPr>
        <p:spPr>
          <a:xfrm>
            <a:off x="3498782" y="1558550"/>
            <a:ext cx="4924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中研院</a:t>
            </a:r>
            <a:endParaRPr lang="en-US" altLang="zh-TW" sz="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cxnSp>
        <p:nvCxnSpPr>
          <p:cNvPr id="27" name="直線接點 26"/>
          <p:cNvCxnSpPr>
            <a:stCxn id="271" idx="2"/>
            <a:endCxn id="344" idx="0"/>
          </p:cNvCxnSpPr>
          <p:nvPr/>
        </p:nvCxnSpPr>
        <p:spPr>
          <a:xfrm>
            <a:off x="4712845" y="709906"/>
            <a:ext cx="427941" cy="146030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stCxn id="270" idx="2"/>
            <a:endCxn id="344" idx="7"/>
          </p:cNvCxnSpPr>
          <p:nvPr/>
        </p:nvCxnSpPr>
        <p:spPr>
          <a:xfrm>
            <a:off x="5120535" y="707394"/>
            <a:ext cx="36415" cy="147189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stCxn id="272" idx="2"/>
            <a:endCxn id="300" idx="1"/>
          </p:cNvCxnSpPr>
          <p:nvPr/>
        </p:nvCxnSpPr>
        <p:spPr>
          <a:xfrm flipH="1">
            <a:off x="5958351" y="721293"/>
            <a:ext cx="697654" cy="145830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269" idx="2"/>
            <a:endCxn id="300" idx="0"/>
          </p:cNvCxnSpPr>
          <p:nvPr/>
        </p:nvCxnSpPr>
        <p:spPr>
          <a:xfrm>
            <a:off x="5607770" y="704957"/>
            <a:ext cx="366746" cy="146556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stCxn id="274" idx="2"/>
            <a:endCxn id="300" idx="3"/>
          </p:cNvCxnSpPr>
          <p:nvPr/>
        </p:nvCxnSpPr>
        <p:spPr>
          <a:xfrm flipH="1">
            <a:off x="5958351" y="713523"/>
            <a:ext cx="145259" cy="150993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>
            <a:stCxn id="295" idx="3"/>
            <a:endCxn id="297" idx="1"/>
          </p:cNvCxnSpPr>
          <p:nvPr/>
        </p:nvCxnSpPr>
        <p:spPr>
          <a:xfrm>
            <a:off x="5344382" y="3049625"/>
            <a:ext cx="42201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>
            <a:stCxn id="339" idx="3"/>
            <a:endCxn id="333" idx="1"/>
          </p:cNvCxnSpPr>
          <p:nvPr/>
        </p:nvCxnSpPr>
        <p:spPr>
          <a:xfrm>
            <a:off x="5099415" y="4145628"/>
            <a:ext cx="1212058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337" idx="3"/>
            <a:endCxn id="331" idx="3"/>
          </p:cNvCxnSpPr>
          <p:nvPr/>
        </p:nvCxnSpPr>
        <p:spPr>
          <a:xfrm>
            <a:off x="5097267" y="5232604"/>
            <a:ext cx="1113434" cy="4514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>
            <a:stCxn id="335" idx="3"/>
            <a:endCxn id="329" idx="1"/>
          </p:cNvCxnSpPr>
          <p:nvPr/>
        </p:nvCxnSpPr>
        <p:spPr>
          <a:xfrm>
            <a:off x="5364173" y="6300779"/>
            <a:ext cx="945314" cy="269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stCxn id="295" idx="3"/>
            <a:endCxn id="339" idx="3"/>
          </p:cNvCxnSpPr>
          <p:nvPr/>
        </p:nvCxnSpPr>
        <p:spPr>
          <a:xfrm flipH="1">
            <a:off x="5099415" y="3049627"/>
            <a:ext cx="244967" cy="109600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>
            <a:stCxn id="297" idx="1"/>
            <a:endCxn id="333" idx="1"/>
          </p:cNvCxnSpPr>
          <p:nvPr/>
        </p:nvCxnSpPr>
        <p:spPr>
          <a:xfrm>
            <a:off x="5766399" y="3049627"/>
            <a:ext cx="545074" cy="109600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>
            <a:stCxn id="297" idx="1"/>
          </p:cNvCxnSpPr>
          <p:nvPr/>
        </p:nvCxnSpPr>
        <p:spPr>
          <a:xfrm>
            <a:off x="5766398" y="3049627"/>
            <a:ext cx="0" cy="2239103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>
            <a:stCxn id="295" idx="3"/>
            <a:endCxn id="335" idx="3"/>
          </p:cNvCxnSpPr>
          <p:nvPr/>
        </p:nvCxnSpPr>
        <p:spPr>
          <a:xfrm>
            <a:off x="5344382" y="3049625"/>
            <a:ext cx="19792" cy="325115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>
            <a:stCxn id="333" idx="1"/>
            <a:endCxn id="329" idx="1"/>
          </p:cNvCxnSpPr>
          <p:nvPr/>
        </p:nvCxnSpPr>
        <p:spPr>
          <a:xfrm flipH="1">
            <a:off x="6309488" y="4145628"/>
            <a:ext cx="1985" cy="215784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>
            <a:stCxn id="335" idx="3"/>
            <a:endCxn id="337" idx="3"/>
          </p:cNvCxnSpPr>
          <p:nvPr/>
        </p:nvCxnSpPr>
        <p:spPr>
          <a:xfrm flipH="1" flipV="1">
            <a:off x="5097266" y="5232606"/>
            <a:ext cx="266907" cy="106817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>
            <a:stCxn id="337" idx="3"/>
            <a:endCxn id="339" idx="3"/>
          </p:cNvCxnSpPr>
          <p:nvPr/>
        </p:nvCxnSpPr>
        <p:spPr>
          <a:xfrm flipV="1">
            <a:off x="5097266" y="4145628"/>
            <a:ext cx="2148" cy="108697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>
            <a:stCxn id="331" idx="1"/>
            <a:endCxn id="329" idx="1"/>
          </p:cNvCxnSpPr>
          <p:nvPr/>
        </p:nvCxnSpPr>
        <p:spPr>
          <a:xfrm>
            <a:off x="5778653" y="5237118"/>
            <a:ext cx="530835" cy="106635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>
            <a:stCxn id="342" idx="1"/>
            <a:endCxn id="296" idx="7"/>
          </p:cNvCxnSpPr>
          <p:nvPr/>
        </p:nvCxnSpPr>
        <p:spPr>
          <a:xfrm>
            <a:off x="3976238" y="1390161"/>
            <a:ext cx="1166146" cy="160652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>
            <a:stCxn id="342" idx="1"/>
            <a:endCxn id="340" idx="3"/>
          </p:cNvCxnSpPr>
          <p:nvPr/>
        </p:nvCxnSpPr>
        <p:spPr>
          <a:xfrm>
            <a:off x="3976238" y="1390163"/>
            <a:ext cx="888850" cy="27463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群組 221"/>
          <p:cNvGrpSpPr/>
          <p:nvPr/>
        </p:nvGrpSpPr>
        <p:grpSpPr>
          <a:xfrm>
            <a:off x="7641928" y="2552542"/>
            <a:ext cx="432048" cy="432048"/>
            <a:chOff x="2231740" y="5075204"/>
            <a:chExt cx="432048" cy="432048"/>
          </a:xfrm>
        </p:grpSpPr>
        <p:pic>
          <p:nvPicPr>
            <p:cNvPr id="345" name="Picture 20" descr="C:\Users\ecoffey\AppData\Local\Temp\Rar$DRa0.386\30067_Device_router_unknown_6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740" y="5075204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6" name="橢圓 223"/>
            <p:cNvSpPr/>
            <p:nvPr/>
          </p:nvSpPr>
          <p:spPr>
            <a:xfrm>
              <a:off x="2422766" y="5229200"/>
              <a:ext cx="45719" cy="62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7" name="文字方塊 46"/>
          <p:cNvSpPr txBox="1"/>
          <p:nvPr/>
        </p:nvSpPr>
        <p:spPr>
          <a:xfrm>
            <a:off x="2624314" y="4297350"/>
            <a:ext cx="1075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/>
              <a:t>臺北</a:t>
            </a:r>
            <a:r>
              <a:rPr lang="en-US" altLang="zh-TW" sz="1000" dirty="0" smtClean="0"/>
              <a:t>I(</a:t>
            </a:r>
            <a:r>
              <a:rPr lang="zh-TW" altLang="en-US" sz="1000" dirty="0" smtClean="0"/>
              <a:t>臺灣大學</a:t>
            </a:r>
            <a:r>
              <a:rPr lang="en-US" altLang="zh-TW" sz="1000" dirty="0" smtClean="0"/>
              <a:t>)</a:t>
            </a:r>
            <a:endParaRPr lang="zh-TW" altLang="en-US" sz="10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2603942" y="4902580"/>
            <a:ext cx="1111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/>
              <a:t>臺北</a:t>
            </a:r>
            <a:r>
              <a:rPr lang="en-US" altLang="zh-TW" sz="1000" dirty="0" smtClean="0"/>
              <a:t>II(</a:t>
            </a:r>
            <a:r>
              <a:rPr lang="zh-TW" altLang="en-US" sz="1000" dirty="0" smtClean="0"/>
              <a:t>政治大學</a:t>
            </a:r>
            <a:r>
              <a:rPr lang="en-US" altLang="zh-TW" sz="1000" dirty="0" smtClean="0"/>
              <a:t>)</a:t>
            </a:r>
            <a:endParaRPr lang="zh-TW" altLang="en-US" sz="1000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7558181" y="1689490"/>
            <a:ext cx="1040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/>
              <a:t>桃園</a:t>
            </a:r>
            <a:r>
              <a:rPr lang="en-US" altLang="zh-TW" sz="1000" dirty="0" smtClean="0"/>
              <a:t>(</a:t>
            </a:r>
            <a:r>
              <a:rPr lang="zh-TW" altLang="en-US" sz="1000" dirty="0" smtClean="0"/>
              <a:t>中央大學</a:t>
            </a:r>
            <a:r>
              <a:rPr lang="en-US" altLang="zh-TW" sz="1000" dirty="0" smtClean="0"/>
              <a:t>)</a:t>
            </a:r>
            <a:endParaRPr lang="zh-TW" altLang="en-US" sz="1000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7558182" y="2848970"/>
            <a:ext cx="1040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/>
              <a:t>新竹</a:t>
            </a:r>
            <a:r>
              <a:rPr lang="en-US" altLang="zh-TW" sz="1000" dirty="0" smtClean="0"/>
              <a:t>(</a:t>
            </a:r>
            <a:r>
              <a:rPr lang="zh-TW" altLang="en-US" sz="1000" dirty="0" smtClean="0"/>
              <a:t>清華大學</a:t>
            </a:r>
            <a:r>
              <a:rPr lang="en-US" altLang="zh-TW" sz="1000" dirty="0" smtClean="0"/>
              <a:t>)</a:t>
            </a:r>
            <a:endParaRPr lang="zh-TW" altLang="en-US" sz="10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7564545" y="2419344"/>
            <a:ext cx="1040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/>
              <a:t>竹苗</a:t>
            </a:r>
            <a:r>
              <a:rPr lang="en-US" altLang="zh-TW" sz="1000" dirty="0" smtClean="0"/>
              <a:t>(</a:t>
            </a:r>
            <a:r>
              <a:rPr lang="zh-TW" altLang="en-US" sz="1000" dirty="0" smtClean="0"/>
              <a:t>交通大學</a:t>
            </a:r>
            <a:r>
              <a:rPr lang="en-US" altLang="zh-TW" sz="1000" dirty="0" smtClean="0"/>
              <a:t>)</a:t>
            </a:r>
            <a:endParaRPr lang="zh-TW" altLang="en-US" sz="100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7556232" y="3630479"/>
            <a:ext cx="1040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/>
              <a:t>臺中</a:t>
            </a:r>
            <a:r>
              <a:rPr lang="en-US" altLang="zh-TW" sz="1000" dirty="0" smtClean="0"/>
              <a:t>(</a:t>
            </a:r>
            <a:r>
              <a:rPr lang="zh-TW" altLang="en-US" sz="1000" dirty="0" smtClean="0"/>
              <a:t>中興大學</a:t>
            </a:r>
            <a:r>
              <a:rPr lang="en-US" altLang="zh-TW" sz="1000" dirty="0" smtClean="0"/>
              <a:t>)</a:t>
            </a:r>
            <a:endParaRPr lang="zh-TW" altLang="en-US" sz="10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7558077" y="4128922"/>
            <a:ext cx="1040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/>
              <a:t>南</a:t>
            </a:r>
            <a:r>
              <a:rPr lang="zh-TW" altLang="en-US" sz="1000" dirty="0"/>
              <a:t>投</a:t>
            </a:r>
            <a:r>
              <a:rPr lang="en-US" altLang="zh-TW" sz="1000" dirty="0" smtClean="0"/>
              <a:t>(</a:t>
            </a:r>
            <a:r>
              <a:rPr lang="zh-TW" altLang="en-US" sz="1000" dirty="0" smtClean="0"/>
              <a:t>暨南大學</a:t>
            </a:r>
            <a:r>
              <a:rPr lang="en-US" altLang="zh-TW" sz="1000" dirty="0" smtClean="0"/>
              <a:t>)</a:t>
            </a:r>
            <a:endParaRPr lang="zh-TW" altLang="en-US" sz="1000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7578089" y="4867017"/>
            <a:ext cx="1040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/>
              <a:t>雲嘉</a:t>
            </a:r>
            <a:r>
              <a:rPr lang="en-US" altLang="zh-TW" sz="1000" dirty="0" smtClean="0"/>
              <a:t>(</a:t>
            </a:r>
            <a:r>
              <a:rPr lang="zh-TW" altLang="en-US" sz="1000" dirty="0" smtClean="0"/>
              <a:t>中正大學</a:t>
            </a:r>
            <a:r>
              <a:rPr lang="en-US" altLang="zh-TW" sz="1000" dirty="0" smtClean="0"/>
              <a:t>)</a:t>
            </a:r>
            <a:endParaRPr lang="zh-TW" altLang="en-US" sz="1000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2620568" y="5741055"/>
            <a:ext cx="1040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/>
              <a:t>臺南</a:t>
            </a:r>
            <a:r>
              <a:rPr lang="en-US" altLang="zh-TW" sz="1000" dirty="0" smtClean="0"/>
              <a:t>(</a:t>
            </a:r>
            <a:r>
              <a:rPr lang="zh-TW" altLang="en-US" sz="1000" dirty="0" smtClean="0"/>
              <a:t>成功大學</a:t>
            </a:r>
            <a:r>
              <a:rPr lang="en-US" altLang="zh-TW" sz="1000" dirty="0" smtClean="0"/>
              <a:t>)</a:t>
            </a:r>
            <a:endParaRPr lang="zh-TW" altLang="en-US" sz="1000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2500639" y="6514523"/>
            <a:ext cx="1168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/>
              <a:t>高屏澎</a:t>
            </a:r>
            <a:r>
              <a:rPr lang="en-US" altLang="zh-TW" sz="1000" dirty="0" smtClean="0"/>
              <a:t>(</a:t>
            </a:r>
            <a:r>
              <a:rPr lang="zh-TW" altLang="en-US" sz="1000" dirty="0" smtClean="0"/>
              <a:t>中山大學</a:t>
            </a:r>
            <a:r>
              <a:rPr lang="en-US" altLang="zh-TW" sz="1000" dirty="0" smtClean="0"/>
              <a:t>)</a:t>
            </a:r>
            <a:endParaRPr lang="zh-TW" altLang="en-US" sz="1000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7560732" y="5628200"/>
            <a:ext cx="1040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/>
              <a:t>宜蘭</a:t>
            </a:r>
            <a:r>
              <a:rPr lang="en-US" altLang="zh-TW" sz="1000" dirty="0" smtClean="0"/>
              <a:t>(</a:t>
            </a:r>
            <a:r>
              <a:rPr lang="zh-TW" altLang="en-US" sz="1000" dirty="0" smtClean="0"/>
              <a:t>宜蘭大學</a:t>
            </a:r>
            <a:r>
              <a:rPr lang="en-US" altLang="zh-TW" sz="1000" dirty="0" smtClean="0"/>
              <a:t>)</a:t>
            </a:r>
            <a:endParaRPr lang="zh-TW" altLang="en-US" sz="1000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7556231" y="6095701"/>
            <a:ext cx="1040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/>
              <a:t>花蓮</a:t>
            </a:r>
            <a:r>
              <a:rPr lang="en-US" altLang="zh-TW" sz="1000" dirty="0" smtClean="0"/>
              <a:t>(</a:t>
            </a:r>
            <a:r>
              <a:rPr lang="zh-TW" altLang="en-US" sz="1000" dirty="0" smtClean="0"/>
              <a:t>東華大學</a:t>
            </a:r>
            <a:r>
              <a:rPr lang="en-US" altLang="zh-TW" sz="1000" dirty="0" smtClean="0"/>
              <a:t>)</a:t>
            </a:r>
            <a:endParaRPr lang="zh-TW" altLang="en-US" sz="1000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7572856" y="6544995"/>
            <a:ext cx="1040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/>
              <a:t>臺東</a:t>
            </a:r>
            <a:r>
              <a:rPr lang="en-US" altLang="zh-TW" sz="1000" dirty="0" smtClean="0"/>
              <a:t>(</a:t>
            </a:r>
            <a:r>
              <a:rPr lang="zh-TW" altLang="en-US" sz="1000" dirty="0" smtClean="0"/>
              <a:t>臺東大學</a:t>
            </a:r>
            <a:r>
              <a:rPr lang="en-US" altLang="zh-TW" sz="1000" dirty="0" smtClean="0"/>
              <a:t>)</a:t>
            </a:r>
            <a:endParaRPr lang="zh-TW" altLang="en-US" sz="1000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5286332" y="2665563"/>
            <a:ext cx="569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000" dirty="0" smtClean="0"/>
              <a:t>臺北</a:t>
            </a:r>
            <a:endParaRPr lang="en-US" altLang="zh-TW" sz="1000" dirty="0" smtClean="0"/>
          </a:p>
          <a:p>
            <a:pPr algn="ctr"/>
            <a:r>
              <a:rPr lang="zh-TW" altLang="en-US" sz="1000" dirty="0" smtClean="0"/>
              <a:t>主節點</a:t>
            </a:r>
            <a:endParaRPr lang="zh-TW" altLang="en-US" sz="1000" dirty="0"/>
          </a:p>
        </p:txBody>
      </p:sp>
      <p:sp>
        <p:nvSpPr>
          <p:cNvPr id="61" name="文字方塊 60"/>
          <p:cNvSpPr txBox="1"/>
          <p:nvPr/>
        </p:nvSpPr>
        <p:spPr>
          <a:xfrm>
            <a:off x="5274668" y="3749567"/>
            <a:ext cx="569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000" dirty="0" smtClean="0"/>
              <a:t>新竹</a:t>
            </a:r>
            <a:endParaRPr lang="en-US" altLang="zh-TW" sz="1000" dirty="0" smtClean="0"/>
          </a:p>
          <a:p>
            <a:pPr algn="ctr"/>
            <a:r>
              <a:rPr lang="zh-TW" altLang="en-US" sz="1000" dirty="0" smtClean="0"/>
              <a:t>主節點</a:t>
            </a:r>
            <a:endParaRPr lang="zh-TW" altLang="en-US" sz="1000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5276612" y="4821039"/>
            <a:ext cx="569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000" dirty="0" smtClean="0"/>
              <a:t>臺中</a:t>
            </a:r>
            <a:endParaRPr lang="en-US" altLang="zh-TW" sz="1000" dirty="0" smtClean="0"/>
          </a:p>
          <a:p>
            <a:pPr algn="ctr"/>
            <a:r>
              <a:rPr lang="zh-TW" altLang="en-US" sz="1000" dirty="0" smtClean="0"/>
              <a:t>主節點</a:t>
            </a:r>
            <a:endParaRPr lang="zh-TW" altLang="en-US" sz="1000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5306450" y="5926124"/>
            <a:ext cx="569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000" dirty="0" smtClean="0"/>
              <a:t>臺南</a:t>
            </a:r>
            <a:endParaRPr lang="en-US" altLang="zh-TW" sz="1000" dirty="0" smtClean="0"/>
          </a:p>
          <a:p>
            <a:pPr algn="ctr"/>
            <a:r>
              <a:rPr lang="zh-TW" altLang="en-US" sz="1000" dirty="0" smtClean="0"/>
              <a:t>主節點</a:t>
            </a:r>
            <a:endParaRPr lang="zh-TW" altLang="en-US" sz="1000" dirty="0"/>
          </a:p>
        </p:txBody>
      </p:sp>
      <p:cxnSp>
        <p:nvCxnSpPr>
          <p:cNvPr id="64" name="直線接點 63"/>
          <p:cNvCxnSpPr>
            <a:stCxn id="327" idx="3"/>
            <a:endCxn id="296" idx="5"/>
          </p:cNvCxnSpPr>
          <p:nvPr/>
        </p:nvCxnSpPr>
        <p:spPr>
          <a:xfrm flipV="1">
            <a:off x="3540347" y="3040541"/>
            <a:ext cx="1602037" cy="1164928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>
            <a:stCxn id="327" idx="3"/>
            <a:endCxn id="340" idx="3"/>
          </p:cNvCxnSpPr>
          <p:nvPr/>
        </p:nvCxnSpPr>
        <p:spPr>
          <a:xfrm flipV="1">
            <a:off x="3540347" y="4136546"/>
            <a:ext cx="1324741" cy="68925"/>
          </a:xfrm>
          <a:prstGeom prst="line">
            <a:avLst/>
          </a:prstGeom>
          <a:ln w="127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>
            <a:stCxn id="325" idx="3"/>
            <a:endCxn id="296" idx="5"/>
          </p:cNvCxnSpPr>
          <p:nvPr/>
        </p:nvCxnSpPr>
        <p:spPr>
          <a:xfrm flipV="1">
            <a:off x="3532121" y="3040541"/>
            <a:ext cx="1610263" cy="174830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>
            <a:stCxn id="325" idx="3"/>
            <a:endCxn id="340" idx="2"/>
          </p:cNvCxnSpPr>
          <p:nvPr/>
        </p:nvCxnSpPr>
        <p:spPr>
          <a:xfrm flipV="1">
            <a:off x="3532120" y="4114616"/>
            <a:ext cx="1326272" cy="674227"/>
          </a:xfrm>
          <a:prstGeom prst="line">
            <a:avLst/>
          </a:prstGeom>
          <a:ln w="127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>
            <a:stCxn id="319" idx="1"/>
            <a:endCxn id="334" idx="3"/>
          </p:cNvCxnSpPr>
          <p:nvPr/>
        </p:nvCxnSpPr>
        <p:spPr>
          <a:xfrm flipH="1">
            <a:off x="6509194" y="1600258"/>
            <a:ext cx="1132400" cy="253628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/>
          <p:cNvCxnSpPr>
            <a:stCxn id="317" idx="1"/>
            <a:endCxn id="334" idx="6"/>
          </p:cNvCxnSpPr>
          <p:nvPr/>
        </p:nvCxnSpPr>
        <p:spPr>
          <a:xfrm flipH="1">
            <a:off x="6548218" y="2343310"/>
            <a:ext cx="1107770" cy="1771304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>
            <a:stCxn id="345" idx="1"/>
            <a:endCxn id="334" idx="5"/>
          </p:cNvCxnSpPr>
          <p:nvPr/>
        </p:nvCxnSpPr>
        <p:spPr>
          <a:xfrm flipH="1">
            <a:off x="6541522" y="2768566"/>
            <a:ext cx="1100406" cy="1367978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>
            <a:stCxn id="319" idx="1"/>
            <a:endCxn id="298" idx="7"/>
          </p:cNvCxnSpPr>
          <p:nvPr/>
        </p:nvCxnSpPr>
        <p:spPr>
          <a:xfrm flipH="1">
            <a:off x="5996449" y="1600257"/>
            <a:ext cx="1645145" cy="1396424"/>
          </a:xfrm>
          <a:prstGeom prst="line">
            <a:avLst/>
          </a:prstGeom>
          <a:ln w="127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>
            <a:stCxn id="317" idx="1"/>
            <a:endCxn id="298" idx="6"/>
          </p:cNvCxnSpPr>
          <p:nvPr/>
        </p:nvCxnSpPr>
        <p:spPr>
          <a:xfrm flipH="1">
            <a:off x="6003143" y="2343312"/>
            <a:ext cx="1652844" cy="675301"/>
          </a:xfrm>
          <a:prstGeom prst="line">
            <a:avLst/>
          </a:prstGeom>
          <a:ln w="127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>
            <a:stCxn id="345" idx="1"/>
            <a:endCxn id="298" idx="7"/>
          </p:cNvCxnSpPr>
          <p:nvPr/>
        </p:nvCxnSpPr>
        <p:spPr>
          <a:xfrm flipH="1">
            <a:off x="5996448" y="2768568"/>
            <a:ext cx="1645480" cy="228115"/>
          </a:xfrm>
          <a:prstGeom prst="line">
            <a:avLst/>
          </a:prstGeom>
          <a:ln w="127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接點 73"/>
          <p:cNvCxnSpPr>
            <a:stCxn id="313" idx="1"/>
            <a:endCxn id="332" idx="6"/>
          </p:cNvCxnSpPr>
          <p:nvPr/>
        </p:nvCxnSpPr>
        <p:spPr>
          <a:xfrm flipH="1">
            <a:off x="6015398" y="4028702"/>
            <a:ext cx="1625913" cy="117740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接點 74"/>
          <p:cNvCxnSpPr>
            <a:stCxn id="315" idx="1"/>
            <a:endCxn id="330" idx="5"/>
          </p:cNvCxnSpPr>
          <p:nvPr/>
        </p:nvCxnSpPr>
        <p:spPr>
          <a:xfrm flipH="1">
            <a:off x="6539537" y="3533545"/>
            <a:ext cx="1104999" cy="2760849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接點 75"/>
          <p:cNvCxnSpPr>
            <a:stCxn id="311" idx="1"/>
            <a:endCxn id="332" idx="5"/>
          </p:cNvCxnSpPr>
          <p:nvPr/>
        </p:nvCxnSpPr>
        <p:spPr>
          <a:xfrm flipH="1">
            <a:off x="6008703" y="4765142"/>
            <a:ext cx="1630603" cy="46289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/>
          <p:cNvCxnSpPr>
            <a:stCxn id="313" idx="1"/>
            <a:endCxn id="330" idx="5"/>
          </p:cNvCxnSpPr>
          <p:nvPr/>
        </p:nvCxnSpPr>
        <p:spPr>
          <a:xfrm flipH="1">
            <a:off x="6539538" y="4028702"/>
            <a:ext cx="1101773" cy="226569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接點 77"/>
          <p:cNvCxnSpPr>
            <a:stCxn id="315" idx="1"/>
            <a:endCxn id="332" idx="7"/>
          </p:cNvCxnSpPr>
          <p:nvPr/>
        </p:nvCxnSpPr>
        <p:spPr>
          <a:xfrm flipH="1">
            <a:off x="6008702" y="3533544"/>
            <a:ext cx="1635834" cy="1650631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接點 78"/>
          <p:cNvCxnSpPr>
            <a:stCxn id="311" idx="1"/>
            <a:endCxn id="330" idx="5"/>
          </p:cNvCxnSpPr>
          <p:nvPr/>
        </p:nvCxnSpPr>
        <p:spPr>
          <a:xfrm flipH="1">
            <a:off x="6539538" y="4765142"/>
            <a:ext cx="1099768" cy="152925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/>
          <p:cNvCxnSpPr>
            <a:stCxn id="330" idx="4"/>
            <a:endCxn id="309" idx="1"/>
          </p:cNvCxnSpPr>
          <p:nvPr/>
        </p:nvCxnSpPr>
        <p:spPr>
          <a:xfrm flipV="1">
            <a:off x="6523374" y="5529348"/>
            <a:ext cx="1121219" cy="774128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接點 80"/>
          <p:cNvCxnSpPr>
            <a:stCxn id="330" idx="3"/>
            <a:endCxn id="307" idx="1"/>
          </p:cNvCxnSpPr>
          <p:nvPr/>
        </p:nvCxnSpPr>
        <p:spPr>
          <a:xfrm flipV="1">
            <a:off x="6507209" y="6001816"/>
            <a:ext cx="1138276" cy="292576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/>
          <p:cNvCxnSpPr>
            <a:stCxn id="330" idx="4"/>
            <a:endCxn id="305" idx="1"/>
          </p:cNvCxnSpPr>
          <p:nvPr/>
        </p:nvCxnSpPr>
        <p:spPr>
          <a:xfrm>
            <a:off x="6523373" y="6303476"/>
            <a:ext cx="1122111" cy="153944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/>
          <p:cNvCxnSpPr>
            <a:stCxn id="336" idx="6"/>
            <a:endCxn id="323" idx="3"/>
          </p:cNvCxnSpPr>
          <p:nvPr/>
        </p:nvCxnSpPr>
        <p:spPr>
          <a:xfrm flipH="1">
            <a:off x="3522437" y="6269765"/>
            <a:ext cx="1646434" cy="140315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接點 83"/>
          <p:cNvCxnSpPr>
            <a:stCxn id="336" idx="2"/>
            <a:endCxn id="321" idx="3"/>
          </p:cNvCxnSpPr>
          <p:nvPr/>
        </p:nvCxnSpPr>
        <p:spPr>
          <a:xfrm flipH="1" flipV="1">
            <a:off x="3521916" y="5633961"/>
            <a:ext cx="1601236" cy="63580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/>
          <p:cNvCxnSpPr>
            <a:stCxn id="323" idx="3"/>
            <a:endCxn id="338" idx="1"/>
          </p:cNvCxnSpPr>
          <p:nvPr/>
        </p:nvCxnSpPr>
        <p:spPr>
          <a:xfrm flipV="1">
            <a:off x="3522437" y="5179660"/>
            <a:ext cx="1340503" cy="1230418"/>
          </a:xfrm>
          <a:prstGeom prst="line">
            <a:avLst/>
          </a:prstGeom>
          <a:ln w="127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接點 85"/>
          <p:cNvCxnSpPr>
            <a:stCxn id="321" idx="3"/>
            <a:endCxn id="338" idx="2"/>
          </p:cNvCxnSpPr>
          <p:nvPr/>
        </p:nvCxnSpPr>
        <p:spPr>
          <a:xfrm flipV="1">
            <a:off x="3521916" y="5201592"/>
            <a:ext cx="1334329" cy="432371"/>
          </a:xfrm>
          <a:prstGeom prst="line">
            <a:avLst/>
          </a:prstGeom>
          <a:ln w="127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/>
          <p:cNvCxnSpPr>
            <a:stCxn id="300" idx="2"/>
            <a:endCxn id="284" idx="0"/>
          </p:cNvCxnSpPr>
          <p:nvPr/>
        </p:nvCxnSpPr>
        <p:spPr>
          <a:xfrm flipH="1">
            <a:off x="5127382" y="2201531"/>
            <a:ext cx="824274" cy="80269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接點 87"/>
          <p:cNvCxnSpPr>
            <a:stCxn id="300" idx="5"/>
            <a:endCxn id="279" idx="0"/>
          </p:cNvCxnSpPr>
          <p:nvPr/>
        </p:nvCxnSpPr>
        <p:spPr>
          <a:xfrm flipH="1">
            <a:off x="5968960" y="2223461"/>
            <a:ext cx="21720" cy="78284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/>
          <p:cNvCxnSpPr>
            <a:stCxn id="344" idx="2"/>
            <a:endCxn id="284" idx="0"/>
          </p:cNvCxnSpPr>
          <p:nvPr/>
        </p:nvCxnSpPr>
        <p:spPr>
          <a:xfrm>
            <a:off x="5117926" y="2201223"/>
            <a:ext cx="9456" cy="8030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接點 89"/>
          <p:cNvCxnSpPr>
            <a:stCxn id="183" idx="0"/>
            <a:endCxn id="298" idx="7"/>
          </p:cNvCxnSpPr>
          <p:nvPr/>
        </p:nvCxnSpPr>
        <p:spPr>
          <a:xfrm>
            <a:off x="5152449" y="2187690"/>
            <a:ext cx="843999" cy="80899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群組 221"/>
          <p:cNvGrpSpPr/>
          <p:nvPr/>
        </p:nvGrpSpPr>
        <p:grpSpPr>
          <a:xfrm>
            <a:off x="4926900" y="2016213"/>
            <a:ext cx="432048" cy="432048"/>
            <a:chOff x="2231740" y="5075204"/>
            <a:chExt cx="432048" cy="432048"/>
          </a:xfrm>
        </p:grpSpPr>
        <p:pic>
          <p:nvPicPr>
            <p:cNvPr id="343" name="Picture 20" descr="C:\Users\ecoffey\AppData\Local\Temp\Rar$DRa0.386\30067_Device_router_unknown_6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740" y="5075204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4" name="橢圓 223"/>
            <p:cNvSpPr/>
            <p:nvPr/>
          </p:nvSpPr>
          <p:spPr>
            <a:xfrm>
              <a:off x="2422766" y="5229200"/>
              <a:ext cx="45719" cy="62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2" name="群組 221"/>
          <p:cNvGrpSpPr/>
          <p:nvPr/>
        </p:nvGrpSpPr>
        <p:grpSpPr>
          <a:xfrm>
            <a:off x="3778516" y="1227081"/>
            <a:ext cx="432048" cy="432048"/>
            <a:chOff x="2231740" y="5075204"/>
            <a:chExt cx="432048" cy="432048"/>
          </a:xfrm>
        </p:grpSpPr>
        <p:pic>
          <p:nvPicPr>
            <p:cNvPr id="341" name="Picture 20" descr="C:\Users\ecoffey\AppData\Local\Temp\Rar$DRa0.386\30067_Device_router_unknown_6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740" y="5075204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2" name="橢圓 223"/>
            <p:cNvSpPr/>
            <p:nvPr/>
          </p:nvSpPr>
          <p:spPr>
            <a:xfrm>
              <a:off x="2422766" y="5229200"/>
              <a:ext cx="45719" cy="62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3" name="文字方塊 92"/>
          <p:cNvSpPr txBox="1"/>
          <p:nvPr/>
        </p:nvSpPr>
        <p:spPr>
          <a:xfrm>
            <a:off x="5219301" y="6510639"/>
            <a:ext cx="912677" cy="3189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36000" tIns="36000" rIns="36000" bIns="36000" rtlCol="0" anchor="ctr" anchorCtr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100G</a:t>
            </a:r>
            <a:r>
              <a:rPr lang="zh-TW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骨幹</a:t>
            </a:r>
            <a:endParaRPr lang="zh-TW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文字方塊 93"/>
          <p:cNvSpPr txBox="1"/>
          <p:nvPr/>
        </p:nvSpPr>
        <p:spPr>
          <a:xfrm>
            <a:off x="7405839" y="950084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桃竹苗區網</a:t>
            </a:r>
            <a:endParaRPr lang="en-US" altLang="zh-TW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文字方塊 94"/>
          <p:cNvSpPr txBox="1"/>
          <p:nvPr/>
        </p:nvSpPr>
        <p:spPr>
          <a:xfrm>
            <a:off x="2918557" y="5206166"/>
            <a:ext cx="800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南</a:t>
            </a:r>
            <a:r>
              <a:rPr lang="zh-TW" altLang="en-US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部區網</a:t>
            </a:r>
            <a:endParaRPr lang="en-US" altLang="zh-TW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文字方塊 95"/>
          <p:cNvSpPr txBox="1"/>
          <p:nvPr/>
        </p:nvSpPr>
        <p:spPr>
          <a:xfrm>
            <a:off x="7457690" y="3041338"/>
            <a:ext cx="800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</a:t>
            </a:r>
            <a:r>
              <a:rPr lang="zh-TW" altLang="en-US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部區網</a:t>
            </a:r>
            <a:endParaRPr lang="en-US" altLang="zh-TW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文字方塊 96"/>
          <p:cNvSpPr txBox="1"/>
          <p:nvPr/>
        </p:nvSpPr>
        <p:spPr>
          <a:xfrm>
            <a:off x="2962645" y="3757676"/>
            <a:ext cx="800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北部區網</a:t>
            </a:r>
            <a:endParaRPr lang="en-US" altLang="zh-TW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文字方塊 97"/>
          <p:cNvSpPr txBox="1"/>
          <p:nvPr/>
        </p:nvSpPr>
        <p:spPr>
          <a:xfrm>
            <a:off x="7457381" y="5098035"/>
            <a:ext cx="800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東</a:t>
            </a:r>
            <a:r>
              <a:rPr lang="zh-TW" altLang="en-US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部區網</a:t>
            </a:r>
            <a:endParaRPr lang="en-US" altLang="zh-TW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文字方塊 98"/>
          <p:cNvSpPr txBox="1"/>
          <p:nvPr/>
        </p:nvSpPr>
        <p:spPr>
          <a:xfrm>
            <a:off x="26166" y="6451858"/>
            <a:ext cx="1646605" cy="276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製圖日期：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105/06/20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0" name="文字方塊 99"/>
          <p:cNvSpPr txBox="1"/>
          <p:nvPr/>
        </p:nvSpPr>
        <p:spPr>
          <a:xfrm>
            <a:off x="29444" y="5951864"/>
            <a:ext cx="1569661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100G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骨幹網路示意圖</a:t>
            </a:r>
            <a:endPara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草稿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/Tony </a:t>
            </a:r>
            <a:r>
              <a:rPr lang="en-US" altLang="zh-TW" sz="12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Tu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01" name="群組 221"/>
          <p:cNvGrpSpPr/>
          <p:nvPr/>
        </p:nvGrpSpPr>
        <p:grpSpPr>
          <a:xfrm>
            <a:off x="4667366" y="3929604"/>
            <a:ext cx="432048" cy="432048"/>
            <a:chOff x="2231740" y="5075204"/>
            <a:chExt cx="432048" cy="432048"/>
          </a:xfrm>
        </p:grpSpPr>
        <p:pic>
          <p:nvPicPr>
            <p:cNvPr id="339" name="Picture 20" descr="C:\Users\ecoffey\AppData\Local\Temp\Rar$DRa0.386\30067_Device_router_unknown_6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740" y="5075204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0" name="橢圓 223"/>
            <p:cNvSpPr/>
            <p:nvPr/>
          </p:nvSpPr>
          <p:spPr>
            <a:xfrm>
              <a:off x="2422766" y="5229200"/>
              <a:ext cx="45719" cy="62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2" name="群組 221"/>
          <p:cNvGrpSpPr/>
          <p:nvPr/>
        </p:nvGrpSpPr>
        <p:grpSpPr>
          <a:xfrm>
            <a:off x="4665218" y="5016580"/>
            <a:ext cx="432048" cy="432048"/>
            <a:chOff x="2231740" y="5075204"/>
            <a:chExt cx="432048" cy="432048"/>
          </a:xfrm>
        </p:grpSpPr>
        <p:pic>
          <p:nvPicPr>
            <p:cNvPr id="337" name="Picture 20" descr="C:\Users\ecoffey\AppData\Local\Temp\Rar$DRa0.386\30067_Device_router_unknown_6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740" y="5075204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" name="橢圓 223"/>
            <p:cNvSpPr/>
            <p:nvPr/>
          </p:nvSpPr>
          <p:spPr>
            <a:xfrm>
              <a:off x="2422766" y="5229200"/>
              <a:ext cx="45719" cy="62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3" name="群組 221"/>
          <p:cNvGrpSpPr/>
          <p:nvPr/>
        </p:nvGrpSpPr>
        <p:grpSpPr>
          <a:xfrm>
            <a:off x="4932125" y="6084753"/>
            <a:ext cx="432048" cy="432048"/>
            <a:chOff x="2231740" y="5075204"/>
            <a:chExt cx="432048" cy="432048"/>
          </a:xfrm>
        </p:grpSpPr>
        <p:pic>
          <p:nvPicPr>
            <p:cNvPr id="335" name="Picture 20" descr="C:\Users\ecoffey\AppData\Local\Temp\Rar$DRa0.386\30067_Device_router_unknown_6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740" y="5075204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6" name="橢圓 223"/>
            <p:cNvSpPr/>
            <p:nvPr/>
          </p:nvSpPr>
          <p:spPr>
            <a:xfrm>
              <a:off x="2422766" y="5229200"/>
              <a:ext cx="45719" cy="62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4" name="群組 221"/>
          <p:cNvGrpSpPr/>
          <p:nvPr/>
        </p:nvGrpSpPr>
        <p:grpSpPr>
          <a:xfrm>
            <a:off x="6311472" y="3929604"/>
            <a:ext cx="432048" cy="432048"/>
            <a:chOff x="2231740" y="5075204"/>
            <a:chExt cx="432048" cy="432048"/>
          </a:xfrm>
        </p:grpSpPr>
        <p:pic>
          <p:nvPicPr>
            <p:cNvPr id="333" name="Picture 20" descr="C:\Users\ecoffey\AppData\Local\Temp\Rar$DRa0.386\30067_Device_router_unknown_6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740" y="5075204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4" name="橢圓 223"/>
            <p:cNvSpPr/>
            <p:nvPr/>
          </p:nvSpPr>
          <p:spPr>
            <a:xfrm>
              <a:off x="2422766" y="5229200"/>
              <a:ext cx="45719" cy="62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5" name="群組 221"/>
          <p:cNvGrpSpPr/>
          <p:nvPr/>
        </p:nvGrpSpPr>
        <p:grpSpPr>
          <a:xfrm>
            <a:off x="5778652" y="5021094"/>
            <a:ext cx="432048" cy="432048"/>
            <a:chOff x="2231740" y="5075204"/>
            <a:chExt cx="432048" cy="432048"/>
          </a:xfrm>
        </p:grpSpPr>
        <p:pic>
          <p:nvPicPr>
            <p:cNvPr id="331" name="Picture 20" descr="C:\Users\ecoffey\AppData\Local\Temp\Rar$DRa0.386\30067_Device_router_unknown_6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740" y="5075204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2" name="橢圓 223"/>
            <p:cNvSpPr/>
            <p:nvPr/>
          </p:nvSpPr>
          <p:spPr>
            <a:xfrm>
              <a:off x="2422766" y="5229200"/>
              <a:ext cx="45719" cy="62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6" name="群組 221"/>
          <p:cNvGrpSpPr/>
          <p:nvPr/>
        </p:nvGrpSpPr>
        <p:grpSpPr>
          <a:xfrm>
            <a:off x="6309487" y="6087452"/>
            <a:ext cx="432048" cy="432048"/>
            <a:chOff x="2231740" y="5075204"/>
            <a:chExt cx="432048" cy="432048"/>
          </a:xfrm>
        </p:grpSpPr>
        <p:pic>
          <p:nvPicPr>
            <p:cNvPr id="329" name="Picture 20" descr="C:\Users\ecoffey\AppData\Local\Temp\Rar$DRa0.386\30067_Device_router_unknown_6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740" y="5075204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橢圓 223"/>
            <p:cNvSpPr/>
            <p:nvPr/>
          </p:nvSpPr>
          <p:spPr>
            <a:xfrm>
              <a:off x="2422766" y="5229200"/>
              <a:ext cx="45719" cy="62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7" name="Text Box 63"/>
          <p:cNvSpPr txBox="1">
            <a:spLocks noChangeArrowheads="1"/>
          </p:cNvSpPr>
          <p:nvPr/>
        </p:nvSpPr>
        <p:spPr bwMode="auto">
          <a:xfrm>
            <a:off x="1979023" y="4547683"/>
            <a:ext cx="431777" cy="1804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新北市網</a:t>
            </a:r>
            <a:endParaRPr lang="en-US" altLang="zh-TW" sz="7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08" name="Text Box 63"/>
          <p:cNvSpPr txBox="1">
            <a:spLocks noChangeArrowheads="1"/>
          </p:cNvSpPr>
          <p:nvPr/>
        </p:nvSpPr>
        <p:spPr bwMode="auto">
          <a:xfrm>
            <a:off x="1975066" y="4737794"/>
            <a:ext cx="431777" cy="1804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7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基隆</a:t>
            </a:r>
            <a:r>
              <a:rPr kumimoji="0"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市網</a:t>
            </a:r>
            <a:endParaRPr lang="en-US" altLang="zh-TW" sz="7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09" name="Text Box 63"/>
          <p:cNvSpPr txBox="1">
            <a:spLocks noChangeArrowheads="1"/>
          </p:cNvSpPr>
          <p:nvPr/>
        </p:nvSpPr>
        <p:spPr bwMode="auto">
          <a:xfrm>
            <a:off x="2004781" y="4117621"/>
            <a:ext cx="431777" cy="1804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臺</a:t>
            </a:r>
            <a:r>
              <a:rPr kumimoji="0"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北市網</a:t>
            </a:r>
            <a:endParaRPr lang="en-US" altLang="zh-TW" sz="7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10" name="Text Box 63"/>
          <p:cNvSpPr txBox="1">
            <a:spLocks noChangeArrowheads="1"/>
          </p:cNvSpPr>
          <p:nvPr/>
        </p:nvSpPr>
        <p:spPr bwMode="auto">
          <a:xfrm>
            <a:off x="8620638" y="3302707"/>
            <a:ext cx="431777" cy="1804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臺中市網</a:t>
            </a:r>
            <a:endParaRPr lang="en-US" altLang="zh-TW" sz="7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11" name="Text Box 63"/>
          <p:cNvSpPr txBox="1">
            <a:spLocks noChangeArrowheads="1"/>
          </p:cNvSpPr>
          <p:nvPr/>
        </p:nvSpPr>
        <p:spPr bwMode="auto">
          <a:xfrm>
            <a:off x="8616371" y="3484351"/>
            <a:ext cx="431777" cy="1804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彰化縣</a:t>
            </a:r>
            <a:r>
              <a:rPr kumimoji="0"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網</a:t>
            </a:r>
            <a:endParaRPr lang="en-US" altLang="zh-TW" sz="7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12" name="Text Box 63"/>
          <p:cNvSpPr txBox="1">
            <a:spLocks noChangeArrowheads="1"/>
          </p:cNvSpPr>
          <p:nvPr/>
        </p:nvSpPr>
        <p:spPr bwMode="auto">
          <a:xfrm>
            <a:off x="8624259" y="5424808"/>
            <a:ext cx="431777" cy="1804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宜蘭縣</a:t>
            </a:r>
            <a:r>
              <a:rPr kumimoji="0"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網</a:t>
            </a:r>
            <a:endParaRPr lang="en-US" altLang="zh-TW" sz="7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13" name="Text Box 63"/>
          <p:cNvSpPr txBox="1">
            <a:spLocks noChangeArrowheads="1"/>
          </p:cNvSpPr>
          <p:nvPr/>
        </p:nvSpPr>
        <p:spPr bwMode="auto">
          <a:xfrm>
            <a:off x="8629804" y="5902985"/>
            <a:ext cx="431777" cy="1804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7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花蓮縣</a:t>
            </a:r>
            <a:r>
              <a:rPr kumimoji="0"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網</a:t>
            </a:r>
            <a:endParaRPr lang="en-US" altLang="zh-TW" sz="7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14" name="Text Box 63"/>
          <p:cNvSpPr txBox="1">
            <a:spLocks noChangeArrowheads="1"/>
          </p:cNvSpPr>
          <p:nvPr/>
        </p:nvSpPr>
        <p:spPr bwMode="auto">
          <a:xfrm>
            <a:off x="8618595" y="1175122"/>
            <a:ext cx="431777" cy="1804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連江縣</a:t>
            </a:r>
            <a:r>
              <a:rPr kumimoji="0"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網</a:t>
            </a:r>
            <a:endParaRPr lang="en-US" altLang="zh-TW" sz="7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15" name="Text Box 63"/>
          <p:cNvSpPr txBox="1">
            <a:spLocks noChangeArrowheads="1"/>
          </p:cNvSpPr>
          <p:nvPr/>
        </p:nvSpPr>
        <p:spPr bwMode="auto">
          <a:xfrm>
            <a:off x="8622797" y="1365233"/>
            <a:ext cx="431777" cy="1804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7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金門縣</a:t>
            </a:r>
            <a:r>
              <a:rPr kumimoji="0"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網</a:t>
            </a:r>
            <a:endParaRPr lang="en-US" altLang="zh-TW" sz="7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16" name="Text Box 63"/>
          <p:cNvSpPr txBox="1">
            <a:spLocks noChangeArrowheads="1"/>
          </p:cNvSpPr>
          <p:nvPr/>
        </p:nvSpPr>
        <p:spPr bwMode="auto">
          <a:xfrm>
            <a:off x="8622397" y="4333357"/>
            <a:ext cx="431777" cy="1804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嘉義縣</a:t>
            </a:r>
            <a:r>
              <a:rPr kumimoji="0"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網</a:t>
            </a:r>
            <a:endParaRPr lang="en-US" altLang="zh-TW" sz="7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17" name="Text Box 63"/>
          <p:cNvSpPr txBox="1">
            <a:spLocks noChangeArrowheads="1"/>
          </p:cNvSpPr>
          <p:nvPr/>
        </p:nvSpPr>
        <p:spPr bwMode="auto">
          <a:xfrm>
            <a:off x="8626599" y="4523468"/>
            <a:ext cx="431777" cy="1804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7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嘉義</a:t>
            </a:r>
            <a:r>
              <a:rPr kumimoji="0"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市網</a:t>
            </a:r>
            <a:endParaRPr lang="en-US" altLang="zh-TW" sz="7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18" name="Text Box 63"/>
          <p:cNvSpPr txBox="1">
            <a:spLocks noChangeArrowheads="1"/>
          </p:cNvSpPr>
          <p:nvPr/>
        </p:nvSpPr>
        <p:spPr bwMode="auto">
          <a:xfrm>
            <a:off x="8626599" y="4713148"/>
            <a:ext cx="431777" cy="1804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7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雲林縣</a:t>
            </a:r>
            <a:r>
              <a:rPr kumimoji="0"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網</a:t>
            </a:r>
            <a:endParaRPr lang="en-US" altLang="zh-TW" sz="7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19" name="Text Box 63"/>
          <p:cNvSpPr txBox="1">
            <a:spLocks noChangeArrowheads="1"/>
          </p:cNvSpPr>
          <p:nvPr/>
        </p:nvSpPr>
        <p:spPr bwMode="auto">
          <a:xfrm>
            <a:off x="8626598" y="3938491"/>
            <a:ext cx="431777" cy="1804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南投縣網</a:t>
            </a:r>
            <a:endParaRPr lang="en-US" altLang="zh-TW" sz="7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20" name="Text Box 63"/>
          <p:cNvSpPr txBox="1">
            <a:spLocks noChangeArrowheads="1"/>
          </p:cNvSpPr>
          <p:nvPr/>
        </p:nvSpPr>
        <p:spPr bwMode="auto">
          <a:xfrm>
            <a:off x="8617398" y="1541900"/>
            <a:ext cx="431777" cy="1804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桃園市網</a:t>
            </a:r>
            <a:endParaRPr lang="en-US" altLang="zh-TW" sz="7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21" name="Text Box 63"/>
          <p:cNvSpPr txBox="1">
            <a:spLocks noChangeArrowheads="1"/>
          </p:cNvSpPr>
          <p:nvPr/>
        </p:nvSpPr>
        <p:spPr bwMode="auto">
          <a:xfrm>
            <a:off x="8627602" y="1901151"/>
            <a:ext cx="431777" cy="1804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新竹縣網</a:t>
            </a:r>
            <a:endParaRPr lang="en-US" altLang="zh-TW" sz="7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22" name="Text Box 63"/>
          <p:cNvSpPr txBox="1">
            <a:spLocks noChangeArrowheads="1"/>
          </p:cNvSpPr>
          <p:nvPr/>
        </p:nvSpPr>
        <p:spPr bwMode="auto">
          <a:xfrm>
            <a:off x="8631804" y="2091264"/>
            <a:ext cx="431777" cy="1804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7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新竹市</a:t>
            </a:r>
            <a:r>
              <a:rPr kumimoji="0"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網</a:t>
            </a:r>
            <a:endParaRPr lang="en-US" altLang="zh-TW" sz="7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23" name="Text Box 63"/>
          <p:cNvSpPr txBox="1">
            <a:spLocks noChangeArrowheads="1"/>
          </p:cNvSpPr>
          <p:nvPr/>
        </p:nvSpPr>
        <p:spPr bwMode="auto">
          <a:xfrm>
            <a:off x="8626403" y="2267931"/>
            <a:ext cx="431777" cy="1804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苗栗縣</a:t>
            </a:r>
            <a:r>
              <a:rPr kumimoji="0"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網</a:t>
            </a:r>
            <a:endParaRPr lang="en-US" altLang="zh-TW" sz="7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24" name="Text Box 63"/>
          <p:cNvSpPr txBox="1">
            <a:spLocks noChangeArrowheads="1"/>
          </p:cNvSpPr>
          <p:nvPr/>
        </p:nvSpPr>
        <p:spPr bwMode="auto">
          <a:xfrm>
            <a:off x="1991308" y="6002130"/>
            <a:ext cx="431777" cy="1804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高雄市</a:t>
            </a:r>
            <a:r>
              <a:rPr kumimoji="0"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網</a:t>
            </a:r>
            <a:endParaRPr lang="en-US" altLang="zh-TW" sz="7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25" name="Text Box 63"/>
          <p:cNvSpPr txBox="1">
            <a:spLocks noChangeArrowheads="1"/>
          </p:cNvSpPr>
          <p:nvPr/>
        </p:nvSpPr>
        <p:spPr bwMode="auto">
          <a:xfrm>
            <a:off x="1987197" y="6192241"/>
            <a:ext cx="431777" cy="1804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屏東縣</a:t>
            </a:r>
            <a:r>
              <a:rPr kumimoji="0"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網</a:t>
            </a:r>
            <a:endParaRPr lang="en-US" altLang="zh-TW" sz="7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26" name="Text Box 63"/>
          <p:cNvSpPr txBox="1">
            <a:spLocks noChangeArrowheads="1"/>
          </p:cNvSpPr>
          <p:nvPr/>
        </p:nvSpPr>
        <p:spPr bwMode="auto">
          <a:xfrm>
            <a:off x="1990264" y="6368908"/>
            <a:ext cx="431777" cy="1804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澎湖縣</a:t>
            </a:r>
            <a:r>
              <a:rPr kumimoji="0"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網</a:t>
            </a:r>
            <a:endParaRPr lang="en-US" altLang="zh-TW" sz="7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27" name="Text Box 63"/>
          <p:cNvSpPr txBox="1">
            <a:spLocks noChangeArrowheads="1"/>
          </p:cNvSpPr>
          <p:nvPr/>
        </p:nvSpPr>
        <p:spPr bwMode="auto">
          <a:xfrm>
            <a:off x="1991646" y="5536878"/>
            <a:ext cx="431777" cy="1804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臺南市</a:t>
            </a:r>
            <a:r>
              <a:rPr kumimoji="0"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網</a:t>
            </a:r>
            <a:endParaRPr lang="en-US" altLang="zh-TW" sz="7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28" name="Text Box 63"/>
          <p:cNvSpPr txBox="1">
            <a:spLocks noChangeArrowheads="1"/>
          </p:cNvSpPr>
          <p:nvPr/>
        </p:nvSpPr>
        <p:spPr bwMode="auto">
          <a:xfrm>
            <a:off x="8624610" y="6332363"/>
            <a:ext cx="431777" cy="1804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臺東縣</a:t>
            </a:r>
            <a:r>
              <a:rPr kumimoji="0" lang="zh-TW" altLang="en-US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網</a:t>
            </a:r>
            <a:endParaRPr lang="en-US" altLang="zh-TW" sz="7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29" name="Rectangle 133"/>
          <p:cNvSpPr/>
          <p:nvPr/>
        </p:nvSpPr>
        <p:spPr>
          <a:xfrm>
            <a:off x="4694330" y="4111046"/>
            <a:ext cx="388495" cy="195814"/>
          </a:xfrm>
          <a:prstGeom prst="rect">
            <a:avLst/>
          </a:prstGeom>
        </p:spPr>
        <p:txBody>
          <a:bodyPr wrap="none" lIns="36000" tIns="36000" rIns="36000" bIns="36000" anchor="ctr" anchorCtr="0">
            <a:spAutoFit/>
          </a:bodyPr>
          <a:lstStyle/>
          <a:p>
            <a:r>
              <a:rPr lang="en-US" altLang="zh-TW" sz="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HC-01</a:t>
            </a:r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30" name="Rectangle 133"/>
          <p:cNvSpPr/>
          <p:nvPr/>
        </p:nvSpPr>
        <p:spPr>
          <a:xfrm>
            <a:off x="4708415" y="5193058"/>
            <a:ext cx="369259" cy="195814"/>
          </a:xfrm>
          <a:prstGeom prst="rect">
            <a:avLst/>
          </a:prstGeom>
        </p:spPr>
        <p:txBody>
          <a:bodyPr wrap="none" lIns="36000" tIns="36000" rIns="36000" bIns="36000" anchor="ctr" anchorCtr="0">
            <a:spAutoFit/>
          </a:bodyPr>
          <a:lstStyle/>
          <a:p>
            <a:r>
              <a:rPr lang="en-US" altLang="zh-TW" sz="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TC-01</a:t>
            </a:r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31" name="Rectangle 133"/>
          <p:cNvSpPr/>
          <p:nvPr/>
        </p:nvSpPr>
        <p:spPr>
          <a:xfrm>
            <a:off x="4957609" y="6258675"/>
            <a:ext cx="385289" cy="195814"/>
          </a:xfrm>
          <a:prstGeom prst="rect">
            <a:avLst/>
          </a:prstGeom>
        </p:spPr>
        <p:txBody>
          <a:bodyPr wrap="none" lIns="36000" tIns="36000" rIns="36000" bIns="36000" anchor="ctr" anchorCtr="0">
            <a:spAutoFit/>
          </a:bodyPr>
          <a:lstStyle/>
          <a:p>
            <a:r>
              <a:rPr lang="en-US" altLang="zh-TW" sz="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TN-01</a:t>
            </a:r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32" name="Rectangle 133"/>
          <p:cNvSpPr/>
          <p:nvPr/>
        </p:nvSpPr>
        <p:spPr>
          <a:xfrm>
            <a:off x="6350665" y="4114446"/>
            <a:ext cx="388495" cy="195814"/>
          </a:xfrm>
          <a:prstGeom prst="rect">
            <a:avLst/>
          </a:prstGeom>
        </p:spPr>
        <p:txBody>
          <a:bodyPr wrap="none" lIns="36000" tIns="36000" rIns="36000" bIns="36000" anchor="ctr" anchorCtr="0">
            <a:spAutoFit/>
          </a:bodyPr>
          <a:lstStyle/>
          <a:p>
            <a:r>
              <a:rPr lang="en-US" altLang="zh-TW" sz="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HC-02</a:t>
            </a:r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33" name="Rectangle 133"/>
          <p:cNvSpPr/>
          <p:nvPr/>
        </p:nvSpPr>
        <p:spPr>
          <a:xfrm>
            <a:off x="5798528" y="5190821"/>
            <a:ext cx="369259" cy="195814"/>
          </a:xfrm>
          <a:prstGeom prst="rect">
            <a:avLst/>
          </a:prstGeom>
        </p:spPr>
        <p:txBody>
          <a:bodyPr wrap="none" lIns="36000" tIns="36000" rIns="36000" bIns="36000" anchor="ctr" anchorCtr="0">
            <a:spAutoFit/>
          </a:bodyPr>
          <a:lstStyle/>
          <a:p>
            <a:r>
              <a:rPr lang="en-US" altLang="zh-TW" sz="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TC-02</a:t>
            </a:r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6337958" y="6265267"/>
            <a:ext cx="385289" cy="195814"/>
          </a:xfrm>
          <a:prstGeom prst="rect">
            <a:avLst/>
          </a:prstGeom>
        </p:spPr>
        <p:txBody>
          <a:bodyPr wrap="none" lIns="36000" tIns="36000" rIns="36000" bIns="36000" anchor="ctr" anchorCtr="0">
            <a:spAutoFit/>
          </a:bodyPr>
          <a:lstStyle/>
          <a:p>
            <a:r>
              <a:rPr lang="en-US" altLang="zh-TW" sz="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TN-02</a:t>
            </a:r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35" name="Rectangle 133"/>
          <p:cNvSpPr/>
          <p:nvPr/>
        </p:nvSpPr>
        <p:spPr>
          <a:xfrm>
            <a:off x="7557222" y="2704300"/>
            <a:ext cx="591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區網</a:t>
            </a:r>
            <a:r>
              <a:rPr lang="en-US" altLang="zh-TW" sz="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ASR</a:t>
            </a:r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cxnSp>
        <p:nvCxnSpPr>
          <p:cNvPr id="136" name="直線接點 135"/>
          <p:cNvCxnSpPr>
            <a:stCxn id="242" idx="1"/>
            <a:endCxn id="109" idx="3"/>
          </p:cNvCxnSpPr>
          <p:nvPr/>
        </p:nvCxnSpPr>
        <p:spPr>
          <a:xfrm flipH="1">
            <a:off x="2436558" y="4203618"/>
            <a:ext cx="275700" cy="4216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接點 136"/>
          <p:cNvCxnSpPr>
            <a:stCxn id="243" idx="1"/>
            <a:endCxn id="107" idx="3"/>
          </p:cNvCxnSpPr>
          <p:nvPr/>
        </p:nvCxnSpPr>
        <p:spPr>
          <a:xfrm flipH="1" flipV="1">
            <a:off x="2410800" y="4637896"/>
            <a:ext cx="314398" cy="122036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接點 137"/>
          <p:cNvCxnSpPr>
            <a:stCxn id="243" idx="1"/>
            <a:endCxn id="108" idx="3"/>
          </p:cNvCxnSpPr>
          <p:nvPr/>
        </p:nvCxnSpPr>
        <p:spPr>
          <a:xfrm flipH="1">
            <a:off x="2406843" y="4759932"/>
            <a:ext cx="318355" cy="6807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群組 221"/>
          <p:cNvGrpSpPr/>
          <p:nvPr/>
        </p:nvGrpSpPr>
        <p:grpSpPr>
          <a:xfrm>
            <a:off x="3108298" y="3989445"/>
            <a:ext cx="432048" cy="432048"/>
            <a:chOff x="2231740" y="5075204"/>
            <a:chExt cx="432048" cy="432048"/>
          </a:xfrm>
        </p:grpSpPr>
        <p:pic>
          <p:nvPicPr>
            <p:cNvPr id="327" name="Picture 20" descr="C:\Users\ecoffey\AppData\Local\Temp\Rar$DRa0.386\30067_Device_router_unknown_6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740" y="5075204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" name="橢圓 223"/>
            <p:cNvSpPr/>
            <p:nvPr/>
          </p:nvSpPr>
          <p:spPr>
            <a:xfrm>
              <a:off x="2422766" y="5229200"/>
              <a:ext cx="45719" cy="62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40" name="Rectangle 133"/>
          <p:cNvSpPr/>
          <p:nvPr/>
        </p:nvSpPr>
        <p:spPr>
          <a:xfrm>
            <a:off x="3039532" y="4149779"/>
            <a:ext cx="591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區網</a:t>
            </a:r>
            <a:r>
              <a:rPr lang="en-US" altLang="zh-TW" sz="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ASR</a:t>
            </a:r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grpSp>
        <p:nvGrpSpPr>
          <p:cNvPr id="141" name="群組 221"/>
          <p:cNvGrpSpPr/>
          <p:nvPr/>
        </p:nvGrpSpPr>
        <p:grpSpPr>
          <a:xfrm>
            <a:off x="3100072" y="4572817"/>
            <a:ext cx="432048" cy="432048"/>
            <a:chOff x="2231123" y="5075204"/>
            <a:chExt cx="432048" cy="432048"/>
          </a:xfrm>
        </p:grpSpPr>
        <p:pic>
          <p:nvPicPr>
            <p:cNvPr id="325" name="Picture 20" descr="C:\Users\ecoffey\AppData\Local\Temp\Rar$DRa0.386\30067_Device_router_unknown_6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123" y="5075204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6" name="橢圓 223"/>
            <p:cNvSpPr/>
            <p:nvPr/>
          </p:nvSpPr>
          <p:spPr>
            <a:xfrm>
              <a:off x="2422766" y="5229200"/>
              <a:ext cx="45719" cy="62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42" name="Rectangle 133"/>
          <p:cNvSpPr/>
          <p:nvPr/>
        </p:nvSpPr>
        <p:spPr>
          <a:xfrm>
            <a:off x="3022751" y="4728274"/>
            <a:ext cx="591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區網</a:t>
            </a:r>
            <a:r>
              <a:rPr lang="en-US" altLang="zh-TW" sz="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ASR</a:t>
            </a:r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cxnSp>
        <p:nvCxnSpPr>
          <p:cNvPr id="143" name="直線接點 142"/>
          <p:cNvCxnSpPr>
            <a:stCxn id="245" idx="1"/>
            <a:endCxn id="124" idx="3"/>
          </p:cNvCxnSpPr>
          <p:nvPr/>
        </p:nvCxnSpPr>
        <p:spPr>
          <a:xfrm flipH="1" flipV="1">
            <a:off x="2423085" y="6092343"/>
            <a:ext cx="292687" cy="16669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接點 143"/>
          <p:cNvCxnSpPr>
            <a:stCxn id="245" idx="1"/>
            <a:endCxn id="125" idx="3"/>
          </p:cNvCxnSpPr>
          <p:nvPr/>
        </p:nvCxnSpPr>
        <p:spPr>
          <a:xfrm flipH="1">
            <a:off x="2418974" y="6259041"/>
            <a:ext cx="296798" cy="2341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接點 144"/>
          <p:cNvCxnSpPr>
            <a:stCxn id="245" idx="1"/>
            <a:endCxn id="126" idx="3"/>
          </p:cNvCxnSpPr>
          <p:nvPr/>
        </p:nvCxnSpPr>
        <p:spPr>
          <a:xfrm flipH="1">
            <a:off x="2422041" y="6259041"/>
            <a:ext cx="293731" cy="20008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接點 145"/>
          <p:cNvCxnSpPr>
            <a:stCxn id="244" idx="1"/>
            <a:endCxn id="127" idx="3"/>
          </p:cNvCxnSpPr>
          <p:nvPr/>
        </p:nvCxnSpPr>
        <p:spPr>
          <a:xfrm flipH="1">
            <a:off x="2423423" y="5625020"/>
            <a:ext cx="292046" cy="2071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群組 221"/>
          <p:cNvGrpSpPr/>
          <p:nvPr/>
        </p:nvGrpSpPr>
        <p:grpSpPr>
          <a:xfrm>
            <a:off x="3090388" y="6194054"/>
            <a:ext cx="432048" cy="432048"/>
            <a:chOff x="2231740" y="5075204"/>
            <a:chExt cx="432048" cy="432048"/>
          </a:xfrm>
        </p:grpSpPr>
        <p:pic>
          <p:nvPicPr>
            <p:cNvPr id="323" name="Picture 20" descr="C:\Users\ecoffey\AppData\Local\Temp\Rar$DRa0.386\30067_Device_router_unknown_6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740" y="5075204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4" name="橢圓 223"/>
            <p:cNvSpPr/>
            <p:nvPr/>
          </p:nvSpPr>
          <p:spPr>
            <a:xfrm>
              <a:off x="2422766" y="5229200"/>
              <a:ext cx="45719" cy="62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48" name="Rectangle 133"/>
          <p:cNvSpPr/>
          <p:nvPr/>
        </p:nvSpPr>
        <p:spPr>
          <a:xfrm>
            <a:off x="2995183" y="6350962"/>
            <a:ext cx="591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區網</a:t>
            </a:r>
            <a:r>
              <a:rPr lang="en-US" altLang="zh-TW" sz="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ASR</a:t>
            </a:r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grpSp>
        <p:nvGrpSpPr>
          <p:cNvPr id="149" name="群組 221"/>
          <p:cNvGrpSpPr/>
          <p:nvPr/>
        </p:nvGrpSpPr>
        <p:grpSpPr>
          <a:xfrm>
            <a:off x="3089867" y="5417937"/>
            <a:ext cx="432048" cy="432048"/>
            <a:chOff x="2231889" y="5051062"/>
            <a:chExt cx="432048" cy="432048"/>
          </a:xfrm>
        </p:grpSpPr>
        <p:pic>
          <p:nvPicPr>
            <p:cNvPr id="321" name="Picture 20" descr="C:\Users\ecoffey\AppData\Local\Temp\Rar$DRa0.386\30067_Device_router_unknown_6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889" y="5051062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2" name="橢圓 223"/>
            <p:cNvSpPr/>
            <p:nvPr/>
          </p:nvSpPr>
          <p:spPr>
            <a:xfrm>
              <a:off x="2422766" y="5229200"/>
              <a:ext cx="45719" cy="62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0" name="Rectangle 133"/>
          <p:cNvSpPr/>
          <p:nvPr/>
        </p:nvSpPr>
        <p:spPr>
          <a:xfrm>
            <a:off x="3011667" y="5581727"/>
            <a:ext cx="591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區網</a:t>
            </a:r>
            <a:r>
              <a:rPr lang="en-US" altLang="zh-TW" sz="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ASR</a:t>
            </a:r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cxnSp>
        <p:nvCxnSpPr>
          <p:cNvPr id="151" name="直線接點 150"/>
          <p:cNvCxnSpPr>
            <a:stCxn id="249" idx="3"/>
            <a:endCxn id="117" idx="1"/>
          </p:cNvCxnSpPr>
          <p:nvPr/>
        </p:nvCxnSpPr>
        <p:spPr>
          <a:xfrm>
            <a:off x="8421810" y="4609009"/>
            <a:ext cx="204789" cy="4672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接點 151"/>
          <p:cNvCxnSpPr>
            <a:stCxn id="116" idx="1"/>
            <a:endCxn id="249" idx="3"/>
          </p:cNvCxnSpPr>
          <p:nvPr/>
        </p:nvCxnSpPr>
        <p:spPr>
          <a:xfrm flipH="1">
            <a:off x="8421810" y="4423570"/>
            <a:ext cx="200587" cy="18543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接點 152"/>
          <p:cNvCxnSpPr>
            <a:stCxn id="249" idx="3"/>
            <a:endCxn id="118" idx="1"/>
          </p:cNvCxnSpPr>
          <p:nvPr/>
        </p:nvCxnSpPr>
        <p:spPr>
          <a:xfrm>
            <a:off x="8421810" y="4609009"/>
            <a:ext cx="204789" cy="194352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接點 153"/>
          <p:cNvCxnSpPr>
            <a:stCxn id="121" idx="1"/>
            <a:endCxn id="261" idx="3"/>
          </p:cNvCxnSpPr>
          <p:nvPr/>
        </p:nvCxnSpPr>
        <p:spPr>
          <a:xfrm flipH="1">
            <a:off x="8402316" y="1991364"/>
            <a:ext cx="225286" cy="135252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接點 154"/>
          <p:cNvCxnSpPr>
            <a:stCxn id="122" idx="1"/>
            <a:endCxn id="261" idx="3"/>
          </p:cNvCxnSpPr>
          <p:nvPr/>
        </p:nvCxnSpPr>
        <p:spPr>
          <a:xfrm flipH="1" flipV="1">
            <a:off x="8402316" y="2126616"/>
            <a:ext cx="229488" cy="54861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接點 155"/>
          <p:cNvCxnSpPr>
            <a:stCxn id="123" idx="1"/>
            <a:endCxn id="261" idx="3"/>
          </p:cNvCxnSpPr>
          <p:nvPr/>
        </p:nvCxnSpPr>
        <p:spPr>
          <a:xfrm flipH="1" flipV="1">
            <a:off x="8402316" y="2126616"/>
            <a:ext cx="224087" cy="23152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接點 156"/>
          <p:cNvCxnSpPr>
            <a:stCxn id="114" idx="1"/>
            <a:endCxn id="246" idx="3"/>
          </p:cNvCxnSpPr>
          <p:nvPr/>
        </p:nvCxnSpPr>
        <p:spPr>
          <a:xfrm flipH="1">
            <a:off x="8379713" y="1265335"/>
            <a:ext cx="238882" cy="239287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接點 157"/>
          <p:cNvCxnSpPr>
            <a:stCxn id="115" idx="1"/>
            <a:endCxn id="246" idx="3"/>
          </p:cNvCxnSpPr>
          <p:nvPr/>
        </p:nvCxnSpPr>
        <p:spPr>
          <a:xfrm flipH="1">
            <a:off x="8379713" y="1455446"/>
            <a:ext cx="243084" cy="49176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接點 158"/>
          <p:cNvCxnSpPr>
            <a:stCxn id="120" idx="1"/>
            <a:endCxn id="246" idx="3"/>
          </p:cNvCxnSpPr>
          <p:nvPr/>
        </p:nvCxnSpPr>
        <p:spPr>
          <a:xfrm flipH="1" flipV="1">
            <a:off x="8379713" y="1504622"/>
            <a:ext cx="237685" cy="127491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接點 159"/>
          <p:cNvCxnSpPr>
            <a:stCxn id="110" idx="1"/>
            <a:endCxn id="247" idx="3"/>
          </p:cNvCxnSpPr>
          <p:nvPr/>
        </p:nvCxnSpPr>
        <p:spPr>
          <a:xfrm flipH="1">
            <a:off x="8422922" y="3392920"/>
            <a:ext cx="197716" cy="7067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接點 160"/>
          <p:cNvCxnSpPr>
            <a:stCxn id="111" idx="1"/>
            <a:endCxn id="247" idx="3"/>
          </p:cNvCxnSpPr>
          <p:nvPr/>
        </p:nvCxnSpPr>
        <p:spPr>
          <a:xfrm flipH="1" flipV="1">
            <a:off x="8422922" y="3463593"/>
            <a:ext cx="193449" cy="110971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接點 161"/>
          <p:cNvCxnSpPr>
            <a:stCxn id="119" idx="1"/>
            <a:endCxn id="248" idx="3"/>
          </p:cNvCxnSpPr>
          <p:nvPr/>
        </p:nvCxnSpPr>
        <p:spPr>
          <a:xfrm flipH="1" flipV="1">
            <a:off x="8415567" y="4014544"/>
            <a:ext cx="211031" cy="1416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接點 162"/>
          <p:cNvCxnSpPr>
            <a:stCxn id="112" idx="1"/>
            <a:endCxn id="250" idx="3"/>
          </p:cNvCxnSpPr>
          <p:nvPr/>
        </p:nvCxnSpPr>
        <p:spPr>
          <a:xfrm flipH="1" flipV="1">
            <a:off x="8421534" y="5513980"/>
            <a:ext cx="202725" cy="1041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接點 163"/>
          <p:cNvCxnSpPr>
            <a:stCxn id="113" idx="1"/>
            <a:endCxn id="251" idx="1"/>
          </p:cNvCxnSpPr>
          <p:nvPr/>
        </p:nvCxnSpPr>
        <p:spPr>
          <a:xfrm flipH="1" flipV="1">
            <a:off x="8271424" y="5991383"/>
            <a:ext cx="358380" cy="181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接點 164"/>
          <p:cNvCxnSpPr>
            <a:stCxn id="252" idx="3"/>
            <a:endCxn id="128" idx="1"/>
          </p:cNvCxnSpPr>
          <p:nvPr/>
        </p:nvCxnSpPr>
        <p:spPr>
          <a:xfrm flipV="1">
            <a:off x="8439000" y="6422576"/>
            <a:ext cx="185610" cy="12132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群組 221"/>
          <p:cNvGrpSpPr/>
          <p:nvPr/>
        </p:nvGrpSpPr>
        <p:grpSpPr>
          <a:xfrm>
            <a:off x="7641593" y="1384233"/>
            <a:ext cx="432048" cy="432048"/>
            <a:chOff x="2231889" y="5051062"/>
            <a:chExt cx="432048" cy="432048"/>
          </a:xfrm>
        </p:grpSpPr>
        <p:pic>
          <p:nvPicPr>
            <p:cNvPr id="319" name="Picture 20" descr="C:\Users\ecoffey\AppData\Local\Temp\Rar$DRa0.386\30067_Device_router_unknown_6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889" y="5051062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橢圓 223"/>
            <p:cNvSpPr/>
            <p:nvPr/>
          </p:nvSpPr>
          <p:spPr>
            <a:xfrm>
              <a:off x="2422766" y="5229200"/>
              <a:ext cx="45719" cy="62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7" name="Rectangle 133"/>
          <p:cNvSpPr/>
          <p:nvPr/>
        </p:nvSpPr>
        <p:spPr>
          <a:xfrm>
            <a:off x="7567725" y="1545745"/>
            <a:ext cx="591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區網</a:t>
            </a:r>
            <a:r>
              <a:rPr lang="en-US" altLang="zh-TW" sz="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ASR</a:t>
            </a:r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grpSp>
        <p:nvGrpSpPr>
          <p:cNvPr id="168" name="群組 221"/>
          <p:cNvGrpSpPr/>
          <p:nvPr/>
        </p:nvGrpSpPr>
        <p:grpSpPr>
          <a:xfrm>
            <a:off x="7655987" y="2127286"/>
            <a:ext cx="432048" cy="432048"/>
            <a:chOff x="2231740" y="5075204"/>
            <a:chExt cx="432048" cy="432048"/>
          </a:xfrm>
        </p:grpSpPr>
        <p:pic>
          <p:nvPicPr>
            <p:cNvPr id="317" name="Picture 20" descr="C:\Users\ecoffey\AppData\Local\Temp\Rar$DRa0.386\30067_Device_router_unknown_6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740" y="5075204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8" name="橢圓 223"/>
            <p:cNvSpPr/>
            <p:nvPr/>
          </p:nvSpPr>
          <p:spPr>
            <a:xfrm>
              <a:off x="2422766" y="5229200"/>
              <a:ext cx="45719" cy="62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9" name="Rectangle 133"/>
          <p:cNvSpPr/>
          <p:nvPr/>
        </p:nvSpPr>
        <p:spPr>
          <a:xfrm>
            <a:off x="7587117" y="2271742"/>
            <a:ext cx="591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區網</a:t>
            </a:r>
            <a:r>
              <a:rPr lang="en-US" altLang="zh-TW" sz="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ASR</a:t>
            </a:r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grpSp>
        <p:nvGrpSpPr>
          <p:cNvPr id="170" name="群組 221"/>
          <p:cNvGrpSpPr/>
          <p:nvPr/>
        </p:nvGrpSpPr>
        <p:grpSpPr>
          <a:xfrm>
            <a:off x="7644536" y="3317519"/>
            <a:ext cx="432048" cy="432048"/>
            <a:chOff x="2231740" y="5049803"/>
            <a:chExt cx="432048" cy="432048"/>
          </a:xfrm>
        </p:grpSpPr>
        <p:pic>
          <p:nvPicPr>
            <p:cNvPr id="315" name="Picture 20" descr="C:\Users\ecoffey\AppData\Local\Temp\Rar$DRa0.386\30067_Device_router_unknown_6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740" y="5049803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橢圓 223"/>
            <p:cNvSpPr/>
            <p:nvPr/>
          </p:nvSpPr>
          <p:spPr>
            <a:xfrm>
              <a:off x="2422766" y="5229200"/>
              <a:ext cx="45719" cy="62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71" name="Rectangle 133"/>
          <p:cNvSpPr/>
          <p:nvPr/>
        </p:nvSpPr>
        <p:spPr>
          <a:xfrm>
            <a:off x="7570125" y="3484349"/>
            <a:ext cx="591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區網</a:t>
            </a:r>
            <a:r>
              <a:rPr lang="en-US" altLang="zh-TW" sz="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ASR</a:t>
            </a:r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grpSp>
        <p:nvGrpSpPr>
          <p:cNvPr id="172" name="群組 221"/>
          <p:cNvGrpSpPr/>
          <p:nvPr/>
        </p:nvGrpSpPr>
        <p:grpSpPr>
          <a:xfrm>
            <a:off x="7641310" y="3812678"/>
            <a:ext cx="432048" cy="432048"/>
            <a:chOff x="2231123" y="5075204"/>
            <a:chExt cx="432048" cy="432048"/>
          </a:xfrm>
        </p:grpSpPr>
        <p:pic>
          <p:nvPicPr>
            <p:cNvPr id="313" name="Picture 20" descr="C:\Users\ecoffey\AppData\Local\Temp\Rar$DRa0.386\30067_Device_router_unknown_6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123" y="5075204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4" name="橢圓 223"/>
            <p:cNvSpPr/>
            <p:nvPr/>
          </p:nvSpPr>
          <p:spPr>
            <a:xfrm>
              <a:off x="2422766" y="5229200"/>
              <a:ext cx="45719" cy="62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73" name="Rectangle 133"/>
          <p:cNvSpPr/>
          <p:nvPr/>
        </p:nvSpPr>
        <p:spPr>
          <a:xfrm>
            <a:off x="7562038" y="3973838"/>
            <a:ext cx="591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區網</a:t>
            </a:r>
            <a:r>
              <a:rPr lang="en-US" altLang="zh-TW" sz="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ASR</a:t>
            </a:r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grpSp>
        <p:nvGrpSpPr>
          <p:cNvPr id="174" name="群組 221"/>
          <p:cNvGrpSpPr/>
          <p:nvPr/>
        </p:nvGrpSpPr>
        <p:grpSpPr>
          <a:xfrm>
            <a:off x="7639305" y="4549118"/>
            <a:ext cx="432048" cy="432048"/>
            <a:chOff x="2231889" y="5051062"/>
            <a:chExt cx="432048" cy="432048"/>
          </a:xfrm>
        </p:grpSpPr>
        <p:pic>
          <p:nvPicPr>
            <p:cNvPr id="311" name="Picture 20" descr="C:\Users\ecoffey\AppData\Local\Temp\Rar$DRa0.386\30067_Device_router_unknown_6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889" y="5051062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2" name="橢圓 223"/>
            <p:cNvSpPr/>
            <p:nvPr/>
          </p:nvSpPr>
          <p:spPr>
            <a:xfrm>
              <a:off x="2422766" y="5229200"/>
              <a:ext cx="45719" cy="62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75" name="Rectangle 133"/>
          <p:cNvSpPr/>
          <p:nvPr/>
        </p:nvSpPr>
        <p:spPr>
          <a:xfrm>
            <a:off x="7562038" y="4717917"/>
            <a:ext cx="591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區網</a:t>
            </a:r>
            <a:r>
              <a:rPr lang="en-US" altLang="zh-TW" sz="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ASR</a:t>
            </a:r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grpSp>
        <p:nvGrpSpPr>
          <p:cNvPr id="176" name="群組 221"/>
          <p:cNvGrpSpPr/>
          <p:nvPr/>
        </p:nvGrpSpPr>
        <p:grpSpPr>
          <a:xfrm>
            <a:off x="7644592" y="5313324"/>
            <a:ext cx="432048" cy="432048"/>
            <a:chOff x="2231123" y="5075204"/>
            <a:chExt cx="432048" cy="432048"/>
          </a:xfrm>
        </p:grpSpPr>
        <p:pic>
          <p:nvPicPr>
            <p:cNvPr id="309" name="Picture 20" descr="C:\Users\ecoffey\AppData\Local\Temp\Rar$DRa0.386\30067_Device_router_unknown_6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123" y="5075204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0" name="橢圓 223"/>
            <p:cNvSpPr/>
            <p:nvPr/>
          </p:nvSpPr>
          <p:spPr>
            <a:xfrm>
              <a:off x="2422766" y="5229200"/>
              <a:ext cx="45719" cy="62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77" name="Rectangle 133"/>
          <p:cNvSpPr/>
          <p:nvPr/>
        </p:nvSpPr>
        <p:spPr>
          <a:xfrm>
            <a:off x="7547919" y="5458192"/>
            <a:ext cx="591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區網</a:t>
            </a:r>
            <a:r>
              <a:rPr lang="en-US" altLang="zh-TW" sz="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ASR</a:t>
            </a:r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grpSp>
        <p:nvGrpSpPr>
          <p:cNvPr id="178" name="群組 221"/>
          <p:cNvGrpSpPr/>
          <p:nvPr/>
        </p:nvGrpSpPr>
        <p:grpSpPr>
          <a:xfrm>
            <a:off x="7645484" y="5785792"/>
            <a:ext cx="432048" cy="432048"/>
            <a:chOff x="2231740" y="5075204"/>
            <a:chExt cx="432048" cy="432048"/>
          </a:xfrm>
        </p:grpSpPr>
        <p:pic>
          <p:nvPicPr>
            <p:cNvPr id="307" name="Picture 20" descr="C:\Users\ecoffey\AppData\Local\Temp\Rar$DRa0.386\30067_Device_router_unknown_6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740" y="5075204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" name="橢圓 223"/>
            <p:cNvSpPr/>
            <p:nvPr/>
          </p:nvSpPr>
          <p:spPr>
            <a:xfrm>
              <a:off x="2422766" y="5229200"/>
              <a:ext cx="45719" cy="62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79" name="Rectangle 133"/>
          <p:cNvSpPr/>
          <p:nvPr/>
        </p:nvSpPr>
        <p:spPr>
          <a:xfrm>
            <a:off x="7559058" y="5957172"/>
            <a:ext cx="591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區網</a:t>
            </a:r>
            <a:r>
              <a:rPr lang="en-US" altLang="zh-TW" sz="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ASR</a:t>
            </a:r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grpSp>
        <p:nvGrpSpPr>
          <p:cNvPr id="180" name="群組 221"/>
          <p:cNvGrpSpPr/>
          <p:nvPr/>
        </p:nvGrpSpPr>
        <p:grpSpPr>
          <a:xfrm>
            <a:off x="7645484" y="6241396"/>
            <a:ext cx="432048" cy="432048"/>
            <a:chOff x="2231740" y="5075204"/>
            <a:chExt cx="432048" cy="432048"/>
          </a:xfrm>
        </p:grpSpPr>
        <p:pic>
          <p:nvPicPr>
            <p:cNvPr id="305" name="Picture 20" descr="C:\Users\ecoffey\AppData\Local\Temp\Rar$DRa0.386\30067_Device_router_unknown_6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740" y="5075204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6" name="橢圓 223"/>
            <p:cNvSpPr/>
            <p:nvPr/>
          </p:nvSpPr>
          <p:spPr>
            <a:xfrm>
              <a:off x="2422766" y="5229200"/>
              <a:ext cx="45719" cy="62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1" name="Rectangle 133"/>
          <p:cNvSpPr/>
          <p:nvPr/>
        </p:nvSpPr>
        <p:spPr>
          <a:xfrm>
            <a:off x="7566808" y="6405064"/>
            <a:ext cx="591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區網</a:t>
            </a:r>
            <a:r>
              <a:rPr lang="en-US" altLang="zh-TW" sz="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ASR</a:t>
            </a:r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82" name="Rectangle 133"/>
          <p:cNvSpPr/>
          <p:nvPr/>
        </p:nvSpPr>
        <p:spPr>
          <a:xfrm>
            <a:off x="3874264" y="1395000"/>
            <a:ext cx="274681" cy="195814"/>
          </a:xfrm>
          <a:prstGeom prst="rect">
            <a:avLst/>
          </a:prstGeom>
        </p:spPr>
        <p:txBody>
          <a:bodyPr wrap="none" lIns="36000" tIns="36000" rIns="36000" bIns="36000" anchor="ctr" anchorCtr="0">
            <a:spAutoFit/>
          </a:bodyPr>
          <a:lstStyle/>
          <a:p>
            <a:r>
              <a:rPr lang="en-US" altLang="zh-TW" sz="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ASR</a:t>
            </a:r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83" name="Rectangle 133"/>
          <p:cNvSpPr/>
          <p:nvPr/>
        </p:nvSpPr>
        <p:spPr>
          <a:xfrm>
            <a:off x="4953392" y="2187690"/>
            <a:ext cx="398113" cy="195814"/>
          </a:xfrm>
          <a:prstGeom prst="rect">
            <a:avLst/>
          </a:prstGeom>
        </p:spPr>
        <p:txBody>
          <a:bodyPr wrap="none" lIns="36000" tIns="36000" rIns="36000" bIns="36000" anchor="ctr" anchorCtr="0">
            <a:spAutoFit/>
          </a:bodyPr>
          <a:lstStyle/>
          <a:p>
            <a:r>
              <a:rPr lang="en-US" altLang="zh-TW" sz="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TP-ISP</a:t>
            </a:r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84" name="Text Box 10"/>
          <p:cNvSpPr txBox="1">
            <a:spLocks noChangeArrowheads="1"/>
          </p:cNvSpPr>
          <p:nvPr/>
        </p:nvSpPr>
        <p:spPr bwMode="auto">
          <a:xfrm>
            <a:off x="3237300" y="297115"/>
            <a:ext cx="1183585" cy="195814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SINICA</a:t>
            </a:r>
            <a:r>
              <a:rPr kumimoji="0"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歐亞</a:t>
            </a:r>
            <a:r>
              <a:rPr kumimoji="0"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I2(</a:t>
            </a:r>
            <a:r>
              <a:rPr kumimoji="0" lang="zh-TW" altLang="en-US" sz="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歐亞學網</a:t>
            </a:r>
            <a:r>
              <a:rPr kumimoji="0"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)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85" name="圓角矩形 184"/>
          <p:cNvSpPr/>
          <p:nvPr/>
        </p:nvSpPr>
        <p:spPr>
          <a:xfrm>
            <a:off x="39372" y="1386561"/>
            <a:ext cx="3060700" cy="20042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6" name="矩形 185"/>
          <p:cNvSpPr/>
          <p:nvPr/>
        </p:nvSpPr>
        <p:spPr>
          <a:xfrm>
            <a:off x="1001366" y="1630797"/>
            <a:ext cx="301933" cy="195814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lang="en-US" altLang="zh-TW" sz="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ISPs </a:t>
            </a:r>
            <a:endParaRPr lang="zh-TW" altLang="en-US" sz="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7" name="矩形 186"/>
          <p:cNvSpPr/>
          <p:nvPr/>
        </p:nvSpPr>
        <p:spPr>
          <a:xfrm>
            <a:off x="2532114" y="2229762"/>
            <a:ext cx="521545" cy="1958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lang="en-US" altLang="zh-TW" sz="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AKAMAI </a:t>
            </a:r>
            <a:endParaRPr lang="zh-TW" altLang="en-US" sz="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8" name="矩形 187"/>
          <p:cNvSpPr/>
          <p:nvPr/>
        </p:nvSpPr>
        <p:spPr>
          <a:xfrm>
            <a:off x="231623" y="1622586"/>
            <a:ext cx="295521" cy="195814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lang="en-US" altLang="zh-TW" sz="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EBIX</a:t>
            </a:r>
            <a:endParaRPr lang="zh-TW" altLang="en-US" sz="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2039956" y="1961919"/>
            <a:ext cx="524750" cy="1958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lang="en-US" altLang="zh-TW" sz="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TWAREN</a:t>
            </a:r>
          </a:p>
        </p:txBody>
      </p:sp>
      <p:cxnSp>
        <p:nvCxnSpPr>
          <p:cNvPr id="190" name="直線接點 189"/>
          <p:cNvCxnSpPr>
            <a:stCxn id="303" idx="3"/>
            <a:endCxn id="302" idx="2"/>
          </p:cNvCxnSpPr>
          <p:nvPr/>
        </p:nvCxnSpPr>
        <p:spPr>
          <a:xfrm>
            <a:off x="1614499" y="2408730"/>
            <a:ext cx="1041531" cy="5661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ectangle 133"/>
          <p:cNvSpPr/>
          <p:nvPr/>
        </p:nvSpPr>
        <p:spPr>
          <a:xfrm>
            <a:off x="2224734" y="3090477"/>
            <a:ext cx="7970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科技大樓</a:t>
            </a:r>
            <a:r>
              <a:rPr lang="en-US" altLang="zh-TW" sz="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ASR</a:t>
            </a:r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192" name="Text Box 43"/>
          <p:cNvSpPr txBox="1">
            <a:spLocks noChangeArrowheads="1"/>
          </p:cNvSpPr>
          <p:nvPr/>
        </p:nvSpPr>
        <p:spPr bwMode="auto">
          <a:xfrm>
            <a:off x="1384886" y="1633282"/>
            <a:ext cx="496851" cy="34200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lIns="36000" tIns="36000" rIns="36000" bIns="3600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VoIP</a:t>
            </a:r>
          </a:p>
          <a:p>
            <a:pPr algn="ctr">
              <a:spcBef>
                <a:spcPct val="50000"/>
              </a:spcBef>
            </a:pPr>
            <a:r>
              <a:rPr kumimoji="0" lang="en-US" altLang="zh-TW" sz="7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 </a:t>
            </a:r>
            <a:r>
              <a:rPr kumimoji="0" lang="zh-TW" altLang="en-US" sz="7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交換中心</a:t>
            </a:r>
            <a:endParaRPr lang="zh-TW" altLang="en-US" sz="7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pic>
        <p:nvPicPr>
          <p:cNvPr id="193" name="Picture 3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238" y="2788196"/>
            <a:ext cx="305977" cy="38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" name="Picture 4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8125" y="2547740"/>
            <a:ext cx="411513" cy="13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5" name="Rectangle 24"/>
          <p:cNvSpPr/>
          <p:nvPr/>
        </p:nvSpPr>
        <p:spPr>
          <a:xfrm>
            <a:off x="162736" y="2737503"/>
            <a:ext cx="364450" cy="19581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lang="en-US" altLang="zh-TW" sz="800" b="1" dirty="0" smtClean="0">
                <a:solidFill>
                  <a:schemeClr val="tx1"/>
                </a:solidFill>
                <a:latin typeface="Calibri"/>
                <a:cs typeface="Calibri"/>
              </a:rPr>
              <a:t>MOE-2</a:t>
            </a:r>
            <a:endParaRPr lang="en-US" sz="800" b="1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96" name="Text Box 75"/>
          <p:cNvSpPr txBox="1">
            <a:spLocks noChangeArrowheads="1"/>
          </p:cNvSpPr>
          <p:nvPr/>
        </p:nvSpPr>
        <p:spPr bwMode="auto">
          <a:xfrm>
            <a:off x="181126" y="3017245"/>
            <a:ext cx="759233" cy="2308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zh-TW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教育部中</a:t>
            </a:r>
            <a:r>
              <a:rPr kumimoji="0"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辦</a:t>
            </a:r>
            <a:endParaRPr lang="zh-TW" altLang="en-US" sz="9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cxnSp>
        <p:nvCxnSpPr>
          <p:cNvPr id="197" name="直線接點 196"/>
          <p:cNvCxnSpPr>
            <a:stCxn id="189" idx="2"/>
            <a:endCxn id="302" idx="5"/>
          </p:cNvCxnSpPr>
          <p:nvPr/>
        </p:nvCxnSpPr>
        <p:spPr>
          <a:xfrm>
            <a:off x="2302331" y="2157733"/>
            <a:ext cx="392722" cy="839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接點 197"/>
          <p:cNvCxnSpPr>
            <a:stCxn id="187" idx="2"/>
            <a:endCxn id="302" idx="2"/>
          </p:cNvCxnSpPr>
          <p:nvPr/>
        </p:nvCxnSpPr>
        <p:spPr>
          <a:xfrm flipH="1">
            <a:off x="2656029" y="2425576"/>
            <a:ext cx="136858" cy="549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接點 198"/>
          <p:cNvCxnSpPr>
            <a:stCxn id="192" idx="2"/>
            <a:endCxn id="302" idx="3"/>
          </p:cNvCxnSpPr>
          <p:nvPr/>
        </p:nvCxnSpPr>
        <p:spPr>
          <a:xfrm>
            <a:off x="1633313" y="1975292"/>
            <a:ext cx="1029412" cy="1021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接點 199"/>
          <p:cNvCxnSpPr>
            <a:stCxn id="302" idx="2"/>
            <a:endCxn id="193" idx="3"/>
          </p:cNvCxnSpPr>
          <p:nvPr/>
        </p:nvCxnSpPr>
        <p:spPr>
          <a:xfrm flipH="1">
            <a:off x="1634215" y="2974867"/>
            <a:ext cx="1021815" cy="5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接點 200"/>
          <p:cNvCxnSpPr>
            <a:stCxn id="186" idx="2"/>
            <a:endCxn id="303" idx="1"/>
          </p:cNvCxnSpPr>
          <p:nvPr/>
        </p:nvCxnSpPr>
        <p:spPr>
          <a:xfrm>
            <a:off x="1152333" y="1826611"/>
            <a:ext cx="150705" cy="582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接點 201"/>
          <p:cNvCxnSpPr>
            <a:stCxn id="188" idx="2"/>
            <a:endCxn id="303" idx="1"/>
          </p:cNvCxnSpPr>
          <p:nvPr/>
        </p:nvCxnSpPr>
        <p:spPr>
          <a:xfrm>
            <a:off x="379384" y="1818400"/>
            <a:ext cx="923654" cy="590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接點 202"/>
          <p:cNvCxnSpPr>
            <a:stCxn id="210" idx="3"/>
            <a:endCxn id="303" idx="1"/>
          </p:cNvCxnSpPr>
          <p:nvPr/>
        </p:nvCxnSpPr>
        <p:spPr>
          <a:xfrm>
            <a:off x="434030" y="2186522"/>
            <a:ext cx="869010" cy="222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線接點 203"/>
          <p:cNvCxnSpPr>
            <a:stCxn id="194" idx="0"/>
            <a:endCxn id="303" idx="1"/>
          </p:cNvCxnSpPr>
          <p:nvPr/>
        </p:nvCxnSpPr>
        <p:spPr>
          <a:xfrm flipV="1">
            <a:off x="952742" y="2408728"/>
            <a:ext cx="350299" cy="207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接點 204"/>
          <p:cNvCxnSpPr>
            <a:stCxn id="211" idx="3"/>
            <a:endCxn id="194" idx="2"/>
          </p:cNvCxnSpPr>
          <p:nvPr/>
        </p:nvCxnSpPr>
        <p:spPr>
          <a:xfrm>
            <a:off x="527187" y="2590510"/>
            <a:ext cx="287835" cy="26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接點 205"/>
          <p:cNvCxnSpPr>
            <a:stCxn id="195" idx="3"/>
            <a:endCxn id="194" idx="2"/>
          </p:cNvCxnSpPr>
          <p:nvPr/>
        </p:nvCxnSpPr>
        <p:spPr>
          <a:xfrm flipV="1">
            <a:off x="527186" y="2616601"/>
            <a:ext cx="287836" cy="218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接點 206"/>
          <p:cNvCxnSpPr>
            <a:stCxn id="193" idx="1"/>
            <a:endCxn id="196" idx="3"/>
          </p:cNvCxnSpPr>
          <p:nvPr/>
        </p:nvCxnSpPr>
        <p:spPr>
          <a:xfrm flipH="1">
            <a:off x="940358" y="2980199"/>
            <a:ext cx="387879" cy="152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8" name="群組 19"/>
          <p:cNvGrpSpPr/>
          <p:nvPr/>
        </p:nvGrpSpPr>
        <p:grpSpPr>
          <a:xfrm>
            <a:off x="1218713" y="2232256"/>
            <a:ext cx="516735" cy="486344"/>
            <a:chOff x="3681885" y="3986891"/>
            <a:chExt cx="575950" cy="564821"/>
          </a:xfrm>
        </p:grpSpPr>
        <p:pic>
          <p:nvPicPr>
            <p:cNvPr id="303" name="Picture 37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875" y="3986891"/>
              <a:ext cx="347149" cy="409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04" name="Rectangle 133"/>
            <p:cNvSpPr/>
            <p:nvPr/>
          </p:nvSpPr>
          <p:spPr>
            <a:xfrm>
              <a:off x="3681885" y="4324301"/>
              <a:ext cx="575950" cy="227411"/>
            </a:xfrm>
            <a:prstGeom prst="rect">
              <a:avLst/>
            </a:prstGeom>
          </p:spPr>
          <p:txBody>
            <a:bodyPr wrap="none" lIns="36000" tIns="36000" rIns="36000" bIns="36000" anchor="ctr" anchorCtr="0">
              <a:spAutoFit/>
            </a:bodyPr>
            <a:lstStyle/>
            <a:p>
              <a:r>
                <a:rPr lang="en-US" altLang="zh-TW" sz="8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Calibri"/>
                </a:rPr>
                <a:t>6509-ISP</a:t>
              </a:r>
            </a:p>
          </p:txBody>
        </p:sp>
      </p:grpSp>
      <p:sp>
        <p:nvSpPr>
          <p:cNvPr id="209" name="文字方塊 208"/>
          <p:cNvSpPr txBox="1"/>
          <p:nvPr/>
        </p:nvSpPr>
        <p:spPr>
          <a:xfrm>
            <a:off x="1157935" y="1340770"/>
            <a:ext cx="1364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教育部</a:t>
            </a:r>
            <a:r>
              <a:rPr lang="en-US" altLang="zh-TW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科技大樓</a:t>
            </a:r>
            <a:r>
              <a:rPr lang="en-US" altLang="zh-TW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10" name="Text Box 57"/>
          <p:cNvSpPr txBox="1">
            <a:spLocks noChangeArrowheads="1"/>
          </p:cNvSpPr>
          <p:nvPr/>
        </p:nvSpPr>
        <p:spPr bwMode="auto">
          <a:xfrm>
            <a:off x="156141" y="1996282"/>
            <a:ext cx="277889" cy="38048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0"/>
                <a:cs typeface="新細明體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zh-TW" altLang="en-US" sz="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學術</a:t>
            </a:r>
            <a:endParaRPr kumimoji="0" lang="en-US" altLang="zh-TW" sz="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kumimoji="0" lang="zh-TW" altLang="en-US" sz="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單位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211" name="Rectangle 25"/>
          <p:cNvSpPr/>
          <p:nvPr/>
        </p:nvSpPr>
        <p:spPr>
          <a:xfrm>
            <a:off x="162737" y="2492603"/>
            <a:ext cx="364450" cy="19581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Calibri"/>
                <a:cs typeface="Calibri"/>
              </a:rPr>
              <a:t>MOE-1</a:t>
            </a:r>
          </a:p>
        </p:txBody>
      </p:sp>
      <p:sp>
        <p:nvSpPr>
          <p:cNvPr id="212" name="文字方塊 211"/>
          <p:cNvSpPr txBox="1"/>
          <p:nvPr/>
        </p:nvSpPr>
        <p:spPr>
          <a:xfrm>
            <a:off x="1629362" y="2290109"/>
            <a:ext cx="24045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000" dirty="0" smtClean="0"/>
              <a:t>40G</a:t>
            </a:r>
            <a:endParaRPr lang="zh-TW" altLang="en-US" sz="1000" dirty="0"/>
          </a:p>
        </p:txBody>
      </p:sp>
      <p:grpSp>
        <p:nvGrpSpPr>
          <p:cNvPr id="213" name="群組 221"/>
          <p:cNvGrpSpPr/>
          <p:nvPr/>
        </p:nvGrpSpPr>
        <p:grpSpPr>
          <a:xfrm>
            <a:off x="2465003" y="2789857"/>
            <a:ext cx="432048" cy="432048"/>
            <a:chOff x="2231740" y="5075204"/>
            <a:chExt cx="432048" cy="432048"/>
          </a:xfrm>
        </p:grpSpPr>
        <p:pic>
          <p:nvPicPr>
            <p:cNvPr id="301" name="Picture 20" descr="C:\Users\ecoffey\AppData\Local\Temp\Rar$DRa0.386\30067_Device_router_unknown_6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740" y="5075204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2" name="橢圓 223"/>
            <p:cNvSpPr/>
            <p:nvPr/>
          </p:nvSpPr>
          <p:spPr>
            <a:xfrm>
              <a:off x="2422766" y="5229200"/>
              <a:ext cx="45719" cy="62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14" name="Rectangle 133"/>
          <p:cNvSpPr/>
          <p:nvPr/>
        </p:nvSpPr>
        <p:spPr>
          <a:xfrm>
            <a:off x="2407504" y="2949466"/>
            <a:ext cx="5533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ASR-02</a:t>
            </a:r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cxnSp>
        <p:nvCxnSpPr>
          <p:cNvPr id="215" name="直線接點 214"/>
          <p:cNvCxnSpPr>
            <a:stCxn id="296" idx="3"/>
            <a:endCxn id="301" idx="3"/>
          </p:cNvCxnSpPr>
          <p:nvPr/>
        </p:nvCxnSpPr>
        <p:spPr>
          <a:xfrm flipH="1" flipV="1">
            <a:off x="2897052" y="3005881"/>
            <a:ext cx="2213003" cy="3466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文字方塊 215"/>
          <p:cNvSpPr txBox="1"/>
          <p:nvPr/>
        </p:nvSpPr>
        <p:spPr>
          <a:xfrm>
            <a:off x="7476080" y="6224292"/>
            <a:ext cx="102592" cy="184666"/>
          </a:xfrm>
          <a:prstGeom prst="rect">
            <a:avLst/>
          </a:prstGeom>
          <a:solidFill>
            <a:srgbClr val="00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TW" sz="1200" dirty="0" smtClean="0"/>
              <a:t>P</a:t>
            </a:r>
            <a:endParaRPr lang="zh-TW" altLang="en-US" sz="1200" dirty="0"/>
          </a:p>
        </p:txBody>
      </p:sp>
      <p:sp>
        <p:nvSpPr>
          <p:cNvPr id="217" name="文字方塊 216"/>
          <p:cNvSpPr txBox="1"/>
          <p:nvPr/>
        </p:nvSpPr>
        <p:spPr>
          <a:xfrm>
            <a:off x="7481887" y="5843977"/>
            <a:ext cx="102592" cy="184666"/>
          </a:xfrm>
          <a:prstGeom prst="rect">
            <a:avLst/>
          </a:prstGeom>
          <a:solidFill>
            <a:srgbClr val="00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TW" sz="1200" dirty="0" smtClean="0"/>
              <a:t>P</a:t>
            </a:r>
            <a:endParaRPr lang="zh-TW" altLang="en-US" sz="1200" dirty="0"/>
          </a:p>
        </p:txBody>
      </p:sp>
      <p:sp>
        <p:nvSpPr>
          <p:cNvPr id="218" name="文字方塊 217"/>
          <p:cNvSpPr txBox="1"/>
          <p:nvPr/>
        </p:nvSpPr>
        <p:spPr>
          <a:xfrm>
            <a:off x="7487109" y="5461902"/>
            <a:ext cx="102592" cy="184666"/>
          </a:xfrm>
          <a:prstGeom prst="rect">
            <a:avLst/>
          </a:prstGeom>
          <a:solidFill>
            <a:srgbClr val="00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TW" sz="1200" dirty="0" smtClean="0"/>
              <a:t>P</a:t>
            </a:r>
            <a:endParaRPr lang="zh-TW" altLang="en-US" sz="1200" dirty="0"/>
          </a:p>
        </p:txBody>
      </p:sp>
      <p:sp>
        <p:nvSpPr>
          <p:cNvPr id="219" name="文字方塊 218"/>
          <p:cNvSpPr txBox="1"/>
          <p:nvPr/>
        </p:nvSpPr>
        <p:spPr>
          <a:xfrm>
            <a:off x="7481887" y="4636409"/>
            <a:ext cx="102592" cy="184666"/>
          </a:xfrm>
          <a:prstGeom prst="rect">
            <a:avLst/>
          </a:prstGeom>
          <a:solidFill>
            <a:srgbClr val="00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TW" sz="1200" dirty="0" smtClean="0"/>
              <a:t>P</a:t>
            </a:r>
            <a:endParaRPr lang="zh-TW" altLang="en-US" sz="1200" dirty="0"/>
          </a:p>
        </p:txBody>
      </p:sp>
      <p:sp>
        <p:nvSpPr>
          <p:cNvPr id="220" name="文字方塊 219"/>
          <p:cNvSpPr txBox="1"/>
          <p:nvPr/>
        </p:nvSpPr>
        <p:spPr>
          <a:xfrm>
            <a:off x="7493814" y="3942717"/>
            <a:ext cx="102592" cy="184666"/>
          </a:xfrm>
          <a:prstGeom prst="rect">
            <a:avLst/>
          </a:prstGeom>
          <a:solidFill>
            <a:srgbClr val="00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TW" sz="1200" dirty="0" smtClean="0"/>
              <a:t>P</a:t>
            </a:r>
            <a:endParaRPr lang="zh-TW" altLang="en-US" sz="1200" dirty="0"/>
          </a:p>
        </p:txBody>
      </p:sp>
      <p:sp>
        <p:nvSpPr>
          <p:cNvPr id="221" name="文字方塊 220"/>
          <p:cNvSpPr txBox="1"/>
          <p:nvPr/>
        </p:nvSpPr>
        <p:spPr>
          <a:xfrm>
            <a:off x="7484394" y="3489717"/>
            <a:ext cx="102592" cy="184666"/>
          </a:xfrm>
          <a:prstGeom prst="rect">
            <a:avLst/>
          </a:prstGeom>
          <a:solidFill>
            <a:srgbClr val="00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TW" sz="1200" dirty="0" smtClean="0"/>
              <a:t>P</a:t>
            </a:r>
            <a:endParaRPr lang="zh-TW" altLang="en-US" sz="1200" dirty="0"/>
          </a:p>
        </p:txBody>
      </p:sp>
      <p:sp>
        <p:nvSpPr>
          <p:cNvPr id="222" name="文字方塊 221"/>
          <p:cNvSpPr txBox="1"/>
          <p:nvPr/>
        </p:nvSpPr>
        <p:spPr>
          <a:xfrm>
            <a:off x="7484394" y="2805904"/>
            <a:ext cx="102592" cy="184666"/>
          </a:xfrm>
          <a:prstGeom prst="rect">
            <a:avLst/>
          </a:prstGeom>
          <a:solidFill>
            <a:srgbClr val="00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TW" sz="1200" dirty="0" smtClean="0"/>
              <a:t>P</a:t>
            </a:r>
            <a:endParaRPr lang="zh-TW" altLang="en-US" sz="1200" dirty="0"/>
          </a:p>
        </p:txBody>
      </p:sp>
      <p:sp>
        <p:nvSpPr>
          <p:cNvPr id="223" name="文字方塊 222"/>
          <p:cNvSpPr txBox="1"/>
          <p:nvPr/>
        </p:nvSpPr>
        <p:spPr>
          <a:xfrm>
            <a:off x="7493814" y="2414222"/>
            <a:ext cx="102592" cy="184666"/>
          </a:xfrm>
          <a:prstGeom prst="rect">
            <a:avLst/>
          </a:prstGeom>
          <a:solidFill>
            <a:srgbClr val="00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TW" sz="1200" dirty="0" smtClean="0"/>
              <a:t>P</a:t>
            </a:r>
            <a:endParaRPr lang="zh-TW" altLang="en-US" sz="1200" dirty="0"/>
          </a:p>
        </p:txBody>
      </p:sp>
      <p:sp>
        <p:nvSpPr>
          <p:cNvPr id="224" name="文字方塊 223"/>
          <p:cNvSpPr txBox="1"/>
          <p:nvPr/>
        </p:nvSpPr>
        <p:spPr>
          <a:xfrm>
            <a:off x="7493858" y="1742073"/>
            <a:ext cx="102592" cy="184666"/>
          </a:xfrm>
          <a:prstGeom prst="rect">
            <a:avLst/>
          </a:prstGeom>
          <a:solidFill>
            <a:srgbClr val="00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TW" sz="1200" dirty="0" smtClean="0"/>
              <a:t>P</a:t>
            </a:r>
            <a:endParaRPr lang="zh-TW" altLang="en-US" sz="1200" dirty="0"/>
          </a:p>
        </p:txBody>
      </p:sp>
      <p:sp>
        <p:nvSpPr>
          <p:cNvPr id="225" name="文字方塊 224"/>
          <p:cNvSpPr txBox="1"/>
          <p:nvPr/>
        </p:nvSpPr>
        <p:spPr>
          <a:xfrm>
            <a:off x="3595051" y="6371136"/>
            <a:ext cx="102592" cy="184666"/>
          </a:xfrm>
          <a:prstGeom prst="rect">
            <a:avLst/>
          </a:prstGeom>
          <a:solidFill>
            <a:srgbClr val="00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TW" sz="1200" dirty="0" smtClean="0"/>
              <a:t>P</a:t>
            </a:r>
            <a:endParaRPr lang="zh-TW" altLang="en-US" sz="1200" dirty="0"/>
          </a:p>
        </p:txBody>
      </p:sp>
      <p:sp>
        <p:nvSpPr>
          <p:cNvPr id="226" name="文字方塊 225"/>
          <p:cNvSpPr txBox="1"/>
          <p:nvPr/>
        </p:nvSpPr>
        <p:spPr>
          <a:xfrm>
            <a:off x="3587422" y="4476529"/>
            <a:ext cx="102592" cy="184666"/>
          </a:xfrm>
          <a:prstGeom prst="rect">
            <a:avLst/>
          </a:prstGeom>
          <a:solidFill>
            <a:srgbClr val="00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TW" sz="1200" dirty="0" smtClean="0"/>
              <a:t>P</a:t>
            </a:r>
            <a:endParaRPr lang="zh-TW" altLang="en-US" sz="1200" dirty="0"/>
          </a:p>
        </p:txBody>
      </p:sp>
      <p:sp>
        <p:nvSpPr>
          <p:cNvPr id="227" name="文字方塊 226"/>
          <p:cNvSpPr txBox="1"/>
          <p:nvPr/>
        </p:nvSpPr>
        <p:spPr>
          <a:xfrm>
            <a:off x="3583229" y="5642197"/>
            <a:ext cx="102592" cy="184666"/>
          </a:xfrm>
          <a:prstGeom prst="rect">
            <a:avLst/>
          </a:prstGeom>
          <a:solidFill>
            <a:srgbClr val="00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TW" sz="1200" dirty="0" smtClean="0"/>
              <a:t>P</a:t>
            </a:r>
            <a:endParaRPr lang="zh-TW" altLang="en-US" sz="1200" dirty="0"/>
          </a:p>
        </p:txBody>
      </p:sp>
      <p:sp>
        <p:nvSpPr>
          <p:cNvPr id="228" name="文字方塊 227"/>
          <p:cNvSpPr txBox="1"/>
          <p:nvPr/>
        </p:nvSpPr>
        <p:spPr>
          <a:xfrm>
            <a:off x="3592348" y="3996560"/>
            <a:ext cx="102592" cy="184666"/>
          </a:xfrm>
          <a:prstGeom prst="rect">
            <a:avLst/>
          </a:prstGeom>
          <a:solidFill>
            <a:srgbClr val="00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TW" sz="1200" dirty="0" smtClean="0"/>
              <a:t>P</a:t>
            </a:r>
            <a:endParaRPr lang="zh-TW" altLang="en-US" sz="1200" dirty="0"/>
          </a:p>
        </p:txBody>
      </p:sp>
      <p:sp>
        <p:nvSpPr>
          <p:cNvPr id="229" name="文字方塊 228"/>
          <p:cNvSpPr txBox="1"/>
          <p:nvPr/>
        </p:nvSpPr>
        <p:spPr>
          <a:xfrm>
            <a:off x="3778516" y="5974961"/>
            <a:ext cx="102592" cy="184666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TW" sz="1200" dirty="0" smtClean="0"/>
              <a:t>S</a:t>
            </a:r>
            <a:endParaRPr lang="zh-TW" altLang="en-US" sz="1200" dirty="0"/>
          </a:p>
        </p:txBody>
      </p:sp>
      <p:sp>
        <p:nvSpPr>
          <p:cNvPr id="230" name="文字方塊 229"/>
          <p:cNvSpPr txBox="1"/>
          <p:nvPr/>
        </p:nvSpPr>
        <p:spPr>
          <a:xfrm>
            <a:off x="3778374" y="4555826"/>
            <a:ext cx="102592" cy="184666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TW" sz="1200" dirty="0" smtClean="0"/>
              <a:t>S</a:t>
            </a:r>
            <a:endParaRPr lang="zh-TW" altLang="en-US" sz="1200" dirty="0"/>
          </a:p>
        </p:txBody>
      </p:sp>
      <p:sp>
        <p:nvSpPr>
          <p:cNvPr id="231" name="文字方塊 230"/>
          <p:cNvSpPr txBox="1"/>
          <p:nvPr/>
        </p:nvSpPr>
        <p:spPr>
          <a:xfrm>
            <a:off x="3781794" y="5418281"/>
            <a:ext cx="102592" cy="184666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TW" sz="1200" dirty="0" smtClean="0"/>
              <a:t>S</a:t>
            </a:r>
            <a:endParaRPr lang="zh-TW" altLang="en-US" sz="1200" dirty="0"/>
          </a:p>
        </p:txBody>
      </p:sp>
      <p:sp>
        <p:nvSpPr>
          <p:cNvPr id="232" name="文字方塊 231"/>
          <p:cNvSpPr txBox="1"/>
          <p:nvPr/>
        </p:nvSpPr>
        <p:spPr>
          <a:xfrm>
            <a:off x="3774673" y="4083203"/>
            <a:ext cx="102592" cy="184666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TW" sz="1200" dirty="0" smtClean="0"/>
              <a:t>S</a:t>
            </a:r>
            <a:endParaRPr lang="zh-TW" altLang="en-US" sz="1200" dirty="0"/>
          </a:p>
        </p:txBody>
      </p:sp>
      <p:sp>
        <p:nvSpPr>
          <p:cNvPr id="233" name="文字方塊 232"/>
          <p:cNvSpPr txBox="1"/>
          <p:nvPr/>
        </p:nvSpPr>
        <p:spPr>
          <a:xfrm>
            <a:off x="7391135" y="2212033"/>
            <a:ext cx="102592" cy="184666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TW" sz="1200" dirty="0" smtClean="0"/>
              <a:t>S</a:t>
            </a:r>
            <a:endParaRPr lang="zh-TW" altLang="en-US" sz="1200" dirty="0"/>
          </a:p>
        </p:txBody>
      </p:sp>
      <p:sp>
        <p:nvSpPr>
          <p:cNvPr id="234" name="文字方塊 233"/>
          <p:cNvSpPr txBox="1"/>
          <p:nvPr/>
        </p:nvSpPr>
        <p:spPr>
          <a:xfrm>
            <a:off x="7394667" y="2586078"/>
            <a:ext cx="102592" cy="184666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TW" sz="1200" dirty="0" smtClean="0"/>
              <a:t>S</a:t>
            </a:r>
            <a:endParaRPr lang="zh-TW" altLang="en-US" sz="1200" dirty="0"/>
          </a:p>
        </p:txBody>
      </p:sp>
      <p:sp>
        <p:nvSpPr>
          <p:cNvPr id="235" name="文字方塊 234"/>
          <p:cNvSpPr txBox="1"/>
          <p:nvPr/>
        </p:nvSpPr>
        <p:spPr>
          <a:xfrm>
            <a:off x="7396527" y="1547596"/>
            <a:ext cx="102592" cy="184666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TW" sz="1200" dirty="0" smtClean="0"/>
              <a:t>S</a:t>
            </a:r>
            <a:endParaRPr lang="zh-TW" altLang="en-US" sz="1200" dirty="0"/>
          </a:p>
        </p:txBody>
      </p:sp>
      <p:sp>
        <p:nvSpPr>
          <p:cNvPr id="236" name="文字方塊 235"/>
          <p:cNvSpPr txBox="1"/>
          <p:nvPr/>
        </p:nvSpPr>
        <p:spPr>
          <a:xfrm>
            <a:off x="7409782" y="4203147"/>
            <a:ext cx="102592" cy="184666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TW" sz="1200" dirty="0" smtClean="0"/>
              <a:t>S</a:t>
            </a:r>
            <a:endParaRPr lang="zh-TW" altLang="en-US" sz="1200" dirty="0"/>
          </a:p>
        </p:txBody>
      </p:sp>
      <p:sp>
        <p:nvSpPr>
          <p:cNvPr id="237" name="文字方塊 236"/>
          <p:cNvSpPr txBox="1"/>
          <p:nvPr/>
        </p:nvSpPr>
        <p:spPr>
          <a:xfrm>
            <a:off x="7388922" y="4811160"/>
            <a:ext cx="102592" cy="184666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TW" sz="1200" dirty="0" smtClean="0"/>
              <a:t>S</a:t>
            </a:r>
            <a:endParaRPr lang="zh-TW" altLang="en-US" sz="1200" dirty="0"/>
          </a:p>
        </p:txBody>
      </p:sp>
      <p:sp>
        <p:nvSpPr>
          <p:cNvPr id="238" name="文字方塊 237"/>
          <p:cNvSpPr txBox="1"/>
          <p:nvPr/>
        </p:nvSpPr>
        <p:spPr>
          <a:xfrm>
            <a:off x="7405966" y="3788558"/>
            <a:ext cx="102592" cy="184666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TW" sz="1200" dirty="0" smtClean="0"/>
              <a:t>S</a:t>
            </a:r>
            <a:endParaRPr lang="zh-TW" altLang="en-US" sz="1200" dirty="0"/>
          </a:p>
        </p:txBody>
      </p:sp>
      <p:sp>
        <p:nvSpPr>
          <p:cNvPr id="239" name="文字方塊 238"/>
          <p:cNvSpPr txBox="1"/>
          <p:nvPr/>
        </p:nvSpPr>
        <p:spPr>
          <a:xfrm>
            <a:off x="7324638" y="5572320"/>
            <a:ext cx="102592" cy="184666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TW" sz="1200" dirty="0" smtClean="0"/>
              <a:t>S</a:t>
            </a:r>
            <a:endParaRPr lang="zh-TW" altLang="en-US" sz="1200" dirty="0"/>
          </a:p>
        </p:txBody>
      </p:sp>
      <p:sp>
        <p:nvSpPr>
          <p:cNvPr id="240" name="文字方塊 239"/>
          <p:cNvSpPr txBox="1"/>
          <p:nvPr/>
        </p:nvSpPr>
        <p:spPr>
          <a:xfrm>
            <a:off x="7311311" y="5240349"/>
            <a:ext cx="102592" cy="184666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TW" sz="1200" dirty="0" smtClean="0"/>
              <a:t>S</a:t>
            </a:r>
            <a:endParaRPr lang="zh-TW" altLang="en-US" sz="1200" dirty="0"/>
          </a:p>
        </p:txBody>
      </p:sp>
      <p:sp>
        <p:nvSpPr>
          <p:cNvPr id="241" name="文字方塊 240"/>
          <p:cNvSpPr txBox="1"/>
          <p:nvPr/>
        </p:nvSpPr>
        <p:spPr>
          <a:xfrm>
            <a:off x="7320602" y="5914379"/>
            <a:ext cx="102592" cy="184666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zh-TW" sz="1200" dirty="0" smtClean="0"/>
              <a:t>S</a:t>
            </a:r>
            <a:endParaRPr lang="zh-TW" altLang="en-US" sz="1200" dirty="0"/>
          </a:p>
        </p:txBody>
      </p:sp>
      <p:pic>
        <p:nvPicPr>
          <p:cNvPr id="242" name="Picture 3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58" y="4096508"/>
            <a:ext cx="160550" cy="21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3" name="Picture 3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198" y="4652822"/>
            <a:ext cx="160550" cy="21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4" name="Picture 3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69" y="5517910"/>
            <a:ext cx="160550" cy="21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" name="Picture 3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72" y="6151931"/>
            <a:ext cx="160550" cy="21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6" name="Picture 3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163" y="1397512"/>
            <a:ext cx="160550" cy="21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7" name="Picture 3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72" y="3356483"/>
            <a:ext cx="160550" cy="21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8" name="Picture 3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17" y="3907434"/>
            <a:ext cx="160550" cy="21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9" name="Picture 3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260" y="4501899"/>
            <a:ext cx="160550" cy="21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0" name="Picture 3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984" y="5406870"/>
            <a:ext cx="160550" cy="21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1" name="Picture 3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424" y="5884273"/>
            <a:ext cx="160550" cy="21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2" name="Picture 3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450" y="6327598"/>
            <a:ext cx="160550" cy="21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253" name="直線接點 252"/>
          <p:cNvCxnSpPr>
            <a:stCxn id="298" idx="6"/>
          </p:cNvCxnSpPr>
          <p:nvPr/>
        </p:nvCxnSpPr>
        <p:spPr>
          <a:xfrm>
            <a:off x="6003144" y="3018613"/>
            <a:ext cx="833725" cy="83519"/>
          </a:xfrm>
          <a:prstGeom prst="line">
            <a:avLst/>
          </a:prstGeom>
          <a:ln w="127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線接點 253"/>
          <p:cNvCxnSpPr>
            <a:stCxn id="279" idx="0"/>
          </p:cNvCxnSpPr>
          <p:nvPr/>
        </p:nvCxnSpPr>
        <p:spPr>
          <a:xfrm>
            <a:off x="5968960" y="3006309"/>
            <a:ext cx="652577" cy="277472"/>
          </a:xfrm>
          <a:prstGeom prst="line">
            <a:avLst/>
          </a:prstGeom>
          <a:ln w="127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線接點 254"/>
          <p:cNvCxnSpPr>
            <a:stCxn id="279" idx="0"/>
          </p:cNvCxnSpPr>
          <p:nvPr/>
        </p:nvCxnSpPr>
        <p:spPr>
          <a:xfrm>
            <a:off x="5968960" y="3006309"/>
            <a:ext cx="774560" cy="175088"/>
          </a:xfrm>
          <a:prstGeom prst="line">
            <a:avLst/>
          </a:prstGeom>
          <a:ln w="127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線接點 255"/>
          <p:cNvCxnSpPr>
            <a:stCxn id="305" idx="1"/>
          </p:cNvCxnSpPr>
          <p:nvPr/>
        </p:nvCxnSpPr>
        <p:spPr>
          <a:xfrm flipH="1" flipV="1">
            <a:off x="7130555" y="5712947"/>
            <a:ext cx="514930" cy="744475"/>
          </a:xfrm>
          <a:prstGeom prst="line">
            <a:avLst/>
          </a:prstGeom>
          <a:ln w="127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直線接點 256"/>
          <p:cNvCxnSpPr>
            <a:endCxn id="307" idx="1"/>
          </p:cNvCxnSpPr>
          <p:nvPr/>
        </p:nvCxnSpPr>
        <p:spPr>
          <a:xfrm>
            <a:off x="7130555" y="5313324"/>
            <a:ext cx="514930" cy="688492"/>
          </a:xfrm>
          <a:prstGeom prst="line">
            <a:avLst/>
          </a:prstGeom>
          <a:ln w="127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線接點 257"/>
          <p:cNvCxnSpPr>
            <a:endCxn id="309" idx="1"/>
          </p:cNvCxnSpPr>
          <p:nvPr/>
        </p:nvCxnSpPr>
        <p:spPr>
          <a:xfrm>
            <a:off x="7213818" y="5179660"/>
            <a:ext cx="430774" cy="349688"/>
          </a:xfrm>
          <a:prstGeom prst="line">
            <a:avLst/>
          </a:prstGeom>
          <a:ln w="127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接點 258"/>
          <p:cNvCxnSpPr>
            <a:stCxn id="323" idx="1"/>
            <a:endCxn id="245" idx="1"/>
          </p:cNvCxnSpPr>
          <p:nvPr/>
        </p:nvCxnSpPr>
        <p:spPr>
          <a:xfrm flipH="1" flipV="1">
            <a:off x="2715772" y="6259043"/>
            <a:ext cx="374617" cy="151037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接點 259"/>
          <p:cNvCxnSpPr>
            <a:stCxn id="325" idx="1"/>
            <a:endCxn id="243" idx="1"/>
          </p:cNvCxnSpPr>
          <p:nvPr/>
        </p:nvCxnSpPr>
        <p:spPr>
          <a:xfrm flipH="1" flipV="1">
            <a:off x="2725198" y="4759934"/>
            <a:ext cx="374874" cy="2890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1" name="Picture 3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766" y="2019506"/>
            <a:ext cx="160550" cy="21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262" name="直線接點 261"/>
          <p:cNvCxnSpPr>
            <a:stCxn id="246" idx="1"/>
            <a:endCxn id="319" idx="3"/>
          </p:cNvCxnSpPr>
          <p:nvPr/>
        </p:nvCxnSpPr>
        <p:spPr>
          <a:xfrm flipH="1">
            <a:off x="8073641" y="1504624"/>
            <a:ext cx="145521" cy="9563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直線接點 262"/>
          <p:cNvCxnSpPr>
            <a:stCxn id="261" idx="2"/>
            <a:endCxn id="317" idx="3"/>
          </p:cNvCxnSpPr>
          <p:nvPr/>
        </p:nvCxnSpPr>
        <p:spPr>
          <a:xfrm flipH="1">
            <a:off x="8088035" y="2233726"/>
            <a:ext cx="234006" cy="109584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線接點 263"/>
          <p:cNvCxnSpPr>
            <a:stCxn id="249" idx="1"/>
            <a:endCxn id="311" idx="3"/>
          </p:cNvCxnSpPr>
          <p:nvPr/>
        </p:nvCxnSpPr>
        <p:spPr>
          <a:xfrm flipH="1">
            <a:off x="8071353" y="4609011"/>
            <a:ext cx="189906" cy="15613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直線接點 264"/>
          <p:cNvCxnSpPr>
            <a:stCxn id="247" idx="1"/>
            <a:endCxn id="315" idx="3"/>
          </p:cNvCxnSpPr>
          <p:nvPr/>
        </p:nvCxnSpPr>
        <p:spPr>
          <a:xfrm flipH="1">
            <a:off x="8076584" y="3463593"/>
            <a:ext cx="185787" cy="6995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矩形 265"/>
          <p:cNvSpPr/>
          <p:nvPr/>
        </p:nvSpPr>
        <p:spPr>
          <a:xfrm>
            <a:off x="616505" y="1622586"/>
            <a:ext cx="297124" cy="195814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lang="en-US" altLang="zh-TW" sz="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TPIX</a:t>
            </a:r>
            <a:endParaRPr lang="zh-TW" altLang="en-US" sz="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67" name="直線接點 266"/>
          <p:cNvCxnSpPr>
            <a:stCxn id="266" idx="2"/>
            <a:endCxn id="303" idx="1"/>
          </p:cNvCxnSpPr>
          <p:nvPr/>
        </p:nvCxnSpPr>
        <p:spPr>
          <a:xfrm>
            <a:off x="765067" y="1818400"/>
            <a:ext cx="537973" cy="590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矩形 267"/>
          <p:cNvSpPr/>
          <p:nvPr/>
        </p:nvSpPr>
        <p:spPr>
          <a:xfrm>
            <a:off x="7042396" y="508904"/>
            <a:ext cx="473454" cy="1958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lang="en-US" altLang="zh-TW" sz="800" b="1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TWGate</a:t>
            </a:r>
            <a:endParaRPr lang="zh-TW" altLang="en-US" sz="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9" name="矩形 268"/>
          <p:cNvSpPr/>
          <p:nvPr/>
        </p:nvSpPr>
        <p:spPr>
          <a:xfrm>
            <a:off x="5359822" y="509143"/>
            <a:ext cx="495896" cy="1958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lang="en-US" altLang="zh-TW" sz="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AKAMAI</a:t>
            </a:r>
            <a:endParaRPr lang="zh-TW" altLang="en-US" sz="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0" name="矩形 269"/>
          <p:cNvSpPr/>
          <p:nvPr/>
        </p:nvSpPr>
        <p:spPr>
          <a:xfrm>
            <a:off x="4972774" y="511580"/>
            <a:ext cx="295521" cy="1958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lang="en-US" altLang="zh-TW" sz="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EBIX</a:t>
            </a:r>
          </a:p>
        </p:txBody>
      </p:sp>
      <p:sp>
        <p:nvSpPr>
          <p:cNvPr id="271" name="矩形 270"/>
          <p:cNvSpPr/>
          <p:nvPr/>
        </p:nvSpPr>
        <p:spPr>
          <a:xfrm>
            <a:off x="4540238" y="514092"/>
            <a:ext cx="345214" cy="1958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lang="en-US" altLang="zh-TW" sz="800" b="1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Hinet</a:t>
            </a:r>
            <a:endParaRPr lang="en-US" altLang="zh-TW" sz="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2" name="矩形 271"/>
          <p:cNvSpPr/>
          <p:nvPr/>
        </p:nvSpPr>
        <p:spPr>
          <a:xfrm>
            <a:off x="6393630" y="525479"/>
            <a:ext cx="524750" cy="19581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lang="en-US" altLang="zh-TW" sz="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TWAREN</a:t>
            </a:r>
            <a:endParaRPr lang="zh-TW" altLang="en-US" sz="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3" name="文字方塊 272"/>
          <p:cNvSpPr txBox="1"/>
          <p:nvPr/>
        </p:nvSpPr>
        <p:spPr>
          <a:xfrm>
            <a:off x="7491667" y="517711"/>
            <a:ext cx="71814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1000" dirty="0" smtClean="0"/>
              <a:t>IPLC(10G)</a:t>
            </a:r>
          </a:p>
          <a:p>
            <a:pPr algn="r"/>
            <a:r>
              <a:rPr lang="en-US" altLang="zh-TW" sz="1000" dirty="0" smtClean="0"/>
              <a:t>Transit(10G)</a:t>
            </a:r>
            <a:endParaRPr lang="zh-TW" altLang="en-US" sz="1000" dirty="0"/>
          </a:p>
        </p:txBody>
      </p:sp>
      <p:sp>
        <p:nvSpPr>
          <p:cNvPr id="274" name="矩形 273"/>
          <p:cNvSpPr/>
          <p:nvPr/>
        </p:nvSpPr>
        <p:spPr>
          <a:xfrm>
            <a:off x="5955048" y="517709"/>
            <a:ext cx="297124" cy="1958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 algn="ctr"/>
            <a:r>
              <a:rPr lang="en-US" altLang="zh-TW" sz="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TPIX</a:t>
            </a:r>
            <a:endParaRPr lang="zh-TW" altLang="en-US" sz="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75" name="直線接點 274"/>
          <p:cNvCxnSpPr>
            <a:stCxn id="268" idx="2"/>
            <a:endCxn id="277" idx="0"/>
          </p:cNvCxnSpPr>
          <p:nvPr/>
        </p:nvCxnSpPr>
        <p:spPr>
          <a:xfrm flipH="1">
            <a:off x="5963750" y="704718"/>
            <a:ext cx="1315373" cy="14917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" name="群組 221"/>
          <p:cNvGrpSpPr/>
          <p:nvPr/>
        </p:nvGrpSpPr>
        <p:grpSpPr>
          <a:xfrm>
            <a:off x="5760630" y="2016521"/>
            <a:ext cx="432048" cy="432048"/>
            <a:chOff x="2231740" y="5075204"/>
            <a:chExt cx="432048" cy="432048"/>
          </a:xfrm>
        </p:grpSpPr>
        <p:pic>
          <p:nvPicPr>
            <p:cNvPr id="299" name="Picture 20" descr="C:\Users\ecoffey\AppData\Local\Temp\Rar$DRa0.386\30067_Device_router_unknown_6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740" y="5075204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0" name="橢圓 223"/>
            <p:cNvSpPr/>
            <p:nvPr/>
          </p:nvSpPr>
          <p:spPr>
            <a:xfrm>
              <a:off x="2422766" y="5229200"/>
              <a:ext cx="45719" cy="62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77" name="Rectangle 133"/>
          <p:cNvSpPr/>
          <p:nvPr/>
        </p:nvSpPr>
        <p:spPr>
          <a:xfrm>
            <a:off x="5799959" y="2196511"/>
            <a:ext cx="327581" cy="195814"/>
          </a:xfrm>
          <a:prstGeom prst="rect">
            <a:avLst/>
          </a:prstGeom>
        </p:spPr>
        <p:txBody>
          <a:bodyPr wrap="none" lIns="36000" tIns="36000" rIns="36000" bIns="36000" anchor="ctr" anchorCtr="0">
            <a:spAutoFit/>
          </a:bodyPr>
          <a:lstStyle/>
          <a:p>
            <a:r>
              <a:rPr lang="en-US" altLang="zh-TW" sz="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TP-N</a:t>
            </a:r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grpSp>
        <p:nvGrpSpPr>
          <p:cNvPr id="278" name="群組 221"/>
          <p:cNvGrpSpPr/>
          <p:nvPr/>
        </p:nvGrpSpPr>
        <p:grpSpPr>
          <a:xfrm>
            <a:off x="5766398" y="2833601"/>
            <a:ext cx="432048" cy="432048"/>
            <a:chOff x="2231740" y="5075204"/>
            <a:chExt cx="432048" cy="432048"/>
          </a:xfrm>
        </p:grpSpPr>
        <p:pic>
          <p:nvPicPr>
            <p:cNvPr id="297" name="Picture 20" descr="C:\Users\ecoffey\AppData\Local\Temp\Rar$DRa0.386\30067_Device_router_unknown_6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740" y="5075204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8" name="橢圓 223"/>
            <p:cNvSpPr/>
            <p:nvPr/>
          </p:nvSpPr>
          <p:spPr>
            <a:xfrm>
              <a:off x="2422766" y="5229200"/>
              <a:ext cx="45719" cy="62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79" name="Rectangle 133"/>
          <p:cNvSpPr/>
          <p:nvPr/>
        </p:nvSpPr>
        <p:spPr>
          <a:xfrm>
            <a:off x="5786735" y="3006309"/>
            <a:ext cx="364450" cy="195814"/>
          </a:xfrm>
          <a:prstGeom prst="rect">
            <a:avLst/>
          </a:prstGeom>
        </p:spPr>
        <p:txBody>
          <a:bodyPr wrap="none" lIns="36000" tIns="36000" rIns="36000" bIns="36000" anchor="ctr" anchorCtr="0">
            <a:spAutoFit/>
          </a:bodyPr>
          <a:lstStyle/>
          <a:p>
            <a:r>
              <a:rPr lang="en-US" altLang="zh-TW" sz="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TP-02</a:t>
            </a:r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pic>
        <p:nvPicPr>
          <p:cNvPr id="280" name="Picture 3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72" y="2656159"/>
            <a:ext cx="160550" cy="21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281" name="直線接點 280"/>
          <p:cNvCxnSpPr>
            <a:stCxn id="280" idx="1"/>
            <a:endCxn id="345" idx="3"/>
          </p:cNvCxnSpPr>
          <p:nvPr/>
        </p:nvCxnSpPr>
        <p:spPr>
          <a:xfrm flipH="1">
            <a:off x="8073977" y="2763271"/>
            <a:ext cx="188395" cy="5297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文字方塊 281"/>
          <p:cNvSpPr txBox="1"/>
          <p:nvPr/>
        </p:nvSpPr>
        <p:spPr>
          <a:xfrm>
            <a:off x="2914134" y="2839694"/>
            <a:ext cx="24045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000" dirty="0"/>
              <a:t>3</a:t>
            </a:r>
            <a:r>
              <a:rPr lang="en-US" altLang="zh-TW" sz="1000" dirty="0" smtClean="0"/>
              <a:t>0G</a:t>
            </a:r>
            <a:endParaRPr lang="zh-TW" altLang="en-US" sz="1000" dirty="0"/>
          </a:p>
        </p:txBody>
      </p:sp>
      <p:grpSp>
        <p:nvGrpSpPr>
          <p:cNvPr id="283" name="群組 221"/>
          <p:cNvGrpSpPr/>
          <p:nvPr/>
        </p:nvGrpSpPr>
        <p:grpSpPr>
          <a:xfrm>
            <a:off x="4912333" y="2833601"/>
            <a:ext cx="432048" cy="432048"/>
            <a:chOff x="2231740" y="5075204"/>
            <a:chExt cx="432048" cy="432048"/>
          </a:xfrm>
        </p:grpSpPr>
        <p:pic>
          <p:nvPicPr>
            <p:cNvPr id="295" name="Picture 20" descr="C:\Users\ecoffey\AppData\Local\Temp\Rar$DRa0.386\30067_Device_router_unknown_6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740" y="5075204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橢圓 223"/>
            <p:cNvSpPr/>
            <p:nvPr/>
          </p:nvSpPr>
          <p:spPr>
            <a:xfrm>
              <a:off x="2422766" y="5229200"/>
              <a:ext cx="45719" cy="620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84" name="Rectangle 133"/>
          <p:cNvSpPr/>
          <p:nvPr/>
        </p:nvSpPr>
        <p:spPr>
          <a:xfrm>
            <a:off x="4945157" y="3004223"/>
            <a:ext cx="364450" cy="195814"/>
          </a:xfrm>
          <a:prstGeom prst="rect">
            <a:avLst/>
          </a:prstGeom>
        </p:spPr>
        <p:txBody>
          <a:bodyPr wrap="none" lIns="36000" tIns="36000" rIns="36000" bIns="36000" anchor="ctr" anchorCtr="0">
            <a:spAutoFit/>
          </a:bodyPr>
          <a:lstStyle/>
          <a:p>
            <a:r>
              <a:rPr lang="en-US" altLang="zh-TW" sz="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TP-01</a:t>
            </a:r>
            <a:endParaRPr lang="en-US" altLang="zh-TW" sz="8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285" name="文字方塊 284"/>
          <p:cNvSpPr txBox="1"/>
          <p:nvPr/>
        </p:nvSpPr>
        <p:spPr>
          <a:xfrm>
            <a:off x="4782778" y="713425"/>
            <a:ext cx="24045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000" dirty="0"/>
              <a:t>1</a:t>
            </a:r>
            <a:r>
              <a:rPr lang="en-US" altLang="zh-TW" sz="1000" dirty="0" smtClean="0"/>
              <a:t>0G</a:t>
            </a:r>
            <a:endParaRPr lang="zh-TW" altLang="en-US" sz="1000" dirty="0"/>
          </a:p>
        </p:txBody>
      </p:sp>
      <p:sp>
        <p:nvSpPr>
          <p:cNvPr id="286" name="文字方塊 285"/>
          <p:cNvSpPr txBox="1"/>
          <p:nvPr/>
        </p:nvSpPr>
        <p:spPr>
          <a:xfrm>
            <a:off x="5168870" y="713425"/>
            <a:ext cx="24045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000" dirty="0"/>
              <a:t>1</a:t>
            </a:r>
            <a:r>
              <a:rPr lang="en-US" altLang="zh-TW" sz="1000" dirty="0" smtClean="0"/>
              <a:t>0G</a:t>
            </a:r>
            <a:endParaRPr lang="zh-TW" altLang="en-US" sz="1000" dirty="0"/>
          </a:p>
        </p:txBody>
      </p:sp>
      <p:sp>
        <p:nvSpPr>
          <p:cNvPr id="287" name="文字方塊 286"/>
          <p:cNvSpPr txBox="1"/>
          <p:nvPr/>
        </p:nvSpPr>
        <p:spPr>
          <a:xfrm>
            <a:off x="6132209" y="720460"/>
            <a:ext cx="24045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000" dirty="0"/>
              <a:t>1</a:t>
            </a:r>
            <a:r>
              <a:rPr lang="en-US" altLang="zh-TW" sz="1000" dirty="0" smtClean="0"/>
              <a:t>0G</a:t>
            </a:r>
            <a:endParaRPr lang="zh-TW" altLang="en-US" sz="1000" dirty="0"/>
          </a:p>
        </p:txBody>
      </p:sp>
      <p:cxnSp>
        <p:nvCxnSpPr>
          <p:cNvPr id="288" name="直線接點 287"/>
          <p:cNvCxnSpPr>
            <a:stCxn id="248" idx="1"/>
            <a:endCxn id="313" idx="3"/>
          </p:cNvCxnSpPr>
          <p:nvPr/>
        </p:nvCxnSpPr>
        <p:spPr>
          <a:xfrm flipH="1">
            <a:off x="8073359" y="4014544"/>
            <a:ext cx="181659" cy="1415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線接點 288"/>
          <p:cNvCxnSpPr>
            <a:stCxn id="250" idx="1"/>
            <a:endCxn id="309" idx="3"/>
          </p:cNvCxnSpPr>
          <p:nvPr/>
        </p:nvCxnSpPr>
        <p:spPr>
          <a:xfrm flipH="1">
            <a:off x="8076640" y="5513980"/>
            <a:ext cx="184344" cy="1536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直線接點 289"/>
          <p:cNvCxnSpPr>
            <a:stCxn id="251" idx="1"/>
            <a:endCxn id="307" idx="3"/>
          </p:cNvCxnSpPr>
          <p:nvPr/>
        </p:nvCxnSpPr>
        <p:spPr>
          <a:xfrm flipH="1">
            <a:off x="8077533" y="5991385"/>
            <a:ext cx="193891" cy="1043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直線接點 290"/>
          <p:cNvCxnSpPr>
            <a:stCxn id="252" idx="1"/>
            <a:endCxn id="305" idx="3"/>
          </p:cNvCxnSpPr>
          <p:nvPr/>
        </p:nvCxnSpPr>
        <p:spPr>
          <a:xfrm flipH="1">
            <a:off x="8077533" y="6434708"/>
            <a:ext cx="200917" cy="22712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直線接點 291"/>
          <p:cNvCxnSpPr>
            <a:stCxn id="321" idx="1"/>
            <a:endCxn id="244" idx="3"/>
          </p:cNvCxnSpPr>
          <p:nvPr/>
        </p:nvCxnSpPr>
        <p:spPr>
          <a:xfrm flipH="1" flipV="1">
            <a:off x="2876018" y="5625022"/>
            <a:ext cx="213849" cy="8941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直線接點 292"/>
          <p:cNvCxnSpPr>
            <a:stCxn id="327" idx="1"/>
            <a:endCxn id="242" idx="3"/>
          </p:cNvCxnSpPr>
          <p:nvPr/>
        </p:nvCxnSpPr>
        <p:spPr>
          <a:xfrm flipH="1" flipV="1">
            <a:off x="2872809" y="4203620"/>
            <a:ext cx="235490" cy="1851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矩形 293"/>
          <p:cNvSpPr/>
          <p:nvPr/>
        </p:nvSpPr>
        <p:spPr>
          <a:xfrm>
            <a:off x="1975355" y="1588639"/>
            <a:ext cx="1244097" cy="38048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r>
              <a:rPr lang="en-US" altLang="zh-TW" sz="1000" u="sng" dirty="0" smtClean="0">
                <a:hlinkClick r:id="rId5"/>
              </a:rPr>
              <a:t>2G</a:t>
            </a:r>
            <a:r>
              <a:rPr lang="zh-TW" altLang="en-US" sz="1000" u="sng" dirty="0" smtClean="0">
                <a:hlinkClick r:id="rId5"/>
              </a:rPr>
              <a:t> </a:t>
            </a:r>
            <a:r>
              <a:rPr lang="en-US" altLang="zh-TW" sz="1000" u="sng" dirty="0" smtClean="0">
                <a:hlinkClick r:id="rId5"/>
              </a:rPr>
              <a:t>(</a:t>
            </a:r>
            <a:r>
              <a:rPr lang="zh-TW" altLang="en-US" sz="1000" u="sng" dirty="0" smtClean="0">
                <a:hlinkClick r:id="rId5"/>
              </a:rPr>
              <a:t>美加學網</a:t>
            </a:r>
            <a:r>
              <a:rPr lang="en-US" altLang="zh-TW" sz="1000" u="sng" dirty="0" smtClean="0">
                <a:hlinkClick r:id="rId5"/>
              </a:rPr>
              <a:t>)</a:t>
            </a:r>
            <a:endParaRPr lang="en-US" altLang="zh-TW" sz="1000" u="sng" dirty="0" smtClean="0"/>
          </a:p>
          <a:p>
            <a:r>
              <a:rPr lang="en-US" altLang="zh-TW" sz="1000" u="sng" dirty="0" smtClean="0"/>
              <a:t>TWAREN-Internet2</a:t>
            </a:r>
            <a:r>
              <a:rPr lang="en-US" altLang="zh-TW" sz="1000" dirty="0"/>
              <a:t> 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9820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ROADM </a:t>
            </a:r>
            <a:r>
              <a:rPr lang="zh-TW" altLang="en-US" dirty="0" smtClean="0"/>
              <a:t>相關設備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t="6777" r="13187" b="7289"/>
          <a:stretch/>
        </p:blipFill>
        <p:spPr>
          <a:xfrm>
            <a:off x="323528" y="1253595"/>
            <a:ext cx="2725069" cy="50496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44930" t="27995" r="30278" b="42099"/>
          <a:stretch/>
        </p:blipFill>
        <p:spPr>
          <a:xfrm>
            <a:off x="3192613" y="1820211"/>
            <a:ext cx="5951387" cy="403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NCS 2006/M6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0843"/>
            <a:ext cx="8229600" cy="461356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749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DCU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 MUX/DMUX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8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794451" cy="376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897937" y="4653136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Cisco 15216-EF-40-ODD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MUX/DMUX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619672" y="2861513"/>
            <a:ext cx="4275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zh-TW" dirty="0" smtClean="0">
                <a:solidFill>
                  <a:srgbClr val="FF0000"/>
                </a:solidFill>
              </a:rPr>
              <a:t>Cisco 15216-DCU-1150</a:t>
            </a:r>
            <a:endParaRPr lang="it-IT" altLang="zh-TW" dirty="0">
              <a:solidFill>
                <a:srgbClr val="FF0000"/>
              </a:solidFill>
            </a:endParaRPr>
          </a:p>
          <a:p>
            <a:r>
              <a:rPr lang="it-IT" altLang="zh-TW" dirty="0" smtClean="0">
                <a:solidFill>
                  <a:srgbClr val="FF0000"/>
                </a:solidFill>
              </a:rPr>
              <a:t>Dispersion </a:t>
            </a:r>
            <a:r>
              <a:rPr lang="it-IT" altLang="zh-TW" dirty="0">
                <a:solidFill>
                  <a:srgbClr val="FF0000"/>
                </a:solidFill>
              </a:rPr>
              <a:t>Compensator </a:t>
            </a:r>
            <a:r>
              <a:rPr lang="it-IT" altLang="zh-TW" dirty="0" smtClean="0">
                <a:solidFill>
                  <a:srgbClr val="FF0000"/>
                </a:solidFill>
              </a:rPr>
              <a:t>Unit(</a:t>
            </a:r>
            <a:r>
              <a:rPr lang="zh-TW" altLang="en-US" dirty="0" smtClean="0">
                <a:solidFill>
                  <a:srgbClr val="FF0000"/>
                </a:solidFill>
              </a:rPr>
              <a:t>射散補償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516216" y="3798106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SMR2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Add/Drop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627784" y="3784843"/>
            <a:ext cx="148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Transponder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700342" y="191683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A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940152" y="198884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B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940152" y="292494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D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Cisco 15216-EF-40-ODD MUX/DMUX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9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07" y="1844824"/>
            <a:ext cx="8069635" cy="33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8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23080</TotalTime>
  <Words>793</Words>
  <Application>Microsoft Office PowerPoint</Application>
  <PresentationFormat>如螢幕大小 (4:3)</PresentationFormat>
  <Paragraphs>309</Paragraphs>
  <Slides>18</Slides>
  <Notes>5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0" baseType="lpstr">
      <vt:lpstr>暗香撲面</vt:lpstr>
      <vt:lpstr>Acrobat Document</vt:lpstr>
      <vt:lpstr>TANet 100G  RODAM 原理與架構</vt:lpstr>
      <vt:lpstr>ROADM光傳輸架構</vt:lpstr>
      <vt:lpstr>ROADM光傳輸架構</vt:lpstr>
      <vt:lpstr>CTC Network View</vt:lpstr>
      <vt:lpstr>PowerPoint 簡報</vt:lpstr>
      <vt:lpstr>ROADM 相關設備</vt:lpstr>
      <vt:lpstr>NCS 2006/M6</vt:lpstr>
      <vt:lpstr>DCU &amp; MUX/DMUX</vt:lpstr>
      <vt:lpstr>Cisco 15216-EF-40-ODD MUX/DMUX </vt:lpstr>
      <vt:lpstr>Transponder</vt:lpstr>
      <vt:lpstr>Transponder &amp; SMR</vt:lpstr>
      <vt:lpstr>Single Module ROADM</vt:lpstr>
      <vt:lpstr>Degree-4 SMR ROADM Node</vt:lpstr>
      <vt:lpstr>SMR2 Block Diagram</vt:lpstr>
      <vt:lpstr>100G 台大-&gt;台北主節點</vt:lpstr>
      <vt:lpstr>100G 台北主節點-&gt;台大</vt:lpstr>
      <vt:lpstr>100G 政大-&gt;台大-&gt;新竹主節點</vt:lpstr>
      <vt:lpstr>100G新竹主節點-&gt;台大-&gt;政大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NAME</dc:creator>
  <cp:lastModifiedBy>davisyou</cp:lastModifiedBy>
  <cp:revision>1184</cp:revision>
  <dcterms:created xsi:type="dcterms:W3CDTF">2007-03-23T08:00:23Z</dcterms:created>
  <dcterms:modified xsi:type="dcterms:W3CDTF">2017-03-29T05:21:49Z</dcterms:modified>
</cp:coreProperties>
</file>