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653" r:id="rId3"/>
    <p:sldId id="258" r:id="rId4"/>
    <p:sldId id="259" r:id="rId5"/>
    <p:sldId id="257" r:id="rId6"/>
    <p:sldId id="596" r:id="rId7"/>
    <p:sldId id="652" r:id="rId8"/>
    <p:sldId id="584" r:id="rId9"/>
    <p:sldId id="573" r:id="rId10"/>
    <p:sldId id="565" r:id="rId11"/>
    <p:sldId id="585" r:id="rId12"/>
    <p:sldId id="574" r:id="rId13"/>
    <p:sldId id="563" r:id="rId14"/>
    <p:sldId id="587" r:id="rId15"/>
    <p:sldId id="582" r:id="rId16"/>
    <p:sldId id="591" r:id="rId17"/>
    <p:sldId id="592" r:id="rId18"/>
    <p:sldId id="595" r:id="rId19"/>
    <p:sldId id="594" r:id="rId20"/>
    <p:sldId id="579" r:id="rId21"/>
    <p:sldId id="654" r:id="rId22"/>
    <p:sldId id="588" r:id="rId23"/>
    <p:sldId id="567" r:id="rId24"/>
    <p:sldId id="593" r:id="rId25"/>
    <p:sldId id="583" r:id="rId26"/>
    <p:sldId id="328" r:id="rId27"/>
  </p:sldIdLst>
  <p:sldSz cx="12192000" cy="6858000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 autoAdjust="0"/>
    <p:restoredTop sz="93027" autoAdjust="0"/>
  </p:normalViewPr>
  <p:slideViewPr>
    <p:cSldViewPr>
      <p:cViewPr varScale="1">
        <p:scale>
          <a:sx n="80" d="100"/>
          <a:sy n="80" d="100"/>
        </p:scale>
        <p:origin x="782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9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4D073D-74CA-451C-8442-9F96FEA9D4D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872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5B0D06-D203-47E6-AA0B-0D2C69BD9EB2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D073D-74CA-451C-8442-9F96FEA9D4D9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5809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90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1E3A2859-F19A-4959-B0B6-50200E2554F6}" type="slidenum">
              <a:rPr lang="en-US" altLang="zh-TW" smtClean="0">
                <a:latin typeface="Arial" charset="0"/>
                <a:ea typeface="新細明體" pitchFamily="18" charset="-120"/>
              </a:rPr>
              <a:pPr eaLnBrk="1" hangingPunct="1"/>
              <a:t>26</a:t>
            </a:fld>
            <a:endParaRPr lang="en-US" altLang="zh-TW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96686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頁尾文字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7195-6C85-4D0D-BE3A-2D64E417E56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頁尾文字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E0F2-BCFA-44F7-A4CA-1B440D39D7F6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011882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頁尾文字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0BE8-6350-48D8-AC5F-B84C44D7E91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</p:spPr>
        <p:txBody>
          <a:bodyPr/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428736"/>
            <a:ext cx="10972800" cy="4857784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7107936" y="6400800"/>
            <a:ext cx="4978400" cy="283800"/>
          </a:xfrm>
        </p:spPr>
        <p:txBody>
          <a:bodyPr/>
          <a:lstStyle/>
          <a:p>
            <a:r>
              <a:rPr lang="en-US" altLang="zh-TW"/>
              <a:t>頁尾文字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43248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3143249"/>
            <a:ext cx="103632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1643062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頁尾文字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3230-2E77-414D-AA09-26133BECDA3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頁尾文字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3CA1-A8E6-456B-B221-81CCDAA75D7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頁尾文字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F731-1196-486C-8FA9-C93B6AE8B69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頁尾文字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748D-C33C-4044-A9B0-8D762834392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頁尾文字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DCC3-50A9-4CDE-BCD0-CADE474CF23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714733" y="1053546"/>
            <a:ext cx="7872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14734" y="228600"/>
            <a:ext cx="7867669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14733" y="1142984"/>
            <a:ext cx="7867667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7" y="1142984"/>
            <a:ext cx="3009877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頁尾文字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A797-A21F-4C3C-94A9-2C2D86FAA49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85344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935403" y="1143000"/>
            <a:ext cx="9630997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149600" y="5410200"/>
            <a:ext cx="7543851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頁尾文字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3237-D059-4902-B81C-2B16B6D1055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12192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/>
              <a:t>頁尾文字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810D3230-2E77-414D-AA09-26133BECDA3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dirty="0"/>
            </a:br>
            <a:r>
              <a:rPr lang="en-US" altLang="zh-TW" dirty="0"/>
              <a:t>DNS Spoofing </a:t>
            </a:r>
            <a:r>
              <a:rPr lang="zh-TW" altLang="en-US" dirty="0"/>
              <a:t>與</a:t>
            </a:r>
            <a:r>
              <a:rPr lang="en-US" altLang="zh-TW" dirty="0"/>
              <a:t> </a:t>
            </a:r>
            <a:r>
              <a:rPr lang="zh-TW" altLang="en-US" dirty="0"/>
              <a:t>網頁安全</a:t>
            </a:r>
            <a:br>
              <a:rPr lang="en-US" altLang="zh-TW" dirty="0"/>
            </a:br>
            <a:r>
              <a:rPr lang="en-US" altLang="zh-TW" dirty="0"/>
              <a:t>HSTS(HTTP Strict Transport Security)</a:t>
            </a:r>
            <a:endParaRPr lang="zh-TW" altLang="zh-TW" dirty="0"/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id="{B80BA553-C1BC-4858-AEB9-81BE09B3D1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臺灣大學計資中心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游子興</a:t>
            </a:r>
            <a:endParaRPr lang="zh-TW" altLang="en-US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4367-C53E-4420-90D1-CD3132E9144C}" type="slidenum">
              <a:rPr lang="en-US" altLang="zh-TW" smtClean="0"/>
              <a:pPr/>
              <a:t>1</a:t>
            </a:fld>
            <a:endParaRPr lang="en-US" altLang="zh-TW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238353" y="4437112"/>
            <a:ext cx="5105400" cy="17526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zh-TW" altLang="zh-TW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5708A2-0ED1-44F4-99C5-BE93373D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使用 </a:t>
            </a:r>
            <a:r>
              <a:rPr lang="en-US" altLang="zh-TW" dirty="0"/>
              <a:t>https </a:t>
            </a:r>
            <a:r>
              <a:rPr lang="zh-TW" altLang="en-US" dirty="0"/>
              <a:t>連線</a:t>
            </a:r>
            <a:br>
              <a:rPr lang="en-US" altLang="zh-TW" dirty="0"/>
            </a:br>
            <a:r>
              <a:rPr lang="zh-TW" altLang="en-US" dirty="0"/>
              <a:t>同意之後可跳轉廣告頁面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8FF6803-1831-4F24-A112-561AF004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10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03FBD16-B211-4771-A2A1-0A9047CD8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1472776"/>
            <a:ext cx="5976664" cy="506975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21ED526-64E3-4B94-811C-DC13FDF79162}"/>
              </a:ext>
            </a:extLst>
          </p:cNvPr>
          <p:cNvSpPr/>
          <p:nvPr/>
        </p:nvSpPr>
        <p:spPr>
          <a:xfrm>
            <a:off x="3216960" y="6070491"/>
            <a:ext cx="2519000" cy="4720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0388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E91430-31EF-4B59-B867-48982CCCB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http://www.nccu.edu.tw/ </a:t>
            </a:r>
            <a:r>
              <a:rPr lang="zh-TW" altLang="en-US" dirty="0"/>
              <a:t>政大首頁</a:t>
            </a:r>
            <a:br>
              <a:rPr lang="en-US" altLang="zh-TW" dirty="0"/>
            </a:br>
            <a:r>
              <a:rPr lang="zh-TW" altLang="en-US" dirty="0"/>
              <a:t>受 </a:t>
            </a:r>
            <a:r>
              <a:rPr lang="en-US" altLang="zh-TW" dirty="0"/>
              <a:t>HSTS </a:t>
            </a:r>
            <a:r>
              <a:rPr lang="zh-TW" altLang="en-US" dirty="0"/>
              <a:t>限制無法跳轉至廣告頁面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A98CDBF5-5702-4923-945D-D79957D20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656" y="1440726"/>
            <a:ext cx="6210689" cy="4960074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72111BC-1432-4491-B730-8A129B2E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7163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E91430-31EF-4B59-B867-48982CCCB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http://www.nccu.edu.tw/ </a:t>
            </a:r>
            <a:r>
              <a:rPr lang="zh-TW" altLang="en-US" dirty="0"/>
              <a:t>政大首頁</a:t>
            </a:r>
            <a:br>
              <a:rPr lang="en-US" altLang="zh-TW" dirty="0"/>
            </a:br>
            <a:r>
              <a:rPr lang="zh-TW" altLang="en-US" dirty="0"/>
              <a:t>受 </a:t>
            </a:r>
            <a:r>
              <a:rPr lang="en-US" altLang="zh-TW" dirty="0"/>
              <a:t>HSTS </a:t>
            </a:r>
            <a:r>
              <a:rPr lang="zh-TW" altLang="en-US" dirty="0"/>
              <a:t>限制無法跳轉至廣告頁面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72111BC-1432-4491-B730-8A129B2E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12</a:t>
            </a:fld>
            <a:endParaRPr lang="en-US" altLang="zh-TW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3997594-B6B9-450F-8D0B-98222AA4E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825" y="1515856"/>
            <a:ext cx="5506350" cy="488494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038D2AB-51DF-4A47-B8B6-C5C9CF52220C}"/>
              </a:ext>
            </a:extLst>
          </p:cNvPr>
          <p:cNvSpPr/>
          <p:nvPr/>
        </p:nvSpPr>
        <p:spPr>
          <a:xfrm>
            <a:off x="4367808" y="5935050"/>
            <a:ext cx="4481367" cy="46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3431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A90B0D-98B9-4ADB-BDCF-68F12EA39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HSTS</a:t>
            </a:r>
            <a:br>
              <a:rPr lang="en-US" altLang="zh-TW" dirty="0"/>
            </a:br>
            <a:r>
              <a:rPr lang="en-US" altLang="zh-TW" dirty="0"/>
              <a:t>(HTTP Strict Transport Security)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6B8FB7-7AF0-4AAE-B2F2-4F5FFFEC9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Apache</a:t>
            </a:r>
          </a:p>
          <a:p>
            <a:pPr lvl="1"/>
            <a:r>
              <a:rPr lang="en-US" altLang="zh-TW" dirty="0"/>
              <a:t>/</a:t>
            </a:r>
            <a:r>
              <a:rPr lang="en-US" altLang="zh-TW" dirty="0" err="1"/>
              <a:t>etc</a:t>
            </a:r>
            <a:r>
              <a:rPr lang="en-US" altLang="zh-TW" dirty="0"/>
              <a:t>/apache2/conf-available/</a:t>
            </a:r>
            <a:r>
              <a:rPr lang="en-US" altLang="zh-TW" dirty="0" err="1"/>
              <a:t>security.conf</a:t>
            </a:r>
            <a:endParaRPr lang="en-US" altLang="zh-TW" dirty="0"/>
          </a:p>
          <a:p>
            <a:pPr marL="857250" lvl="2" indent="0">
              <a:buNone/>
            </a:pPr>
            <a:r>
              <a:rPr lang="en-US" altLang="zh-TW" dirty="0"/>
              <a:t>Header always set Strict-Transport-Security "max-age=31536000; </a:t>
            </a:r>
            <a:r>
              <a:rPr lang="en-US" altLang="zh-TW" dirty="0" err="1"/>
              <a:t>includeSubdomains</a:t>
            </a:r>
            <a:r>
              <a:rPr lang="en-US" altLang="zh-TW" dirty="0"/>
              <a:t>; preload"</a:t>
            </a:r>
          </a:p>
          <a:p>
            <a:pPr lvl="2"/>
            <a:r>
              <a:rPr lang="zh-TW" altLang="en-US" dirty="0"/>
              <a:t>在 </a:t>
            </a:r>
            <a:r>
              <a:rPr lang="en-US" altLang="zh-TW" dirty="0"/>
              <a:t>31536000</a:t>
            </a:r>
            <a:r>
              <a:rPr lang="zh-TW" altLang="en-US" dirty="0"/>
              <a:t>秒（</a:t>
            </a:r>
            <a:r>
              <a:rPr lang="en-US" altLang="zh-TW" dirty="0"/>
              <a:t>365</a:t>
            </a:r>
            <a:r>
              <a:rPr lang="zh-TW" altLang="en-US" dirty="0"/>
              <a:t>天）中，必須使用 </a:t>
            </a:r>
            <a:r>
              <a:rPr lang="en-US" altLang="zh-TW" dirty="0"/>
              <a:t>HTTPS </a:t>
            </a:r>
            <a:r>
              <a:rPr lang="zh-TW" altLang="en-US" dirty="0"/>
              <a:t>連線，期間若發生網頁憑證無效，使用者不能忽略警告繼續存取網站。</a:t>
            </a:r>
            <a:endParaRPr lang="en-US" altLang="zh-TW" dirty="0"/>
          </a:p>
          <a:p>
            <a:pPr lvl="2"/>
            <a:r>
              <a:rPr lang="zh-TW" altLang="en-US" dirty="0"/>
              <a:t>上述時間與憑證有效時間無關，</a:t>
            </a:r>
            <a:r>
              <a:rPr lang="en-US" altLang="zh-TW" dirty="0"/>
              <a:t>HSTS </a:t>
            </a:r>
            <a:r>
              <a:rPr lang="zh-TW" altLang="en-US" dirty="0"/>
              <a:t>僅要求為有效且合法之憑證</a:t>
            </a:r>
            <a:r>
              <a:rPr lang="en-US" altLang="zh-TW" dirty="0"/>
              <a:t>(</a:t>
            </a:r>
            <a:r>
              <a:rPr lang="zh-TW" altLang="en-US" dirty="0"/>
              <a:t>期間內不需為同一張憑證</a:t>
            </a:r>
            <a:r>
              <a:rPr lang="en-US" altLang="zh-TW" dirty="0"/>
              <a:t>) </a:t>
            </a:r>
            <a:r>
              <a:rPr lang="zh-TW" altLang="en-US" dirty="0"/>
              <a:t>。</a:t>
            </a:r>
            <a:endParaRPr lang="en-US" altLang="zh-TW" dirty="0"/>
          </a:p>
          <a:p>
            <a:pPr lvl="2"/>
            <a:r>
              <a:rPr lang="en-US" altLang="zh-TW" dirty="0" err="1"/>
              <a:t>includeSubdomains</a:t>
            </a:r>
            <a:r>
              <a:rPr lang="en-US" altLang="zh-TW" dirty="0"/>
              <a:t>; preload -- </a:t>
            </a:r>
            <a:r>
              <a:rPr lang="zh-TW" altLang="en-US" dirty="0"/>
              <a:t>子域名網站也適用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9914656-F916-4C9A-8D7E-3EA65793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2422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379A8D8E-8DDB-4C6B-87DC-33AB3DB6FD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How to Check HSTS</a:t>
            </a:r>
            <a:endParaRPr lang="zh-TW" altLang="en-US" dirty="0"/>
          </a:p>
        </p:txBody>
      </p:sp>
      <p:sp>
        <p:nvSpPr>
          <p:cNvPr id="7" name="副標題 6">
            <a:extLst>
              <a:ext uri="{FF2B5EF4-FFF2-40B4-BE49-F238E27FC236}">
                <a16:creationId xmlns:a16="http://schemas.microsoft.com/office/drawing/2014/main" id="{A81669EB-DC42-4000-883F-4928159217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6A16C87-103E-482A-87D8-8C287F15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3CA1-A8E6-456B-B221-81CCDAA75D79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1611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66B057-EA1B-4EF7-B393-216B7BB4A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HSTS Check</a:t>
            </a:r>
            <a:br>
              <a:rPr lang="en-US" altLang="zh-TW" dirty="0"/>
            </a:br>
            <a:r>
              <a:rPr lang="en-US" altLang="zh-TW" dirty="0"/>
              <a:t>Chrome F12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C55323-98A4-47E4-B18A-352935F18E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https://www.google.com/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E8B95A3-6C8B-4187-B7DE-94A85B8A67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/>
              <a:t>https://www.facebook.com/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3FE0978-4CD2-4925-99E8-086DB71A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3CA1-A8E6-456B-B221-81CCDAA75D79}" type="slidenum">
              <a:rPr lang="en-US" altLang="zh-TW" smtClean="0"/>
              <a:pPr/>
              <a:t>15</a:t>
            </a:fld>
            <a:endParaRPr lang="en-US" altLang="zh-TW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552A828-9666-4BF1-935E-C1D3B6FA9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537" y="2574857"/>
            <a:ext cx="5775003" cy="284365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E863A5D-A0D1-4C59-82CF-78D482A3B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2" y="2348880"/>
            <a:ext cx="5770235" cy="298672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B7B6D23B-66DA-4392-9F8D-57CD57216CA1}"/>
              </a:ext>
            </a:extLst>
          </p:cNvPr>
          <p:cNvSpPr txBox="1"/>
          <p:nvPr/>
        </p:nvSpPr>
        <p:spPr>
          <a:xfrm>
            <a:off x="4871864" y="500388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365</a:t>
            </a:r>
            <a:r>
              <a:rPr lang="zh-TW" altLang="en-US" dirty="0">
                <a:solidFill>
                  <a:srgbClr val="FF0000"/>
                </a:solidFill>
              </a:rPr>
              <a:t>天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EDC7817-4A8C-4CF1-A084-8B4B67244C20}"/>
              </a:ext>
            </a:extLst>
          </p:cNvPr>
          <p:cNvSpPr/>
          <p:nvPr/>
        </p:nvSpPr>
        <p:spPr>
          <a:xfrm>
            <a:off x="11106336" y="5073133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180天</a:t>
            </a:r>
          </a:p>
        </p:txBody>
      </p:sp>
    </p:spTree>
    <p:extLst>
      <p:ext uri="{BB962C8B-B14F-4D97-AF65-F5344CB8AC3E}">
        <p14:creationId xmlns:p14="http://schemas.microsoft.com/office/powerpoint/2010/main" val="2934104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F34067-6333-4692-AC7D-9F4F174AE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HSTS Check</a:t>
            </a:r>
            <a:br>
              <a:rPr lang="en-US" altLang="zh-TW" dirty="0"/>
            </a:br>
            <a:r>
              <a:rPr lang="en-US" altLang="zh-TW" dirty="0"/>
              <a:t>Chrome F12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B7C539-C69B-40CD-AAAE-BFF94CD562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https://www.microsoft.com/zh-tw</a:t>
            </a:r>
            <a:endParaRPr lang="zh-TW" altLang="en-US" sz="2400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527D690-7932-43AE-81D2-AECC6F9643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/>
              <a:t>https://www.apple.com/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DAD5D8D-D856-4319-B137-A51E8A877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3CA1-A8E6-456B-B221-81CCDAA75D79}" type="slidenum">
              <a:rPr lang="en-US" altLang="zh-TW" smtClean="0"/>
              <a:pPr/>
              <a:t>16</a:t>
            </a:fld>
            <a:endParaRPr lang="en-US" altLang="zh-TW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9EB7551-A5E9-4C3E-9004-79721656D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58" y="2636912"/>
            <a:ext cx="5462042" cy="292254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2228023-493C-4E3E-AFD9-1B3C5FE8B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2780928"/>
            <a:ext cx="5558954" cy="2614107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4E1F5030-3397-45FA-9836-A152364384AD}"/>
              </a:ext>
            </a:extLst>
          </p:cNvPr>
          <p:cNvSpPr txBox="1"/>
          <p:nvPr/>
        </p:nvSpPr>
        <p:spPr>
          <a:xfrm>
            <a:off x="5054484" y="514277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365</a:t>
            </a:r>
            <a:r>
              <a:rPr lang="zh-TW" altLang="en-US" dirty="0">
                <a:solidFill>
                  <a:srgbClr val="FF0000"/>
                </a:solidFill>
              </a:rPr>
              <a:t>天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A535E11-5D43-48D5-A10F-12853D6E0D4F}"/>
              </a:ext>
            </a:extLst>
          </p:cNvPr>
          <p:cNvSpPr txBox="1"/>
          <p:nvPr/>
        </p:nvSpPr>
        <p:spPr>
          <a:xfrm>
            <a:off x="10344472" y="515719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365</a:t>
            </a:r>
            <a:r>
              <a:rPr lang="zh-TW" altLang="en-US" dirty="0">
                <a:solidFill>
                  <a:srgbClr val="FF0000"/>
                </a:solidFill>
              </a:rPr>
              <a:t>天</a:t>
            </a:r>
          </a:p>
        </p:txBody>
      </p:sp>
    </p:spTree>
    <p:extLst>
      <p:ext uri="{BB962C8B-B14F-4D97-AF65-F5344CB8AC3E}">
        <p14:creationId xmlns:p14="http://schemas.microsoft.com/office/powerpoint/2010/main" val="2702131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8F83E3-0472-4C98-AC51-65CA5DCB2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HSTS Check</a:t>
            </a:r>
            <a:br>
              <a:rPr lang="en-US" altLang="zh-TW" dirty="0"/>
            </a:br>
            <a:r>
              <a:rPr lang="en-US" altLang="zh-TW" dirty="0"/>
              <a:t>Chrome F12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5193ED-E0DE-4982-A0DE-00E7CFD008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https://www.ntu.edu.tw/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824182D-2E9D-446F-8540-40CEB1DC64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/>
              <a:t>https://my.ntu.edu.tw/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06AA169-BEB6-4CDD-B60B-272534A8F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3CA1-A8E6-456B-B221-81CCDAA75D79}" type="slidenum">
              <a:rPr lang="en-US" altLang="zh-TW" smtClean="0"/>
              <a:pPr/>
              <a:t>17</a:t>
            </a:fld>
            <a:endParaRPr lang="en-US" altLang="zh-TW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D01B75A-1C02-4568-99D2-274DB9063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41" y="2282992"/>
            <a:ext cx="5831458" cy="337825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ED6A388-CA38-4DD8-9837-6E85A3934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2373214"/>
            <a:ext cx="5384800" cy="369199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EF63BEE-71F2-4C93-B69C-B38757470020}"/>
              </a:ext>
            </a:extLst>
          </p:cNvPr>
          <p:cNvSpPr/>
          <p:nvPr/>
        </p:nvSpPr>
        <p:spPr>
          <a:xfrm>
            <a:off x="3472428" y="6065204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無 </a:t>
            </a:r>
            <a:r>
              <a:rPr lang="en-US" altLang="zh-TW" dirty="0">
                <a:solidFill>
                  <a:srgbClr val="FF0000"/>
                </a:solidFill>
              </a:rPr>
              <a:t>HSTS </a:t>
            </a:r>
            <a:r>
              <a:rPr lang="zh-TW" altLang="en-US" dirty="0">
                <a:solidFill>
                  <a:srgbClr val="FF0000"/>
                </a:solidFill>
              </a:rPr>
              <a:t>設定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E8534A9-D45C-42C5-AB83-081F4AD292B4}"/>
              </a:ext>
            </a:extLst>
          </p:cNvPr>
          <p:cNvSpPr/>
          <p:nvPr/>
        </p:nvSpPr>
        <p:spPr>
          <a:xfrm>
            <a:off x="10145082" y="5709484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無 </a:t>
            </a:r>
            <a:r>
              <a:rPr lang="en-US" altLang="zh-TW" dirty="0">
                <a:solidFill>
                  <a:srgbClr val="FF0000"/>
                </a:solidFill>
              </a:rPr>
              <a:t>HSTS </a:t>
            </a:r>
            <a:r>
              <a:rPr lang="zh-TW" altLang="en-US" dirty="0">
                <a:solidFill>
                  <a:srgbClr val="FF0000"/>
                </a:solidFill>
              </a:rPr>
              <a:t>設定</a:t>
            </a:r>
          </a:p>
        </p:txBody>
      </p:sp>
    </p:spTree>
    <p:extLst>
      <p:ext uri="{BB962C8B-B14F-4D97-AF65-F5344CB8AC3E}">
        <p14:creationId xmlns:p14="http://schemas.microsoft.com/office/powerpoint/2010/main" val="780961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667E2A-5A9B-4845-B0F4-28953247E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HSTS Check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6040340-ECD9-47F0-9486-0C872F26BF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https://web.ee.ntu.edu.tw/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9E7D0D0-0F7B-4943-938C-B8A9AB9C82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/>
              <a:t>https://www.csie.ntu.edu.tw/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A83F48A-9E06-4EF0-996D-FCEE47D7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3CA1-A8E6-456B-B221-81CCDAA75D79}" type="slidenum">
              <a:rPr lang="en-US" altLang="zh-TW" smtClean="0"/>
              <a:pPr/>
              <a:t>18</a:t>
            </a:fld>
            <a:endParaRPr lang="en-US" altLang="zh-TW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D09522D-1EC3-4097-B80A-A5D481E25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04" y="2355290"/>
            <a:ext cx="4757861" cy="404551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0E206BA-0250-42DB-8B5B-DC43CEB01270}"/>
              </a:ext>
            </a:extLst>
          </p:cNvPr>
          <p:cNvSpPr/>
          <p:nvPr/>
        </p:nvSpPr>
        <p:spPr>
          <a:xfrm>
            <a:off x="3472428" y="6065204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無 </a:t>
            </a:r>
            <a:r>
              <a:rPr lang="en-US" altLang="zh-TW" dirty="0">
                <a:solidFill>
                  <a:srgbClr val="FF0000"/>
                </a:solidFill>
              </a:rPr>
              <a:t>HSTS </a:t>
            </a:r>
            <a:r>
              <a:rPr lang="zh-TW" altLang="en-US" dirty="0">
                <a:solidFill>
                  <a:srgbClr val="FF0000"/>
                </a:solidFill>
              </a:rPr>
              <a:t>設定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5697DBA-FEC9-401D-A532-80F91332C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0" y="2203768"/>
            <a:ext cx="5080000" cy="448049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3C8D8D6-3374-4B59-BD04-85A9B6CB1BD3}"/>
              </a:ext>
            </a:extLst>
          </p:cNvPr>
          <p:cNvSpPr/>
          <p:nvPr/>
        </p:nvSpPr>
        <p:spPr>
          <a:xfrm>
            <a:off x="10416480" y="5733256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無 </a:t>
            </a:r>
            <a:r>
              <a:rPr lang="en-US" altLang="zh-TW" dirty="0">
                <a:solidFill>
                  <a:srgbClr val="FF0000"/>
                </a:solidFill>
              </a:rPr>
              <a:t>HSTS </a:t>
            </a:r>
            <a:r>
              <a:rPr lang="zh-TW" altLang="en-US" dirty="0">
                <a:solidFill>
                  <a:srgbClr val="FF0000"/>
                </a:solidFill>
              </a:rPr>
              <a:t>設定</a:t>
            </a:r>
          </a:p>
        </p:txBody>
      </p:sp>
    </p:spTree>
    <p:extLst>
      <p:ext uri="{BB962C8B-B14F-4D97-AF65-F5344CB8AC3E}">
        <p14:creationId xmlns:p14="http://schemas.microsoft.com/office/powerpoint/2010/main" val="1204649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36238D-CB9A-4543-A2E9-A8147CA7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HSTS Check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E68F81-9A00-47F9-ABF8-57538A5CCF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NTU</a:t>
            </a:r>
            <a:r>
              <a:rPr lang="zh-TW" altLang="en-US" dirty="0"/>
              <a:t> </a:t>
            </a:r>
            <a:r>
              <a:rPr lang="en-US" altLang="zh-TW" dirty="0"/>
              <a:t>SSO </a:t>
            </a:r>
            <a:r>
              <a:rPr lang="zh-TW" altLang="en-US" dirty="0"/>
              <a:t>登入頁面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3AFBAA3-2362-4E9B-A97D-076CE2AA20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政大首頁 </a:t>
            </a:r>
            <a:r>
              <a:rPr lang="en-US" altLang="zh-TW" dirty="0"/>
              <a:t>https://www.ncu.edu.tw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07ADD68-B8C8-4014-807D-616D059C3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3CA1-A8E6-456B-B221-81CCDAA75D79}" type="slidenum">
              <a:rPr lang="en-US" altLang="zh-TW" smtClean="0"/>
              <a:pPr/>
              <a:t>19</a:t>
            </a:fld>
            <a:endParaRPr lang="en-US" altLang="zh-TW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6C53BC9-3671-47A9-BE1B-5909A989A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57233"/>
            <a:ext cx="5187338" cy="4256143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F67B141F-ED3D-4476-B221-F7D7DE924D1D}"/>
              </a:ext>
            </a:extLst>
          </p:cNvPr>
          <p:cNvSpPr txBox="1"/>
          <p:nvPr/>
        </p:nvSpPr>
        <p:spPr>
          <a:xfrm>
            <a:off x="4313350" y="610777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365</a:t>
            </a:r>
            <a:r>
              <a:rPr lang="zh-TW" altLang="en-US" dirty="0">
                <a:solidFill>
                  <a:srgbClr val="FF0000"/>
                </a:solidFill>
              </a:rPr>
              <a:t>天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1109833-CF97-437C-B079-8DA0BB226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229" y="2779377"/>
            <a:ext cx="5698024" cy="3614924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F17E8A61-BA20-49DF-AC7D-5DE0F3A4B486}"/>
              </a:ext>
            </a:extLst>
          </p:cNvPr>
          <p:cNvSpPr txBox="1"/>
          <p:nvPr/>
        </p:nvSpPr>
        <p:spPr>
          <a:xfrm>
            <a:off x="10560496" y="623924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365</a:t>
            </a:r>
            <a:r>
              <a:rPr lang="zh-TW" altLang="en-US" dirty="0">
                <a:solidFill>
                  <a:srgbClr val="FF0000"/>
                </a:solidFill>
              </a:rPr>
              <a:t>天</a:t>
            </a:r>
          </a:p>
        </p:txBody>
      </p:sp>
    </p:spTree>
    <p:extLst>
      <p:ext uri="{BB962C8B-B14F-4D97-AF65-F5344CB8AC3E}">
        <p14:creationId xmlns:p14="http://schemas.microsoft.com/office/powerpoint/2010/main" val="2998702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0F2F02-8F80-4A49-B576-DB8B2FEDE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7308ADB-C5CB-469C-B5EF-C0DC09D85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緣起</a:t>
            </a:r>
            <a:r>
              <a:rPr lang="en-US" altLang="zh-TW" dirty="0"/>
              <a:t>~~ </a:t>
            </a:r>
            <a:r>
              <a:rPr lang="zh-TW" altLang="en-US" dirty="0"/>
              <a:t>地理系某研究室</a:t>
            </a:r>
          </a:p>
          <a:p>
            <a:r>
              <a:rPr lang="en-US" altLang="zh-TW" dirty="0"/>
              <a:t>DNS Spoofing </a:t>
            </a:r>
            <a:r>
              <a:rPr lang="zh-TW" altLang="en-US" dirty="0"/>
              <a:t>運作原理</a:t>
            </a:r>
          </a:p>
          <a:p>
            <a:r>
              <a:rPr lang="en-US" altLang="zh-TW" dirty="0"/>
              <a:t>HSTS(TTP Strict Transport Security)</a:t>
            </a:r>
            <a:r>
              <a:rPr lang="zh-TW" altLang="en-US" dirty="0"/>
              <a:t>防護效果</a:t>
            </a:r>
          </a:p>
          <a:p>
            <a:r>
              <a:rPr lang="en-US" altLang="zh-TW" dirty="0"/>
              <a:t>HSTS check and management</a:t>
            </a:r>
          </a:p>
          <a:p>
            <a:r>
              <a:rPr lang="en-US" altLang="zh-TW" dirty="0"/>
              <a:t>HSTS </a:t>
            </a:r>
            <a:r>
              <a:rPr lang="zh-TW" altLang="en-US" dirty="0"/>
              <a:t>優缺點分析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A200AA8-8168-46A0-936F-AF924766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469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66355CCC-31C3-4125-8144-ED50D3B86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網頁安全</a:t>
            </a:r>
            <a:r>
              <a:rPr lang="zh-TW" altLang="en-US"/>
              <a:t>等級檢測</a:t>
            </a:r>
            <a:br>
              <a:rPr lang="en-US" altLang="zh-TW" dirty="0"/>
            </a:br>
            <a:r>
              <a:rPr lang="en-US" altLang="zh-TW" dirty="0"/>
              <a:t>HSTS </a:t>
            </a:r>
            <a:r>
              <a:rPr lang="zh-TW" altLang="en-US" dirty="0"/>
              <a:t>為檢測項目之一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9D3AB0F-1CAF-40CF-8520-C5A448FA9C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https://www.ssllabs.com</a:t>
            </a:r>
            <a:endParaRPr lang="zh-TW" alt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10E054D3-5D48-4020-B624-4334728AAB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/>
              <a:t>https://check.twnic.tw/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0BE029-436F-461E-8D53-1C869627B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20</a:t>
            </a:fld>
            <a:endParaRPr lang="en-US" altLang="zh-TW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E26517A-740B-43C5-9CC1-ED6793706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2132856"/>
            <a:ext cx="5384800" cy="200143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501A78F-8BD6-46AE-A515-896DCF113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380" y="4379497"/>
            <a:ext cx="6071909" cy="192923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F776E79-0AA7-48CA-BA56-59943796B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2161092"/>
            <a:ext cx="5355343" cy="277920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B694084A-CDFB-4D3A-80D8-71B04B69F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67" y="5289192"/>
            <a:ext cx="452437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4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C61DC9-8449-43AC-A2D4-8444179F7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網頁安全等級檢測結果</a:t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zh-TW" altLang="en-US" dirty="0"/>
              <a:t>感謝 傑生提供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76BF28-A1B4-49D4-8572-DF66FB7A64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NTU SSO (web2.cc.ntu.edu.tw)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6F974D2-557B-4101-8333-124B0A3519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社科院網頁 </a:t>
            </a:r>
            <a:r>
              <a:rPr lang="en-US" altLang="zh-TW" sz="2400" dirty="0"/>
              <a:t>cols.ntu.edu.tw</a:t>
            </a:r>
          </a:p>
          <a:p>
            <a:pPr lvl="1"/>
            <a:r>
              <a:rPr lang="en-US" altLang="zh-TW" sz="2000" dirty="0"/>
              <a:t>hosting </a:t>
            </a:r>
            <a:r>
              <a:rPr lang="zh-TW" altLang="en-US" sz="2000" dirty="0"/>
              <a:t>在 </a:t>
            </a:r>
            <a:r>
              <a:rPr lang="en-US" altLang="zh-TW" sz="2000" dirty="0"/>
              <a:t>homepage.ntu.edu.tw</a:t>
            </a:r>
            <a:endParaRPr lang="zh-TW" altLang="en-US" sz="2000" dirty="0"/>
          </a:p>
          <a:p>
            <a:pPr lvl="1"/>
            <a:r>
              <a:rPr lang="en-US" altLang="zh-TW" sz="2000" dirty="0"/>
              <a:t>homepage </a:t>
            </a:r>
            <a:r>
              <a:rPr lang="zh-TW" altLang="en-US" sz="2000" dirty="0"/>
              <a:t>預設替每個網站 </a:t>
            </a:r>
            <a:r>
              <a:rPr lang="en-US" altLang="zh-TW" sz="2000" dirty="0"/>
              <a:t>enable HSTS</a:t>
            </a:r>
            <a:endParaRPr lang="zh-TW" altLang="en-US" sz="2000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1116CEF-B2F7-4ADC-9F83-2F361EC6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3CA1-A8E6-456B-B221-81CCDAA75D79}" type="slidenum">
              <a:rPr lang="en-US" altLang="zh-TW" smtClean="0"/>
              <a:pPr/>
              <a:t>21</a:t>
            </a:fld>
            <a:endParaRPr lang="en-US" altLang="zh-TW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C8068B7-72F9-40BD-AF81-394BD2A11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65" y="2348880"/>
            <a:ext cx="5860935" cy="356593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59D421C-0FAA-406A-8AB1-C17F3A39E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392" y="2921731"/>
            <a:ext cx="5384800" cy="356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95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E1D955D2-9D32-49FC-8A29-AE72B021C3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Manage HSTS @Browser</a:t>
            </a:r>
            <a:endParaRPr lang="zh-TW" altLang="en-US" dirty="0"/>
          </a:p>
        </p:txBody>
      </p:sp>
      <p:sp>
        <p:nvSpPr>
          <p:cNvPr id="7" name="副標題 6">
            <a:extLst>
              <a:ext uri="{FF2B5EF4-FFF2-40B4-BE49-F238E27FC236}">
                <a16:creationId xmlns:a16="http://schemas.microsoft.com/office/drawing/2014/main" id="{8CB4D0C9-5185-466B-B015-575177E482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97DD0B8-1314-4A9D-B229-7AB72C04A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3CA1-A8E6-456B-B221-81CCDAA75D79}" type="slidenum">
              <a:rPr lang="en-US" altLang="zh-TW" smtClean="0"/>
              <a:pPr/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2395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7828001A-B2E1-4A01-9837-499CFE2B5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新增</a:t>
            </a:r>
            <a:r>
              <a:rPr lang="en-US" altLang="zh-TW" dirty="0"/>
              <a:t>/</a:t>
            </a:r>
            <a:r>
              <a:rPr lang="zh-TW" altLang="en-US" dirty="0"/>
              <a:t>查詢</a:t>
            </a:r>
            <a:r>
              <a:rPr lang="en-US" altLang="zh-TW" dirty="0"/>
              <a:t>/</a:t>
            </a:r>
            <a:r>
              <a:rPr lang="zh-TW" altLang="en-US" dirty="0"/>
              <a:t>刪除 </a:t>
            </a:r>
            <a:r>
              <a:rPr lang="en-US" altLang="zh-TW" dirty="0"/>
              <a:t>HSTS</a:t>
            </a:r>
            <a:r>
              <a:rPr lang="zh-TW" altLang="en-US" dirty="0"/>
              <a:t> 記錄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3D9C89-1D84-4F9A-873A-7311460E6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chrome://net-internals/#hsts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2E49258-5AC9-459C-A5F3-3BF67C74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23</a:t>
            </a:fld>
            <a:endParaRPr lang="en-US" altLang="zh-TW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AAF3E04C-1CA4-4B98-8F03-7800BD7AC8C2}"/>
              </a:ext>
            </a:extLst>
          </p:cNvPr>
          <p:cNvGrpSpPr/>
          <p:nvPr/>
        </p:nvGrpSpPr>
        <p:grpSpPr>
          <a:xfrm>
            <a:off x="335360" y="2204865"/>
            <a:ext cx="4697585" cy="3084992"/>
            <a:chOff x="695400" y="2618911"/>
            <a:chExt cx="4337545" cy="2670945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CAF51BAC-2CD9-4A17-B36E-E6E935667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5400" y="2618911"/>
              <a:ext cx="4337545" cy="2670945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57CDFB13-74D3-4914-8E23-1A029E5A053D}"/>
                </a:ext>
              </a:extLst>
            </p:cNvPr>
            <p:cNvSpPr txBox="1"/>
            <p:nvPr/>
          </p:nvSpPr>
          <p:spPr>
            <a:xfrm>
              <a:off x="2848947" y="3908085"/>
              <a:ext cx="1224374" cy="319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</a:rPr>
                <a:t>查詢 </a:t>
              </a:r>
              <a:r>
                <a:rPr lang="en-US" altLang="zh-TW" dirty="0">
                  <a:solidFill>
                    <a:srgbClr val="FF0000"/>
                  </a:solidFill>
                </a:rPr>
                <a:t>HSTS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73CA8C8A-92E9-40B7-851F-70DFFA35F26C}"/>
                </a:ext>
              </a:extLst>
            </p:cNvPr>
            <p:cNvSpPr txBox="1"/>
            <p:nvPr/>
          </p:nvSpPr>
          <p:spPr>
            <a:xfrm>
              <a:off x="3103719" y="4634099"/>
              <a:ext cx="1224374" cy="319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</a:rPr>
                <a:t>刪除</a:t>
              </a:r>
              <a:r>
                <a:rPr lang="en-US" altLang="zh-TW" dirty="0">
                  <a:solidFill>
                    <a:srgbClr val="FF0000"/>
                  </a:solidFill>
                </a:rPr>
                <a:t> HSTS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4BDBC3E0-4C15-48C9-9B8B-771E0F187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003" y="1887465"/>
            <a:ext cx="5435501" cy="470014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B7DA586-FDA8-46B5-9E52-613FD115000B}"/>
              </a:ext>
            </a:extLst>
          </p:cNvPr>
          <p:cNvSpPr/>
          <p:nvPr/>
        </p:nvSpPr>
        <p:spPr>
          <a:xfrm>
            <a:off x="9172904" y="5760934"/>
            <a:ext cx="27751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Epoch &amp; Unix Timestamp</a:t>
            </a:r>
          </a:p>
          <a:p>
            <a:r>
              <a:rPr lang="zh-TW" altLang="en-US" dirty="0">
                <a:solidFill>
                  <a:srgbClr val="FF0000"/>
                </a:solidFill>
              </a:rPr>
              <a:t>2023/03/12 3:51:22 PM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2024/03/11 3:51:22 PM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D78FEC6-0811-4166-B7E6-154ADC26F220}"/>
              </a:ext>
            </a:extLst>
          </p:cNvPr>
          <p:cNvSpPr/>
          <p:nvPr/>
        </p:nvSpPr>
        <p:spPr>
          <a:xfrm>
            <a:off x="5640288" y="6098918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TW" altLang="en-US" b="1" dirty="0">
                <a:solidFill>
                  <a:srgbClr val="FF0000"/>
                </a:solidFill>
              </a:rPr>
              <a:t>最近連線日</a:t>
            </a:r>
            <a:r>
              <a:rPr lang="en-US" altLang="zh-TW" b="1" dirty="0">
                <a:solidFill>
                  <a:srgbClr val="FF0000"/>
                </a:solidFill>
              </a:rPr>
              <a:t>:</a:t>
            </a:r>
          </a:p>
          <a:p>
            <a:pPr algn="r"/>
            <a:r>
              <a:rPr lang="zh-TW" altLang="en-US" b="1" dirty="0">
                <a:solidFill>
                  <a:srgbClr val="FF0000"/>
                </a:solidFill>
              </a:rPr>
              <a:t>到期日</a:t>
            </a:r>
            <a:r>
              <a:rPr lang="en-US" altLang="zh-TW" b="1" dirty="0">
                <a:solidFill>
                  <a:srgbClr val="FF0000"/>
                </a:solidFill>
              </a:rPr>
              <a:t>: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1598D4A-6FF5-44D1-9AA8-069687BD5C3E}"/>
              </a:ext>
            </a:extLst>
          </p:cNvPr>
          <p:cNvSpPr/>
          <p:nvPr/>
        </p:nvSpPr>
        <p:spPr>
          <a:xfrm>
            <a:off x="8669856" y="5416292"/>
            <a:ext cx="3570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https://www.epochconverter.com/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00922B6-6A6D-4B23-BD76-B727A2850E21}"/>
              </a:ext>
            </a:extLst>
          </p:cNvPr>
          <p:cNvSpPr txBox="1"/>
          <p:nvPr/>
        </p:nvSpPr>
        <p:spPr>
          <a:xfrm>
            <a:off x="2555416" y="2936489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新增 </a:t>
            </a:r>
            <a:r>
              <a:rPr lang="en-US" altLang="zh-TW" dirty="0">
                <a:solidFill>
                  <a:srgbClr val="FF0000"/>
                </a:solidFill>
              </a:rPr>
              <a:t>HSTS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95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59AEE2-8348-495C-981D-17821C94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HSTS</a:t>
            </a:r>
            <a:r>
              <a:rPr lang="zh-TW" altLang="en-US" dirty="0"/>
              <a:t> 記錄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774911-C60C-4453-B678-10393BCA3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dynamic_sts_observed</a:t>
            </a:r>
            <a:r>
              <a:rPr lang="en-US" altLang="zh-TW" dirty="0"/>
              <a:t>: </a:t>
            </a:r>
            <a:r>
              <a:rPr lang="zh-TW" altLang="en-US" dirty="0"/>
              <a:t>最近連線日期</a:t>
            </a:r>
            <a:endParaRPr lang="en-US" altLang="zh-TW" dirty="0"/>
          </a:p>
          <a:p>
            <a:pPr lvl="1"/>
            <a:r>
              <a:rPr lang="zh-TW" altLang="en-US" dirty="0"/>
              <a:t>每次連線會自動更新</a:t>
            </a:r>
            <a:endParaRPr lang="en-US" altLang="zh-TW" dirty="0"/>
          </a:p>
          <a:p>
            <a:r>
              <a:rPr lang="en-US" altLang="zh-TW" dirty="0" err="1"/>
              <a:t>dynamic_sts_expiry</a:t>
            </a:r>
            <a:r>
              <a:rPr lang="en-US" altLang="zh-TW" dirty="0"/>
              <a:t>: </a:t>
            </a:r>
            <a:r>
              <a:rPr lang="zh-TW" altLang="en-US" dirty="0"/>
              <a:t>到期日期</a:t>
            </a:r>
            <a:endParaRPr lang="en-US" altLang="zh-TW" dirty="0"/>
          </a:p>
          <a:p>
            <a:pPr lvl="1"/>
            <a:r>
              <a:rPr lang="zh-TW" altLang="en-US" dirty="0"/>
              <a:t>每次連線會依據目前網站</a:t>
            </a:r>
            <a:r>
              <a:rPr lang="en-US" altLang="zh-TW" dirty="0"/>
              <a:t> max-age </a:t>
            </a:r>
            <a:r>
              <a:rPr lang="zh-TW" altLang="en-US" dirty="0"/>
              <a:t>設定值重新計算</a:t>
            </a:r>
            <a:endParaRPr lang="en-US" altLang="zh-TW" dirty="0"/>
          </a:p>
          <a:p>
            <a:pPr lvl="1"/>
            <a:r>
              <a:rPr lang="zh-TW" altLang="en-US" dirty="0"/>
              <a:t>到期後，</a:t>
            </a:r>
            <a:r>
              <a:rPr lang="en-US" altLang="zh-TW" dirty="0"/>
              <a:t>HSTS</a:t>
            </a:r>
            <a:r>
              <a:rPr lang="zh-TW" altLang="en-US" dirty="0"/>
              <a:t> 記錄會自動刪除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AA123A-F2A4-46A2-9437-5049313C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7048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1BBCDF-24AB-4966-A17A-89B9D63D3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HSTS</a:t>
            </a:r>
            <a:br>
              <a:rPr lang="en-US" altLang="zh-TW" dirty="0"/>
            </a:br>
            <a:r>
              <a:rPr lang="en-US" altLang="zh-TW" dirty="0"/>
              <a:t>HTTP Strict Transport Security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0201EE-4E61-433F-918D-43EC687B6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優點</a:t>
            </a:r>
            <a:endParaRPr lang="en-US" altLang="zh-TW" dirty="0"/>
          </a:p>
          <a:p>
            <a:pPr lvl="1"/>
            <a:r>
              <a:rPr lang="zh-TW" altLang="en-US" dirty="0"/>
              <a:t>避免網站被惡意置換</a:t>
            </a:r>
            <a:r>
              <a:rPr lang="en-US" altLang="zh-TW" dirty="0"/>
              <a:t>(DNS Spoofing </a:t>
            </a:r>
            <a:r>
              <a:rPr lang="zh-TW" altLang="en-US" dirty="0"/>
              <a:t>攻擊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缺點</a:t>
            </a:r>
            <a:endParaRPr lang="en-US" altLang="zh-TW" dirty="0"/>
          </a:p>
          <a:p>
            <a:pPr lvl="1"/>
            <a:r>
              <a:rPr lang="zh-TW" altLang="en-US" dirty="0"/>
              <a:t>若網頁憑證失效，例如過期，將無法忽略警告訊息繼續存取網頁。</a:t>
            </a:r>
            <a:endParaRPr lang="en-US" altLang="zh-TW" dirty="0"/>
          </a:p>
          <a:p>
            <a:r>
              <a:rPr lang="zh-TW" altLang="en-US" dirty="0"/>
              <a:t>結論</a:t>
            </a:r>
            <a:endParaRPr lang="en-US" altLang="zh-TW" dirty="0"/>
          </a:p>
          <a:p>
            <a:pPr lvl="1"/>
            <a:r>
              <a:rPr lang="zh-TW" altLang="en-US" dirty="0"/>
              <a:t>世界知名網站皆已設定 </a:t>
            </a:r>
            <a:r>
              <a:rPr lang="en-US" altLang="zh-TW" dirty="0"/>
              <a:t>HSTS</a:t>
            </a:r>
            <a:r>
              <a:rPr lang="zh-TW" altLang="en-US" dirty="0"/>
              <a:t>，且評估缺點應可被妥善管理控制，建議台大首頁應導入 </a:t>
            </a:r>
            <a:r>
              <a:rPr lang="en-US" altLang="zh-TW" dirty="0"/>
              <a:t>HSTS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922D3C-B632-49A6-80F4-78F007CF1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4376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207568" y="3068960"/>
            <a:ext cx="799288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TW" altLang="en-US" sz="4800" dirty="0">
                <a:ea typeface="標楷體" pitchFamily="65" charset="-120"/>
              </a:rPr>
              <a:t>簡報完畢</a:t>
            </a:r>
            <a:br>
              <a:rPr lang="en-US" altLang="zh-TW" sz="4800" dirty="0">
                <a:ea typeface="標楷體" pitchFamily="65" charset="-120"/>
              </a:rPr>
            </a:br>
            <a:r>
              <a:rPr lang="zh-TW" altLang="en-US" sz="4800" dirty="0">
                <a:ea typeface="標楷體" pitchFamily="65" charset="-120"/>
              </a:rPr>
              <a:t>謝謝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442613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FF2E12-F946-4950-A184-726CC0486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緣起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~~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地理系某研究室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BC20BB7-202C-4795-889B-4B03F7A27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不定時發生網頁出現：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你的連線不是私人連線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”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453C1DE-AB24-4637-AD96-33B84FE5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C25D6FE-61A1-4744-85C9-1D719DB13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2366759"/>
            <a:ext cx="6677650" cy="372593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3B88B69-B6BB-4637-8415-D2AB8D57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399" y="2342773"/>
            <a:ext cx="5544616" cy="410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2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5A94E9-DB10-4C54-92B6-7470EB956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憑證檢視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DB5B09-7817-4242-9F29-3A5072FA2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C02881-90C9-45F9-87BC-C890AD81C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4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0C78EEC-7806-4AEE-A4AE-BE94D0637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628" y="1268760"/>
            <a:ext cx="4316373" cy="551723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445A3BF-3D2C-43CE-8C71-162CFC3FE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1480677"/>
            <a:ext cx="4413203" cy="337038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949A820-E606-4C3B-B68C-CE35DD5C035F}"/>
              </a:ext>
            </a:extLst>
          </p:cNvPr>
          <p:cNvSpPr/>
          <p:nvPr/>
        </p:nvSpPr>
        <p:spPr>
          <a:xfrm>
            <a:off x="6705601" y="2564904"/>
            <a:ext cx="17666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C8B78CF-0712-45AB-A360-543CFF1937B9}"/>
              </a:ext>
            </a:extLst>
          </p:cNvPr>
          <p:cNvSpPr/>
          <p:nvPr/>
        </p:nvSpPr>
        <p:spPr>
          <a:xfrm>
            <a:off x="6672064" y="3789040"/>
            <a:ext cx="17666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86272C1-A6F7-47F8-8A5F-E2607532E7E8}"/>
              </a:ext>
            </a:extLst>
          </p:cNvPr>
          <p:cNvSpPr/>
          <p:nvPr/>
        </p:nvSpPr>
        <p:spPr>
          <a:xfrm>
            <a:off x="2529136" y="3573016"/>
            <a:ext cx="17666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5378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1B6087AB-C77A-4661-A339-24D6D8AC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檢測結果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8D58E06F-5CD6-4A8B-B862-B912C928A4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實驗室 </a:t>
            </a:r>
            <a:r>
              <a:rPr lang="en-US" altLang="zh-TW" dirty="0"/>
              <a:t>ASUS </a:t>
            </a:r>
            <a:r>
              <a:rPr lang="zh-TW" altLang="en-US" dirty="0"/>
              <a:t>無線 </a:t>
            </a:r>
            <a:r>
              <a:rPr lang="en-US" altLang="zh-TW" dirty="0"/>
              <a:t>AP </a:t>
            </a:r>
            <a:r>
              <a:rPr lang="zh-TW" altLang="en-US" dirty="0"/>
              <a:t>中 </a:t>
            </a:r>
            <a:r>
              <a:rPr lang="en-US" altLang="zh-TW" dirty="0"/>
              <a:t>DHCP </a:t>
            </a:r>
            <a:r>
              <a:rPr lang="zh-TW" altLang="en-US" dirty="0"/>
              <a:t>之 </a:t>
            </a:r>
            <a:r>
              <a:rPr lang="en-US" altLang="zh-TW" dirty="0"/>
              <a:t>DNS IP</a:t>
            </a:r>
            <a:r>
              <a:rPr lang="zh-TW" altLang="en-US" dirty="0"/>
              <a:t> 設定為</a:t>
            </a:r>
            <a:endParaRPr lang="en-US" altLang="zh-TW" dirty="0"/>
          </a:p>
          <a:p>
            <a:pPr lvl="1"/>
            <a:r>
              <a:rPr lang="en-US" altLang="zh-TW" dirty="0"/>
              <a:t>79.137.248.21</a:t>
            </a:r>
          </a:p>
          <a:p>
            <a:pPr lvl="1"/>
            <a:r>
              <a:rPr lang="zh-TW" altLang="en-US" dirty="0"/>
              <a:t>非知名常見之 </a:t>
            </a:r>
            <a:r>
              <a:rPr lang="en-US" altLang="zh-TW" dirty="0"/>
              <a:t>DNS Server</a:t>
            </a:r>
            <a:endParaRPr lang="zh-TW" altLang="en-US" dirty="0"/>
          </a:p>
          <a:p>
            <a:endParaRPr lang="en-US" altLang="zh-TW" dirty="0"/>
          </a:p>
          <a:p>
            <a:r>
              <a:rPr lang="zh-TW" altLang="en-US" dirty="0"/>
              <a:t>此 </a:t>
            </a:r>
            <a:r>
              <a:rPr lang="en-US" altLang="zh-TW" dirty="0"/>
              <a:t>DNS</a:t>
            </a:r>
            <a:r>
              <a:rPr lang="zh-TW" altLang="en-US" dirty="0"/>
              <a:t> 查詢結果</a:t>
            </a:r>
            <a:endParaRPr lang="en-US" altLang="zh-TW" dirty="0"/>
          </a:p>
          <a:p>
            <a:pPr lvl="1"/>
            <a:r>
              <a:rPr lang="zh-TW" altLang="en-US" dirty="0"/>
              <a:t>有的正常、有的異常</a:t>
            </a:r>
            <a:endParaRPr lang="en-US" altLang="zh-TW" dirty="0"/>
          </a:p>
          <a:p>
            <a:pPr lvl="1"/>
            <a:r>
              <a:rPr lang="zh-TW" altLang="en-US" dirty="0"/>
              <a:t>異常</a:t>
            </a:r>
            <a:r>
              <a:rPr lang="en-US" altLang="zh-TW" dirty="0"/>
              <a:t>IP </a:t>
            </a:r>
            <a:r>
              <a:rPr lang="zh-TW" altLang="en-US" dirty="0"/>
              <a:t>皆指向 </a:t>
            </a:r>
            <a:r>
              <a:rPr lang="en-US" altLang="zh-TW" dirty="0"/>
              <a:t>89.208.103.43</a:t>
            </a:r>
          </a:p>
          <a:p>
            <a:endParaRPr lang="zh-TW" alt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8F59FFE4-19D3-4A3A-9628-E22EDE5BBC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4ABCF32-46D3-4823-9A20-0FDD99963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5</a:t>
            </a:fld>
            <a:endParaRPr lang="en-US" altLang="zh-TW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F841DB43-8994-4C06-8466-92F79F2267E7}"/>
              </a:ext>
            </a:extLst>
          </p:cNvPr>
          <p:cNvGrpSpPr/>
          <p:nvPr/>
        </p:nvGrpSpPr>
        <p:grpSpPr>
          <a:xfrm>
            <a:off x="5951984" y="546344"/>
            <a:ext cx="4464496" cy="6137920"/>
            <a:chOff x="2411760" y="459432"/>
            <a:chExt cx="4464496" cy="6137920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B7C45D4F-E5B1-40AE-B4CD-4E35D03EC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760" y="459432"/>
              <a:ext cx="2161348" cy="613792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E7EBEA51-00F3-4CA5-8E07-D067170C6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1803" y="500377"/>
              <a:ext cx="2244453" cy="1529927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5FC9E02-5262-48B5-9249-A8B8CE33F684}"/>
                </a:ext>
              </a:extLst>
            </p:cNvPr>
            <p:cNvSpPr/>
            <p:nvPr/>
          </p:nvSpPr>
          <p:spPr>
            <a:xfrm>
              <a:off x="2422003" y="986310"/>
              <a:ext cx="2161348" cy="143073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8A77D097-381D-4C13-A796-DF826CDDC7E2}"/>
                </a:ext>
              </a:extLst>
            </p:cNvPr>
            <p:cNvSpPr/>
            <p:nvPr/>
          </p:nvSpPr>
          <p:spPr>
            <a:xfrm>
              <a:off x="4600971" y="554261"/>
              <a:ext cx="2161348" cy="143073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560A82B-672B-416D-BF15-C611845AD55D}"/>
                </a:ext>
              </a:extLst>
            </p:cNvPr>
            <p:cNvSpPr/>
            <p:nvPr/>
          </p:nvSpPr>
          <p:spPr>
            <a:xfrm>
              <a:off x="2428560" y="2500610"/>
              <a:ext cx="2154791" cy="409674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031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7B31EC-26DB-438F-B26D-EE2E1FDAF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IP:</a:t>
            </a:r>
            <a:r>
              <a:rPr lang="zh-TW" altLang="en-US" dirty="0"/>
              <a:t> </a:t>
            </a:r>
            <a:r>
              <a:rPr lang="en-US" altLang="zh-TW" dirty="0"/>
              <a:t>89.208.103.43</a:t>
            </a:r>
            <a:br>
              <a:rPr lang="en-US" altLang="zh-TW" dirty="0"/>
            </a:br>
            <a:r>
              <a:rPr lang="zh-TW" altLang="en-US" dirty="0"/>
              <a:t>釣魚</a:t>
            </a:r>
            <a:r>
              <a:rPr lang="en-US" altLang="zh-TW" dirty="0"/>
              <a:t>/</a:t>
            </a:r>
            <a:r>
              <a:rPr lang="zh-TW" altLang="en-US" dirty="0"/>
              <a:t>廣告網站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46EDA8F8-DF0F-4E51-BA64-E90C72783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428749"/>
            <a:ext cx="6408712" cy="5216394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FDE8D97-4ACF-4DF0-813E-6B840A1C7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947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062815-C8E2-459C-A82B-24D11A3E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DNS Spoofing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68552E-81E7-43E1-AA72-679B4F846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D106551-33C1-48DF-B690-7E71FE49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7</a:t>
            </a:fld>
            <a:endParaRPr lang="en-US" altLang="zh-TW"/>
          </a:p>
        </p:txBody>
      </p:sp>
      <p:pic>
        <p:nvPicPr>
          <p:cNvPr id="2050" name="Picture 2" descr="What Is DNS Spoofing?">
            <a:extLst>
              <a:ext uri="{FF2B5EF4-FFF2-40B4-BE49-F238E27FC236}">
                <a16:creationId xmlns:a16="http://schemas.microsoft.com/office/drawing/2014/main" id="{7F418B1A-AC6B-4C2B-9584-DFB5D1BBB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40" y="1556792"/>
            <a:ext cx="9459456" cy="472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124D2A6-69B7-4DC4-9FB1-9BD2D0AEA7C4}"/>
              </a:ext>
            </a:extLst>
          </p:cNvPr>
          <p:cNvSpPr/>
          <p:nvPr/>
        </p:nvSpPr>
        <p:spPr>
          <a:xfrm>
            <a:off x="3575720" y="6023077"/>
            <a:ext cx="540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圖片來源</a:t>
            </a:r>
            <a:r>
              <a:rPr lang="en-US" altLang="zh-TW" sz="1400" dirty="0"/>
              <a:t>: </a:t>
            </a:r>
            <a:r>
              <a:rPr lang="zh-TW" altLang="en-US" sz="1400" dirty="0"/>
              <a:t>https://www.keycdn.com/support/dns-spoofing</a:t>
            </a: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D49FCBCB-F084-46AA-A1E3-C284B6542F3C}"/>
              </a:ext>
            </a:extLst>
          </p:cNvPr>
          <p:cNvCxnSpPr/>
          <p:nvPr/>
        </p:nvCxnSpPr>
        <p:spPr>
          <a:xfrm>
            <a:off x="6600056" y="2636912"/>
            <a:ext cx="1440160" cy="0"/>
          </a:xfrm>
          <a:prstGeom prst="straightConnector1">
            <a:avLst/>
          </a:prstGeom>
          <a:ln w="44450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089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5D2B9D-1312-4B76-8BA5-2E437E44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http://www.ntu.edu.tw/</a:t>
            </a:r>
            <a:r>
              <a:rPr lang="zh-TW" altLang="en-US" dirty="0"/>
              <a:t> 台大首頁</a:t>
            </a:r>
            <a:br>
              <a:rPr lang="en-US" altLang="zh-TW" dirty="0"/>
            </a:br>
            <a:r>
              <a:rPr lang="zh-TW" altLang="en-US" dirty="0"/>
              <a:t>直接跳轉廣告頁面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CA8AFB8-C6FA-48D3-A748-32586C3F6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8</a:t>
            </a:fld>
            <a:endParaRPr lang="en-US" altLang="zh-TW"/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BED6138A-F252-438D-97B2-15B8B8199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53" y="1700810"/>
            <a:ext cx="8680095" cy="4882553"/>
          </a:xfrm>
        </p:spPr>
      </p:pic>
    </p:spTree>
    <p:extLst>
      <p:ext uri="{BB962C8B-B14F-4D97-AF65-F5344CB8AC3E}">
        <p14:creationId xmlns:p14="http://schemas.microsoft.com/office/powerpoint/2010/main" val="604664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5708A2-0ED1-44F4-99C5-BE93373D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https://www.ntu.edu.tw/ </a:t>
            </a:r>
            <a:r>
              <a:rPr lang="zh-TW" altLang="en-US" dirty="0"/>
              <a:t>台大首頁</a:t>
            </a:r>
            <a:br>
              <a:rPr lang="en-US" altLang="zh-TW" dirty="0"/>
            </a:br>
            <a:r>
              <a:rPr lang="zh-TW" altLang="en-US" dirty="0"/>
              <a:t>同意之後可跳轉廣告頁面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646AB4E5-AB82-45BB-AB02-77B4869B8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08" y="1556793"/>
            <a:ext cx="8768972" cy="4932548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8FF6803-1831-4F24-A112-561AF004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41307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59404</TotalTime>
  <Words>756</Words>
  <Application>Microsoft Office PowerPoint</Application>
  <PresentationFormat>寬螢幕</PresentationFormat>
  <Paragraphs>124</Paragraphs>
  <Slides>26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5" baseType="lpstr">
      <vt:lpstr>黑体</vt:lpstr>
      <vt:lpstr>微軟正黑體</vt:lpstr>
      <vt:lpstr>新細明體</vt:lpstr>
      <vt:lpstr>標楷體</vt:lpstr>
      <vt:lpstr>Arial</vt:lpstr>
      <vt:lpstr>Franklin Gothic Book</vt:lpstr>
      <vt:lpstr>Franklin Gothic Medium</vt:lpstr>
      <vt:lpstr>Wingdings 2</vt:lpstr>
      <vt:lpstr>暗香撲面</vt:lpstr>
      <vt:lpstr> DNS Spoofing 與 網頁安全 HSTS(HTTP Strict Transport Security)</vt:lpstr>
      <vt:lpstr>大綱</vt:lpstr>
      <vt:lpstr>緣起~~ 地理系某研究室</vt:lpstr>
      <vt:lpstr>憑證檢視</vt:lpstr>
      <vt:lpstr>檢測結果</vt:lpstr>
      <vt:lpstr>IP: 89.208.103.43 釣魚/廣告網站</vt:lpstr>
      <vt:lpstr>DNS Spoofing</vt:lpstr>
      <vt:lpstr>http://www.ntu.edu.tw/ 台大首頁 直接跳轉廣告頁面</vt:lpstr>
      <vt:lpstr>https://www.ntu.edu.tw/ 台大首頁 同意之後可跳轉廣告頁面</vt:lpstr>
      <vt:lpstr>使用 https 連線 同意之後可跳轉廣告頁面</vt:lpstr>
      <vt:lpstr>http://www.nccu.edu.tw/ 政大首頁 受 HSTS 限制無法跳轉至廣告頁面</vt:lpstr>
      <vt:lpstr>http://www.nccu.edu.tw/ 政大首頁 受 HSTS 限制無法跳轉至廣告頁面</vt:lpstr>
      <vt:lpstr>HSTS (HTTP Strict Transport Security)</vt:lpstr>
      <vt:lpstr>How to Check HSTS</vt:lpstr>
      <vt:lpstr>HSTS Check Chrome F12</vt:lpstr>
      <vt:lpstr>HSTS Check Chrome F12</vt:lpstr>
      <vt:lpstr>HSTS Check Chrome F12</vt:lpstr>
      <vt:lpstr>HSTS Check</vt:lpstr>
      <vt:lpstr>HSTS Check</vt:lpstr>
      <vt:lpstr>網頁安全等級檢測 HSTS 為檢測項目之一</vt:lpstr>
      <vt:lpstr>網頁安全等級檢測結果 (感謝 傑生提供)</vt:lpstr>
      <vt:lpstr>Manage HSTS @Browser</vt:lpstr>
      <vt:lpstr>新增/查詢/刪除 HSTS 記錄</vt:lpstr>
      <vt:lpstr>HSTS 記錄</vt:lpstr>
      <vt:lpstr>HSTS HTTP Strict Transport Security</vt:lpstr>
      <vt:lpstr>簡報完畢 謝謝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NAME</dc:creator>
  <cp:lastModifiedBy>user</cp:lastModifiedBy>
  <cp:revision>3455</cp:revision>
  <cp:lastPrinted>2015-02-07T05:45:16Z</cp:lastPrinted>
  <dcterms:created xsi:type="dcterms:W3CDTF">2007-03-23T08:00:23Z</dcterms:created>
  <dcterms:modified xsi:type="dcterms:W3CDTF">2023-07-05T02:27:26Z</dcterms:modified>
</cp:coreProperties>
</file>